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slideMasters/slideMaster77.xml" ContentType="application/vnd.openxmlformats-officedocument.presentationml.slideMaster+xml"/>
  <Override PartName="/ppt/slides/slide77.xml" ContentType="application/vnd.openxmlformats-officedocument.presentationml.slide+xml"/>
  <Override PartName="/ppt/slideMasters/slideMaster78.xml" ContentType="application/vnd.openxmlformats-officedocument.presentationml.slideMaster+xml"/>
  <Override PartName="/ppt/slides/slide78.xml" ContentType="application/vnd.openxmlformats-officedocument.presentationml.slide+xml"/>
  <Override PartName="/ppt/slideMasters/slideMaster79.xml" ContentType="application/vnd.openxmlformats-officedocument.presentationml.slideMaster+xml"/>
  <Override PartName="/ppt/slides/slide79.xml" ContentType="application/vnd.openxmlformats-officedocument.presentationml.slide+xml"/>
  <Override PartName="/ppt/slideMasters/slideMaster80.xml" ContentType="application/vnd.openxmlformats-officedocument.presentationml.slideMaster+xml"/>
  <Override PartName="/ppt/slides/slide80.xml" ContentType="application/vnd.openxmlformats-officedocument.presentationml.slide+xml"/>
  <Override PartName="/ppt/slideMasters/slideMaster81.xml" ContentType="application/vnd.openxmlformats-officedocument.presentationml.slideMaster+xml"/>
  <Override PartName="/ppt/slides/slide81.xml" ContentType="application/vnd.openxmlformats-officedocument.presentationml.slide+xml"/>
  <Override PartName="/ppt/slideMasters/slideMaster82.xml" ContentType="application/vnd.openxmlformats-officedocument.presentationml.slideMaster+xml"/>
  <Override PartName="/ppt/slides/slide82.xml" ContentType="application/vnd.openxmlformats-officedocument.presentationml.slide+xml"/>
  <Override PartName="/ppt/slideMasters/slideMaster83.xml" ContentType="application/vnd.openxmlformats-officedocument.presentationml.slideMaster+xml"/>
  <Override PartName="/ppt/slides/slide83.xml" ContentType="application/vnd.openxmlformats-officedocument.presentationml.slide+xml"/>
  <Override PartName="/ppt/slideMasters/slideMaster84.xml" ContentType="application/vnd.openxmlformats-officedocument.presentationml.slideMaster+xml"/>
  <Override PartName="/ppt/slides/slide84.xml" ContentType="application/vnd.openxmlformats-officedocument.presentationml.slide+xml"/>
  <Override PartName="/ppt/slideMasters/slideMaster85.xml" ContentType="application/vnd.openxmlformats-officedocument.presentationml.slideMaster+xml"/>
  <Override PartName="/ppt/slides/slide85.xml" ContentType="application/vnd.openxmlformats-officedocument.presentationml.slide+xml"/>
  <Override PartName="/ppt/slideMasters/slideMaster86.xml" ContentType="application/vnd.openxmlformats-officedocument.presentationml.slideMaster+xml"/>
  <Override PartName="/ppt/slides/slide86.xml" ContentType="application/vnd.openxmlformats-officedocument.presentationml.slide+xml"/>
  <Override PartName="/ppt/slideMasters/slideMaster87.xml" ContentType="application/vnd.openxmlformats-officedocument.presentationml.slideMaster+xml"/>
  <Override PartName="/ppt/slides/slide87.xml" ContentType="application/vnd.openxmlformats-officedocument.presentationml.slide+xml"/>
  <Override PartName="/ppt/slideMasters/slideMaster88.xml" ContentType="application/vnd.openxmlformats-officedocument.presentationml.slideMaster+xml"/>
  <Override PartName="/ppt/slides/slide88.xml" ContentType="application/vnd.openxmlformats-officedocument.presentationml.slide+xml"/>
  <Override PartName="/ppt/slideMasters/slideMaster89.xml" ContentType="application/vnd.openxmlformats-officedocument.presentationml.slideMaster+xml"/>
  <Override PartName="/ppt/slides/slide89.xml" ContentType="application/vnd.openxmlformats-officedocument.presentationml.slide+xml"/>
  <Override PartName="/ppt/slideMasters/slideMaster90.xml" ContentType="application/vnd.openxmlformats-officedocument.presentationml.slideMaster+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notesMasterIdLst>
    <p:notesMasterId r:id="rId9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8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4.xml"/>
		</Relationships>
</file>

<file path=ppt/notesSlides/_rels/notesSlide8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5.xml"/>
		</Relationships>
</file>

<file path=ppt/notesSlides/_rels/notesSlide8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6.xml"/>
		</Relationships>
</file>

<file path=ppt/notesSlides/_rels/notesSlide8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7.xml"/>
		</Relationships>
</file>

<file path=ppt/notesSlides/_rels/notesSlide8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8.xml"/>
		</Relationships>
</file>

<file path=ppt/notesSlides/_rels/notesSlide8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9.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0.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1.xml"/><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png"/><Relationship Id="rId2" Type="http://schemas.openxmlformats.org/officeDocument/2006/relationships/slideLayout" Target="../slideLayouts/slideLayout1.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34-1.png"/><Relationship Id="rId2" Type="http://schemas.openxmlformats.org/officeDocument/2006/relationships/slideLayout" Target="../slideLayouts/slideLayout1.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image" Target="../media/image-35-3.png"/><Relationship Id="rId4" Type="http://schemas.openxmlformats.org/officeDocument/2006/relationships/image" Target="../media/image-35-4.png"/><Relationship Id="rId5" Type="http://schemas.openxmlformats.org/officeDocument/2006/relationships/image" Target="../media/image-35-5.png"/><Relationship Id="rId6" Type="http://schemas.openxmlformats.org/officeDocument/2006/relationships/slideLayout" Target="../slideLayouts/slideLayout1.xml"/><Relationship Id="rId7"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image-38-1.png"/><Relationship Id="rId2" Type="http://schemas.openxmlformats.org/officeDocument/2006/relationships/image" Target="../media/image-38-2.png"/><Relationship Id="rId3" Type="http://schemas.openxmlformats.org/officeDocument/2006/relationships/image" Target="../media/image-38-3.png"/><Relationship Id="rId4" Type="http://schemas.openxmlformats.org/officeDocument/2006/relationships/slideLayout" Target="../slideLayouts/slideLayout1.xml"/><Relationship Id="rId5"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png"/><Relationship Id="rId2" Type="http://schemas.openxmlformats.org/officeDocument/2006/relationships/image" Target="../media/image-39-2.png"/><Relationship Id="rId3" Type="http://schemas.openxmlformats.org/officeDocument/2006/relationships/image" Target="../media/image-39-3.png"/><Relationship Id="rId4" Type="http://schemas.openxmlformats.org/officeDocument/2006/relationships/slideLayout" Target="../slideLayouts/slideLayout1.xml"/><Relationship Id="rId5"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image-42-1.png"/><Relationship Id="rId2" Type="http://schemas.openxmlformats.org/officeDocument/2006/relationships/image" Target="../media/image-42-2.png"/><Relationship Id="rId3" Type="http://schemas.openxmlformats.org/officeDocument/2006/relationships/image" Target="../media/image-42-3.png"/><Relationship Id="rId4" Type="http://schemas.openxmlformats.org/officeDocument/2006/relationships/image" Target="../media/image-42-4.png"/><Relationship Id="rId5" Type="http://schemas.openxmlformats.org/officeDocument/2006/relationships/image" Target="../media/image-42-5.png"/><Relationship Id="rId6" Type="http://schemas.openxmlformats.org/officeDocument/2006/relationships/image" Target="../media/image-42-6.png"/><Relationship Id="rId7" Type="http://schemas.openxmlformats.org/officeDocument/2006/relationships/image" Target="../media/image-42-7.png"/><Relationship Id="rId8" Type="http://schemas.openxmlformats.org/officeDocument/2006/relationships/slideLayout" Target="../slideLayouts/slideLayout1.xml"/><Relationship Id="rId9"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image" Target="../media/image-43-1.png"/><Relationship Id="rId2" Type="http://schemas.openxmlformats.org/officeDocument/2006/relationships/slideLayout" Target="../slideLayouts/slideLayout1.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image" Target="../media/image-44-1.png"/><Relationship Id="rId2" Type="http://schemas.openxmlformats.org/officeDocument/2006/relationships/slideLayout" Target="../slideLayouts/slideLayout1.xml"/><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image" Target="../media/image-45-1.png"/><Relationship Id="rId2" Type="http://schemas.openxmlformats.org/officeDocument/2006/relationships/image" Target="../media/image-45-2.png"/><Relationship Id="rId3" Type="http://schemas.openxmlformats.org/officeDocument/2006/relationships/image" Target="../media/image-45-3.png"/><Relationship Id="rId4" Type="http://schemas.openxmlformats.org/officeDocument/2006/relationships/slideLayout" Target="../slideLayouts/slideLayout1.xml"/><Relationship Id="rId5"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image" Target="../media/image-48-1.png"/><Relationship Id="rId2" Type="http://schemas.openxmlformats.org/officeDocument/2006/relationships/image" Target="../media/image-48-2.png"/><Relationship Id="rId3" Type="http://schemas.openxmlformats.org/officeDocument/2006/relationships/image" Target="../media/image-48-3.png"/><Relationship Id="rId4" Type="http://schemas.openxmlformats.org/officeDocument/2006/relationships/image" Target="../media/image-48-4.png"/><Relationship Id="rId5" Type="http://schemas.openxmlformats.org/officeDocument/2006/relationships/image" Target="../media/image-48-5.png"/><Relationship Id="rId6" Type="http://schemas.openxmlformats.org/officeDocument/2006/relationships/slideLayout" Target="../slideLayouts/slideLayout1.xml"/><Relationship Id="rId7"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image" Target="../media/image-49-1.png"/><Relationship Id="rId2" Type="http://schemas.openxmlformats.org/officeDocument/2006/relationships/image" Target="../media/image-49-2.png"/><Relationship Id="rId3" Type="http://schemas.openxmlformats.org/officeDocument/2006/relationships/image" Target="../media/image-49-3.png"/><Relationship Id="rId4" Type="http://schemas.openxmlformats.org/officeDocument/2006/relationships/image" Target="../media/image-49-4.png"/><Relationship Id="rId5" Type="http://schemas.openxmlformats.org/officeDocument/2006/relationships/image" Target="../media/image-49-5.png"/><Relationship Id="rId6" Type="http://schemas.openxmlformats.org/officeDocument/2006/relationships/image" Target="../media/image-49-6.png"/><Relationship Id="rId7" Type="http://schemas.openxmlformats.org/officeDocument/2006/relationships/image" Target="../media/image-49-7.png"/><Relationship Id="rId8" Type="http://schemas.openxmlformats.org/officeDocument/2006/relationships/image" Target="../media/image-49-8.png"/><Relationship Id="rId9" Type="http://schemas.openxmlformats.org/officeDocument/2006/relationships/slideLayout" Target="../slideLayouts/slideLayout1.xml"/><Relationship Id="rId10"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image" Target="../media/image-50-1.png"/><Relationship Id="rId2" Type="http://schemas.openxmlformats.org/officeDocument/2006/relationships/slideLayout" Target="../slideLayouts/slideLayout1.xml"/><Relationship Id="rId3"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image-51-1.png"/><Relationship Id="rId2" Type="http://schemas.openxmlformats.org/officeDocument/2006/relationships/slideLayout" Target="../slideLayouts/slideLayout1.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image-52-1.png"/><Relationship Id="rId2" Type="http://schemas.openxmlformats.org/officeDocument/2006/relationships/slideLayout" Target="../slideLayouts/slideLayout1.xml"/><Relationship Id="rId3"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image" Target="../media/image-53-1.png"/><Relationship Id="rId2" Type="http://schemas.openxmlformats.org/officeDocument/2006/relationships/image" Target="../media/image-53-2.png"/><Relationship Id="rId3" Type="http://schemas.openxmlformats.org/officeDocument/2006/relationships/image" Target="../media/image-53-3.png"/><Relationship Id="rId4" Type="http://schemas.openxmlformats.org/officeDocument/2006/relationships/image" Target="../media/image-53-4.png"/><Relationship Id="rId5" Type="http://schemas.openxmlformats.org/officeDocument/2006/relationships/slideLayout" Target="../slideLayouts/slideLayout1.xml"/><Relationship Id="rId6"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image" Target="../media/image-54-1.png"/><Relationship Id="rId2" Type="http://schemas.openxmlformats.org/officeDocument/2006/relationships/image" Target="../media/image-54-2.png"/><Relationship Id="rId3" Type="http://schemas.openxmlformats.org/officeDocument/2006/relationships/slideLayout" Target="../slideLayouts/slideLayout1.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image" Target="../media/image-56-1.png"/><Relationship Id="rId2" Type="http://schemas.openxmlformats.org/officeDocument/2006/relationships/slideLayout" Target="../slideLayouts/slideLayout1.xml"/><Relationship Id="rId3"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image" Target="../media/image-57-1.png"/><Relationship Id="rId2" Type="http://schemas.openxmlformats.org/officeDocument/2006/relationships/image" Target="../media/image-57-2.png"/><Relationship Id="rId3" Type="http://schemas.openxmlformats.org/officeDocument/2006/relationships/slideLayout" Target="../slideLayouts/slideLayout1.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image" Target="../media/image-60-1.png"/><Relationship Id="rId2" Type="http://schemas.openxmlformats.org/officeDocument/2006/relationships/image" Target="../media/image-60-2.png"/><Relationship Id="rId3" Type="http://schemas.openxmlformats.org/officeDocument/2006/relationships/image" Target="../media/image-60-3.png"/><Relationship Id="rId4" Type="http://schemas.openxmlformats.org/officeDocument/2006/relationships/image" Target="../media/image-60-4.png"/><Relationship Id="rId5" Type="http://schemas.openxmlformats.org/officeDocument/2006/relationships/image" Target="../media/image-60-5.png"/><Relationship Id="rId6" Type="http://schemas.openxmlformats.org/officeDocument/2006/relationships/image" Target="../media/image-60-6.png"/><Relationship Id="rId7" Type="http://schemas.openxmlformats.org/officeDocument/2006/relationships/slideLayout" Target="../slideLayouts/slideLayout1.xml"/><Relationship Id="rId8"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image" Target="../media/image-62-1.png"/><Relationship Id="rId2" Type="http://schemas.openxmlformats.org/officeDocument/2006/relationships/slideLayout" Target="../slideLayouts/slideLayout1.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image" Target="../media/image-63-1.png"/><Relationship Id="rId2" Type="http://schemas.openxmlformats.org/officeDocument/2006/relationships/slideLayout" Target="../slideLayouts/slideLayout1.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image" Target="../media/image-64-1.png"/><Relationship Id="rId2" Type="http://schemas.openxmlformats.org/officeDocument/2006/relationships/slideLayout" Target="../slideLayouts/slideLayout1.xml"/><Relationship Id="rId3"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image" Target="../media/image-65-1.png"/><Relationship Id="rId2" Type="http://schemas.openxmlformats.org/officeDocument/2006/relationships/image" Target="../media/image-65-2.png"/><Relationship Id="rId3" Type="http://schemas.openxmlformats.org/officeDocument/2006/relationships/image" Target="../media/image-65-3.png"/><Relationship Id="rId4" Type="http://schemas.openxmlformats.org/officeDocument/2006/relationships/image" Target="../media/image-65-4.png"/><Relationship Id="rId5" Type="http://schemas.openxmlformats.org/officeDocument/2006/relationships/slideLayout" Target="../slideLayouts/slideLayout1.xml"/><Relationship Id="rId6"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image" Target="../media/image-67-1.png"/><Relationship Id="rId2" Type="http://schemas.openxmlformats.org/officeDocument/2006/relationships/slideLayout" Target="../slideLayouts/slideLayout1.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image" Target="../media/image-69-1.png"/><Relationship Id="rId2" Type="http://schemas.openxmlformats.org/officeDocument/2006/relationships/slideLayout" Target="../slideLayouts/slideLayout1.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image" Target="../media/image-70-1.png"/><Relationship Id="rId2" Type="http://schemas.openxmlformats.org/officeDocument/2006/relationships/image" Target="../media/image-70-2.png"/><Relationship Id="rId3" Type="http://schemas.openxmlformats.org/officeDocument/2006/relationships/image" Target="../media/image-70-3.png"/><Relationship Id="rId4" Type="http://schemas.openxmlformats.org/officeDocument/2006/relationships/image" Target="../media/image-70-4.png"/><Relationship Id="rId5" Type="http://schemas.openxmlformats.org/officeDocument/2006/relationships/image" Target="../media/image-70-5.png"/><Relationship Id="rId6" Type="http://schemas.openxmlformats.org/officeDocument/2006/relationships/image" Target="../media/image-70-6.png"/><Relationship Id="rId7" Type="http://schemas.openxmlformats.org/officeDocument/2006/relationships/image" Target="../media/image-70-7.png"/><Relationship Id="rId8" Type="http://schemas.openxmlformats.org/officeDocument/2006/relationships/slideLayout" Target="../slideLayouts/slideLayout1.xml"/><Relationship Id="rId9"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image" Target="../media/image-71-1.png"/><Relationship Id="rId2" Type="http://schemas.openxmlformats.org/officeDocument/2006/relationships/image" Target="../media/image-71-2.png"/><Relationship Id="rId3" Type="http://schemas.openxmlformats.org/officeDocument/2006/relationships/slideLayout" Target="../slideLayouts/slideLayout1.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image" Target="../media/image-72-1.png"/><Relationship Id="rId2" Type="http://schemas.openxmlformats.org/officeDocument/2006/relationships/slideLayout" Target="../slideLayouts/slideLayout1.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image" Target="../media/image-73-1.png"/><Relationship Id="rId2" Type="http://schemas.openxmlformats.org/officeDocument/2006/relationships/slideLayout" Target="../slideLayouts/slideLayout1.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image" Target="../media/image-74-1.png"/><Relationship Id="rId2" Type="http://schemas.openxmlformats.org/officeDocument/2006/relationships/slideLayout" Target="../slideLayouts/slideLayout1.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image" Target="../media/image-75-1.png"/><Relationship Id="rId2" Type="http://schemas.openxmlformats.org/officeDocument/2006/relationships/image" Target="../media/image-75-2.png"/><Relationship Id="rId3" Type="http://schemas.openxmlformats.org/officeDocument/2006/relationships/image" Target="../media/image-75-3.png"/><Relationship Id="rId4" Type="http://schemas.openxmlformats.org/officeDocument/2006/relationships/slideLayout" Target="../slideLayouts/slideLayout1.xml"/><Relationship Id="rId5"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image" Target="../media/image-77-1.png"/><Relationship Id="rId2" Type="http://schemas.openxmlformats.org/officeDocument/2006/relationships/slideLayout" Target="../slideLayouts/slideLayout1.xml"/><Relationship Id="rId3"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image" Target="../media/image-79-1.png"/><Relationship Id="rId2" Type="http://schemas.openxmlformats.org/officeDocument/2006/relationships/slideLayout" Target="../slideLayouts/slideLayout1.xml"/><Relationship Id="rId3"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image" Target="../media/image-81-1.png"/><Relationship Id="rId2" Type="http://schemas.openxmlformats.org/officeDocument/2006/relationships/image" Target="../media/image-81-2.png"/><Relationship Id="rId3" Type="http://schemas.openxmlformats.org/officeDocument/2006/relationships/image" Target="../media/image-81-3.png"/><Relationship Id="rId4" Type="http://schemas.openxmlformats.org/officeDocument/2006/relationships/slideLayout" Target="../slideLayouts/slideLayout1.xml"/><Relationship Id="rId5"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image" Target="../media/image-82-1.png"/><Relationship Id="rId2" Type="http://schemas.openxmlformats.org/officeDocument/2006/relationships/slideLayout" Target="../slideLayouts/slideLayout1.xml"/><Relationship Id="rId3"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image" Target="../media/image-83-1.png"/><Relationship Id="rId2" Type="http://schemas.openxmlformats.org/officeDocument/2006/relationships/slideLayout" Target="../slideLayouts/slideLayout1.xml"/><Relationship Id="rId3"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image" Target="../media/image-87-1.png"/><Relationship Id="rId2" Type="http://schemas.openxmlformats.org/officeDocument/2006/relationships/image" Target="../media/image-87-2.png"/><Relationship Id="rId3" Type="http://schemas.openxmlformats.org/officeDocument/2006/relationships/image" Target="../media/image-87-3.png"/><Relationship Id="rId4" Type="http://schemas.openxmlformats.org/officeDocument/2006/relationships/image" Target="../media/image-87-4.png"/><Relationship Id="rId5" Type="http://schemas.openxmlformats.org/officeDocument/2006/relationships/image" Target="../media/image-87-5.png"/><Relationship Id="rId6" Type="http://schemas.openxmlformats.org/officeDocument/2006/relationships/image" Target="../media/image-87-6.png"/><Relationship Id="rId7" Type="http://schemas.openxmlformats.org/officeDocument/2006/relationships/image" Target="../media/image-87-7.png"/><Relationship Id="rId8" Type="http://schemas.openxmlformats.org/officeDocument/2006/relationships/slideLayout" Target="../slideLayouts/slideLayout1.xml"/><Relationship Id="rId9"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image" Target="../media/image-88-1.png"/><Relationship Id="rId2" Type="http://schemas.openxmlformats.org/officeDocument/2006/relationships/image" Target="../media/image-88-2.png"/><Relationship Id="rId3" Type="http://schemas.openxmlformats.org/officeDocument/2006/relationships/image" Target="../media/image-88-3.png"/><Relationship Id="rId4" Type="http://schemas.openxmlformats.org/officeDocument/2006/relationships/image" Target="../media/image-88-4.png"/><Relationship Id="rId5" Type="http://schemas.openxmlformats.org/officeDocument/2006/relationships/image" Target="../media/image-88-5.png"/><Relationship Id="rId6" Type="http://schemas.openxmlformats.org/officeDocument/2006/relationships/image" Target="../media/image-88-6.png"/><Relationship Id="rId7" Type="http://schemas.openxmlformats.org/officeDocument/2006/relationships/slideLayout" Target="../slideLayouts/slideLayout1.xml"/><Relationship Id="rId8"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image" Target="../media/image-90-1.png"/><Relationship Id="rId2" Type="http://schemas.openxmlformats.org/officeDocument/2006/relationships/slideLayout" Target="../slideLayouts/slideLayout1.xml"/><Relationship Id="rId3"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0" y="0"/>
            <a:ext cx="9144000" cy="91440"/>
          </a:xfrm>
          <a:prstGeom prst="rect">
            <a:avLst/>
          </a:prstGeom>
          <a:solidFill>
            <a:srgbClr val="1E49E2"/>
          </a:solidFill>
          <a:ln/>
        </p:spPr>
      </p:sp>
      <p:sp>
        <p:nvSpPr>
          <p:cNvPr id="3" name="Shape 1"/>
          <p:cNvSpPr/>
          <p:nvPr/>
        </p:nvSpPr>
        <p:spPr>
          <a:xfrm>
            <a:off x="0" y="5052060"/>
            <a:ext cx="9144000" cy="91440"/>
          </a:xfrm>
          <a:prstGeom prst="rect">
            <a:avLst/>
          </a:prstGeom>
          <a:solidFill>
            <a:srgbClr val="00A3A1"/>
          </a:solidFill>
          <a:ln/>
        </p:spPr>
      </p:sp>
      <p:sp>
        <p:nvSpPr>
          <p:cNvPr id="4" name="Shape 2"/>
          <p:cNvSpPr/>
          <p:nvPr/>
        </p:nvSpPr>
        <p:spPr>
          <a:xfrm>
            <a:off x="502920" y="502920"/>
            <a:ext cx="201168" cy="201168"/>
          </a:xfrm>
          <a:prstGeom prst="rect">
            <a:avLst/>
          </a:prstGeom>
          <a:solidFill>
            <a:srgbClr val="1E49E2"/>
          </a:solidFill>
          <a:ln/>
        </p:spPr>
      </p:sp>
      <p:sp>
        <p:nvSpPr>
          <p:cNvPr id="5" name="Shape 3"/>
          <p:cNvSpPr/>
          <p:nvPr/>
        </p:nvSpPr>
        <p:spPr>
          <a:xfrm>
            <a:off x="758952" y="502920"/>
            <a:ext cx="201168" cy="201168"/>
          </a:xfrm>
          <a:prstGeom prst="rect">
            <a:avLst/>
          </a:prstGeom>
          <a:solidFill>
            <a:srgbClr val="0091DA"/>
          </a:solidFill>
          <a:ln/>
        </p:spPr>
      </p:sp>
      <p:sp>
        <p:nvSpPr>
          <p:cNvPr id="6" name="Shape 4"/>
          <p:cNvSpPr/>
          <p:nvPr/>
        </p:nvSpPr>
        <p:spPr>
          <a:xfrm>
            <a:off x="1014984" y="502920"/>
            <a:ext cx="201168" cy="201168"/>
          </a:xfrm>
          <a:prstGeom prst="rect">
            <a:avLst/>
          </a:prstGeom>
          <a:solidFill>
            <a:srgbClr val="00A3A1"/>
          </a:solidFill>
          <a:ln/>
        </p:spPr>
      </p:sp>
      <p:sp>
        <p:nvSpPr>
          <p:cNvPr id="7" name="Text 5"/>
          <p:cNvSpPr/>
          <p:nvPr/>
        </p:nvSpPr>
        <p:spPr>
          <a:xfrm>
            <a:off x="502920" y="841248"/>
            <a:ext cx="6583680" cy="274320"/>
          </a:xfrm>
          <a:prstGeom prst="rect">
            <a:avLst/>
          </a:prstGeom>
          <a:noFill/>
          <a:ln/>
        </p:spPr>
        <p:txBody>
          <a:bodyPr wrap="square" lIns="0" tIns="0" rIns="0" bIns="0" rtlCol="0" anchor="ctr"/>
          <a:lstStyle/>
          <a:p>
            <a:pPr indent="0" marL="0">
              <a:buNone/>
            </a:pPr>
            <a:r>
              <a:rPr lang="en-US" sz="1100" b="1" spc="150" kern="0" dirty="0">
                <a:solidFill>
                  <a:srgbClr val="7FC9F0"/>
                </a:solidFill>
                <a:latin typeface="Calibri" pitchFamily="34" charset="0"/>
                <a:ea typeface="Calibri" pitchFamily="34" charset="-122"/>
                <a:cs typeface="Calibri" pitchFamily="34" charset="-120"/>
              </a:rPr>
              <a:t>CHAMBRE NATIONALE DES COMMISSAIRES AUX COMPTES — ALGÉRIE</a:t>
            </a:r>
            <a:endParaRPr lang="en-US" sz="1100" dirty="0"/>
          </a:p>
        </p:txBody>
      </p:sp>
      <p:sp>
        <p:nvSpPr>
          <p:cNvPr id="8" name="Text 6"/>
          <p:cNvSpPr/>
          <p:nvPr/>
        </p:nvSpPr>
        <p:spPr>
          <a:xfrm>
            <a:off x="502920" y="1115568"/>
            <a:ext cx="6583680" cy="274320"/>
          </a:xfrm>
          <a:prstGeom prst="rect">
            <a:avLst/>
          </a:prstGeom>
          <a:noFill/>
          <a:ln/>
        </p:spPr>
        <p:txBody>
          <a:bodyPr wrap="square" lIns="0" tIns="0" rIns="0" bIns="0" rtlCol="0" anchor="ctr"/>
          <a:lstStyle/>
          <a:p>
            <a:pPr indent="0" marL="0">
              <a:buNone/>
            </a:pPr>
            <a:r>
              <a:rPr lang="en-US" sz="1000" spc="100" kern="0" dirty="0">
                <a:solidFill>
                  <a:srgbClr val="9FB0D2"/>
                </a:solidFill>
                <a:latin typeface="Calibri" pitchFamily="34" charset="0"/>
                <a:ea typeface="Calibri" pitchFamily="34" charset="-122"/>
                <a:cs typeface="Calibri" pitchFamily="34" charset="-120"/>
              </a:rPr>
              <a:t>FORMATION CONTINUE DU COMMISSAIRE AUX COMPTES · 42 HEURES</a:t>
            </a:r>
            <a:endParaRPr lang="en-US" sz="1000" dirty="0"/>
          </a:p>
        </p:txBody>
      </p:sp>
      <p:sp>
        <p:nvSpPr>
          <p:cNvPr id="9" name="Text 7"/>
          <p:cNvSpPr/>
          <p:nvPr/>
        </p:nvSpPr>
        <p:spPr>
          <a:xfrm>
            <a:off x="502920" y="1627632"/>
            <a:ext cx="6858000" cy="548640"/>
          </a:xfrm>
          <a:prstGeom prst="rect">
            <a:avLst/>
          </a:prstGeom>
          <a:noFill/>
          <a:ln/>
        </p:spPr>
        <p:txBody>
          <a:bodyPr wrap="square" lIns="0" tIns="0" rIns="0" bIns="0" rtlCol="0" anchor="ctr"/>
          <a:lstStyle/>
          <a:p>
            <a:pPr indent="0" marL="0">
              <a:buNone/>
            </a:pPr>
            <a:r>
              <a:rPr lang="en-US" sz="2000" b="1" spc="400" kern="0" dirty="0">
                <a:solidFill>
                  <a:srgbClr val="0091DA"/>
                </a:solidFill>
                <a:latin typeface="Arial" pitchFamily="34" charset="0"/>
                <a:ea typeface="Arial" pitchFamily="34" charset="-122"/>
                <a:cs typeface="Arial" pitchFamily="34" charset="-120"/>
              </a:rPr>
              <a:t>JOUR 3</a:t>
            </a:r>
            <a:endParaRPr lang="en-US" sz="2000" dirty="0"/>
          </a:p>
        </p:txBody>
      </p:sp>
      <p:sp>
        <p:nvSpPr>
          <p:cNvPr id="10" name="Text 8"/>
          <p:cNvSpPr/>
          <p:nvPr/>
        </p:nvSpPr>
        <p:spPr>
          <a:xfrm>
            <a:off x="502920" y="2011680"/>
            <a:ext cx="7863840" cy="1280160"/>
          </a:xfrm>
          <a:prstGeom prst="rect">
            <a:avLst/>
          </a:prstGeom>
          <a:noFill/>
          <a:ln/>
        </p:spPr>
        <p:txBody>
          <a:bodyPr wrap="square" lIns="0" tIns="0" rIns="0" bIns="0" rtlCol="0" anchor="t"/>
          <a:lstStyle/>
          <a:p>
            <a:pPr indent="0" marL="0">
              <a:lnSpc>
                <a:spcPct val="96000"/>
              </a:lnSpc>
              <a:buNone/>
            </a:pPr>
            <a:r>
              <a:rPr lang="en-US" sz="4200" b="1" dirty="0">
                <a:solidFill>
                  <a:srgbClr val="FFFFFF"/>
                </a:solidFill>
                <a:latin typeface="Arial" pitchFamily="34" charset="0"/>
                <a:ea typeface="Arial" pitchFamily="34" charset="-122"/>
                <a:cs typeface="Arial" pitchFamily="34" charset="-120"/>
              </a:rPr>
              <a:t>Approche par les risques</a:t>
            </a:r>
            <a:endParaRPr lang="en-US" sz="4200" dirty="0"/>
          </a:p>
          <a:p>
            <a:pPr indent="0" marL="0">
              <a:lnSpc>
                <a:spcPct val="96000"/>
              </a:lnSpc>
              <a:buNone/>
            </a:pPr>
            <a:r>
              <a:rPr lang="en-US" sz="4200" b="1" dirty="0">
                <a:solidFill>
                  <a:srgbClr val="FFFFFF"/>
                </a:solidFill>
                <a:latin typeface="Arial" pitchFamily="34" charset="0"/>
                <a:ea typeface="Arial" pitchFamily="34" charset="-122"/>
                <a:cs typeface="Arial" pitchFamily="34" charset="-120"/>
              </a:rPr>
              <a:t>et phase préliminaire</a:t>
            </a:r>
            <a:endParaRPr lang="en-US" sz="4200" dirty="0"/>
          </a:p>
        </p:txBody>
      </p:sp>
      <p:sp>
        <p:nvSpPr>
          <p:cNvPr id="11" name="Text 9"/>
          <p:cNvSpPr/>
          <p:nvPr/>
        </p:nvSpPr>
        <p:spPr>
          <a:xfrm>
            <a:off x="502920" y="3383280"/>
            <a:ext cx="6949440" cy="548640"/>
          </a:xfrm>
          <a:prstGeom prst="rect">
            <a:avLst/>
          </a:prstGeom>
          <a:noFill/>
          <a:ln/>
        </p:spPr>
        <p:txBody>
          <a:bodyPr wrap="square" lIns="0" tIns="0" rIns="0" bIns="0" rtlCol="0" anchor="ctr"/>
          <a:lstStyle/>
          <a:p>
            <a:pPr algn="l" indent="0" marL="0">
              <a:lnSpc>
                <a:spcPct val="100000"/>
              </a:lnSpc>
              <a:buNone/>
            </a:pPr>
            <a:r>
              <a:rPr lang="en-US" sz="1250" b="1" dirty="0">
                <a:solidFill>
                  <a:srgbClr val="1E49E2"/>
                </a:solidFill>
                <a:latin typeface="Calibri" pitchFamily="34" charset="0"/>
                <a:ea typeface="Calibri" pitchFamily="34" charset="-122"/>
                <a:cs typeface="Calibri" pitchFamily="34" charset="-120"/>
              </a:rPr>
              <a:t>« </a:t>
            </a:r>
            <a:pPr algn="l" indent="0" marL="0">
              <a:lnSpc>
                <a:spcPct val="100000"/>
              </a:lnSpc>
              <a:buNone/>
            </a:pPr>
            <a:r>
              <a:rPr lang="en-US" sz="1250" i="1" dirty="0">
                <a:solidFill>
                  <a:srgbClr val="122046"/>
                </a:solidFill>
                <a:latin typeface="Calibri" pitchFamily="34" charset="0"/>
                <a:ea typeface="Calibri" pitchFamily="34" charset="-122"/>
                <a:cs typeface="Calibri" pitchFamily="34" charset="-120"/>
              </a:rPr>
              <a:t>L'approche par les risques selon la NAA 315 : la colonne vertébrale de la mission.</a:t>
            </a:r>
            <a:pPr algn="l" indent="0" marL="0">
              <a:lnSpc>
                <a:spcPct val="100000"/>
              </a:lnSpc>
              <a:buNone/>
            </a:pPr>
            <a:r>
              <a:rPr lang="en-US" sz="1250" b="1" dirty="0">
                <a:solidFill>
                  <a:srgbClr val="1E49E2"/>
                </a:solidFill>
                <a:latin typeface="Calibri" pitchFamily="34" charset="0"/>
                <a:ea typeface="Calibri" pitchFamily="34" charset="-122"/>
                <a:cs typeface="Calibri" pitchFamily="34" charset="-120"/>
              </a:rPr>
              <a:t> »</a:t>
            </a:r>
            <a:endParaRPr lang="en-US" sz="1250" dirty="0"/>
          </a:p>
        </p:txBody>
      </p:sp>
      <p:sp>
        <p:nvSpPr>
          <p:cNvPr id="12" name="Shape 10"/>
          <p:cNvSpPr/>
          <p:nvPr/>
        </p:nvSpPr>
        <p:spPr>
          <a:xfrm>
            <a:off x="502920" y="4069080"/>
            <a:ext cx="2472858" cy="274320"/>
          </a:xfrm>
          <a:prstGeom prst="roundRect">
            <a:avLst>
              <a:gd name="adj" fmla="val 50000"/>
            </a:avLst>
          </a:prstGeom>
          <a:solidFill>
            <a:srgbClr val="1E49E2"/>
          </a:solidFill>
          <a:ln/>
        </p:spPr>
      </p:sp>
      <p:sp>
        <p:nvSpPr>
          <p:cNvPr id="13" name="Text 11"/>
          <p:cNvSpPr/>
          <p:nvPr/>
        </p:nvSpPr>
        <p:spPr>
          <a:xfrm>
            <a:off x="502920" y="4069080"/>
            <a:ext cx="2472858" cy="274320"/>
          </a:xfrm>
          <a:prstGeom prst="rect">
            <a:avLst/>
          </a:prstGeom>
          <a:noFill/>
          <a:ln/>
        </p:spPr>
        <p:txBody>
          <a:bodyPr wrap="square" lIns="0" tIns="0" rIns="0" bIns="0" rtlCol="0" anchor="ctr"/>
          <a:lstStyle/>
          <a:p>
            <a:pPr algn="ctr" indent="0" marL="0">
              <a:buNone/>
            </a:pPr>
            <a:r>
              <a:rPr lang="en-US" sz="950" b="1" dirty="0">
                <a:solidFill>
                  <a:srgbClr val="FFFFFF"/>
                </a:solidFill>
                <a:latin typeface="Calibri" pitchFamily="34" charset="0"/>
                <a:ea typeface="Calibri" pitchFamily="34" charset="-122"/>
                <a:cs typeface="Calibri" pitchFamily="34" charset="-120"/>
              </a:rPr>
              <a:t>NAA 315 · 320 · 330 · 240 · 450</a:t>
            </a:r>
            <a:endParaRPr lang="en-US" sz="950" dirty="0"/>
          </a:p>
        </p:txBody>
      </p:sp>
      <p:sp>
        <p:nvSpPr>
          <p:cNvPr id="14" name="Shape 12"/>
          <p:cNvSpPr/>
          <p:nvPr/>
        </p:nvSpPr>
        <p:spPr>
          <a:xfrm>
            <a:off x="3122082" y="4069080"/>
            <a:ext cx="2184456" cy="274320"/>
          </a:xfrm>
          <a:prstGeom prst="roundRect">
            <a:avLst>
              <a:gd name="adj" fmla="val 50000"/>
            </a:avLst>
          </a:prstGeom>
          <a:solidFill>
            <a:srgbClr val="16306B"/>
          </a:solidFill>
          <a:ln/>
        </p:spPr>
      </p:sp>
      <p:sp>
        <p:nvSpPr>
          <p:cNvPr id="15" name="Text 13"/>
          <p:cNvSpPr/>
          <p:nvPr/>
        </p:nvSpPr>
        <p:spPr>
          <a:xfrm>
            <a:off x="3122082" y="4069080"/>
            <a:ext cx="2184456" cy="274320"/>
          </a:xfrm>
          <a:prstGeom prst="rect">
            <a:avLst/>
          </a:prstGeom>
          <a:noFill/>
          <a:ln/>
        </p:spPr>
        <p:txBody>
          <a:bodyPr wrap="square" lIns="0" tIns="0" rIns="0" bIns="0" rtlCol="0" anchor="ctr"/>
          <a:lstStyle/>
          <a:p>
            <a:pPr algn="ctr" indent="0" marL="0">
              <a:buNone/>
            </a:pPr>
            <a:r>
              <a:rPr lang="en-US" sz="950" b="1" dirty="0">
                <a:solidFill>
                  <a:srgbClr val="7FC9F0"/>
                </a:solidFill>
                <a:latin typeface="Calibri" pitchFamily="34" charset="0"/>
                <a:ea typeface="Calibri" pitchFamily="34" charset="-122"/>
                <a:cs typeface="Calibri" pitchFamily="34" charset="-120"/>
              </a:rPr>
              <a:t>Durée : 6 heures effectives</a:t>
            </a:r>
            <a:endParaRPr lang="en-US" sz="950" dirty="0"/>
          </a:p>
        </p:txBody>
      </p:sp>
      <p:sp>
        <p:nvSpPr>
          <p:cNvPr id="16" name="Shape 14"/>
          <p:cNvSpPr/>
          <p:nvPr/>
        </p:nvSpPr>
        <p:spPr>
          <a:xfrm>
            <a:off x="5452842" y="4069080"/>
            <a:ext cx="1247150" cy="274320"/>
          </a:xfrm>
          <a:prstGeom prst="roundRect">
            <a:avLst>
              <a:gd name="adj" fmla="val 50000"/>
            </a:avLst>
          </a:prstGeom>
          <a:solidFill>
            <a:srgbClr val="16306B"/>
          </a:solidFill>
          <a:ln/>
        </p:spPr>
      </p:sp>
      <p:sp>
        <p:nvSpPr>
          <p:cNvPr id="17" name="Text 15"/>
          <p:cNvSpPr/>
          <p:nvPr/>
        </p:nvSpPr>
        <p:spPr>
          <a:xfrm>
            <a:off x="5452842" y="4069080"/>
            <a:ext cx="1247150" cy="274320"/>
          </a:xfrm>
          <a:prstGeom prst="rect">
            <a:avLst/>
          </a:prstGeom>
          <a:noFill/>
          <a:ln/>
        </p:spPr>
        <p:txBody>
          <a:bodyPr wrap="square" lIns="0" tIns="0" rIns="0" bIns="0" rtlCol="0" anchor="ctr"/>
          <a:lstStyle/>
          <a:p>
            <a:pPr algn="ctr" indent="0" marL="0">
              <a:buNone/>
            </a:pPr>
            <a:r>
              <a:rPr lang="en-US" sz="950" b="1" dirty="0">
                <a:solidFill>
                  <a:srgbClr val="7FC9F0"/>
                </a:solidFill>
                <a:latin typeface="Calibri" pitchFamily="34" charset="0"/>
                <a:ea typeface="Calibri" pitchFamily="34" charset="-122"/>
                <a:cs typeface="Calibri" pitchFamily="34" charset="-120"/>
              </a:rPr>
              <a:t>Outils 17 à 22</a:t>
            </a:r>
            <a:endParaRPr lang="en-US" sz="950" dirty="0"/>
          </a:p>
        </p:txBody>
      </p:sp>
      <p:sp>
        <p:nvSpPr>
          <p:cNvPr id="18" name="Shape 16"/>
          <p:cNvSpPr/>
          <p:nvPr/>
        </p:nvSpPr>
        <p:spPr>
          <a:xfrm>
            <a:off x="7269480" y="1783080"/>
            <a:ext cx="1417320" cy="1417320"/>
          </a:xfrm>
          <a:prstGeom prst="roundRect">
            <a:avLst>
              <a:gd name="adj" fmla="val 6452"/>
            </a:avLst>
          </a:prstGeom>
          <a:solidFill>
            <a:srgbClr val="FFFFFF"/>
          </a:solidFill>
          <a:ln/>
          <a:effectLst>
            <a:outerShdw sx="100000" sy="100000" kx="0" ky="0" algn="bl" rotWithShape="0" blurRad="88900" dist="38100" dir="8100000">
              <a:srgbClr val="5B6B8C">
                <a:alpha val="18000"/>
              </a:srgbClr>
            </a:outerShdw>
          </a:effectLst>
        </p:spPr>
      </p:sp>
      <p:pic>
        <p:nvPicPr>
          <p:cNvPr id="19" name="Image 0" descr="cncc_logo.png">    </p:cNvPr>
          <p:cNvPicPr>
            <a:picLocks noChangeAspect="1"/>
          </p:cNvPicPr>
          <p:nvPr/>
        </p:nvPicPr>
        <p:blipFill>
          <a:blip r:embed="rId1"/>
          <a:stretch>
            <a:fillRect/>
          </a:stretch>
        </p:blipFill>
        <p:spPr>
          <a:xfrm>
            <a:off x="7370064" y="2075688"/>
            <a:ext cx="1216152" cy="707257"/>
          </a:xfrm>
          <a:prstGeom prst="rect">
            <a:avLst/>
          </a:prstGeom>
        </p:spPr>
      </p:pic>
      <p:sp>
        <p:nvSpPr>
          <p:cNvPr id="20" name="Text 17"/>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Support de projection — data show</a:t>
            </a:r>
            <a:endParaRPr lang="en-US" sz="750" dirty="0"/>
          </a:p>
        </p:txBody>
      </p:sp>
      <p:sp>
        <p:nvSpPr>
          <p:cNvPr id="21" name="Text 18"/>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a:t>
            </a:r>
            <a:endParaRPr lang="en-US" sz="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08H30 · QUIZZ DE REPRISE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Réponses attendues</a:t>
            </a:r>
            <a:endParaRPr lang="en-US" sz="2700" dirty="0"/>
          </a:p>
        </p:txBody>
      </p:sp>
      <p:sp>
        <p:nvSpPr>
          <p:cNvPr id="5" name="Shape 3"/>
          <p:cNvSpPr/>
          <p:nvPr/>
        </p:nvSpPr>
        <p:spPr>
          <a:xfrm>
            <a:off x="502920" y="1417320"/>
            <a:ext cx="8138160" cy="425196"/>
          </a:xfrm>
          <a:prstGeom prst="rect">
            <a:avLst/>
          </a:prstGeom>
          <a:solidFill>
            <a:srgbClr val="F3F6FC"/>
          </a:solidFill>
          <a:ln w="9525">
            <a:solidFill>
              <a:srgbClr val="D7DEEC"/>
            </a:solidFill>
            <a:prstDash val="solid"/>
          </a:ln>
        </p:spPr>
      </p:sp>
      <p:sp>
        <p:nvSpPr>
          <p:cNvPr id="6" name="Shape 4"/>
          <p:cNvSpPr/>
          <p:nvPr/>
        </p:nvSpPr>
        <p:spPr>
          <a:xfrm>
            <a:off x="502920" y="1417320"/>
            <a:ext cx="64008" cy="425196"/>
          </a:xfrm>
          <a:prstGeom prst="rect">
            <a:avLst/>
          </a:prstGeom>
          <a:solidFill>
            <a:srgbClr val="00A3A1"/>
          </a:solidFill>
          <a:ln/>
        </p:spPr>
      </p:sp>
      <p:sp>
        <p:nvSpPr>
          <p:cNvPr id="7" name="Text 5"/>
          <p:cNvSpPr/>
          <p:nvPr/>
        </p:nvSpPr>
        <p:spPr>
          <a:xfrm>
            <a:off x="649224" y="1417320"/>
            <a:ext cx="411480" cy="425196"/>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R1</a:t>
            </a:r>
            <a:endParaRPr lang="en-US" sz="1100" dirty="0"/>
          </a:p>
        </p:txBody>
      </p:sp>
      <p:sp>
        <p:nvSpPr>
          <p:cNvPr id="8" name="Text 6"/>
          <p:cNvSpPr/>
          <p:nvPr/>
        </p:nvSpPr>
        <p:spPr>
          <a:xfrm>
            <a:off x="1069848" y="1417320"/>
            <a:ext cx="1828800" cy="425196"/>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NAA 230</a:t>
            </a:r>
            <a:endParaRPr lang="en-US" sz="1100" dirty="0"/>
          </a:p>
        </p:txBody>
      </p:sp>
      <p:sp>
        <p:nvSpPr>
          <p:cNvPr id="9" name="Text 7"/>
          <p:cNvSpPr/>
          <p:nvPr/>
        </p:nvSpPr>
        <p:spPr>
          <a:xfrm>
            <a:off x="2953512" y="1417320"/>
            <a:ext cx="5596128" cy="425196"/>
          </a:xfrm>
          <a:prstGeom prst="rect">
            <a:avLst/>
          </a:prstGeom>
          <a:noFill/>
          <a:ln/>
        </p:spPr>
        <p:txBody>
          <a:bodyPr wrap="square" lIns="0" tIns="0" rIns="0" bIns="0" rtlCol="0" anchor="ctr"/>
          <a:lstStyle/>
          <a:p>
            <a:pPr indent="0" marL="0">
              <a:lnSpc>
                <a:spcPct val="95000"/>
              </a:lnSpc>
              <a:buNone/>
            </a:pPr>
            <a:r>
              <a:rPr lang="en-US" sz="950" dirty="0">
                <a:solidFill>
                  <a:srgbClr val="1B2333"/>
                </a:solidFill>
                <a:latin typeface="Calibri" pitchFamily="34" charset="0"/>
                <a:ea typeface="Calibri" pitchFamily="34" charset="-122"/>
                <a:cs typeface="Calibri" pitchFamily="34" charset="-120"/>
              </a:rPr>
              <a:t>Règle d'or : « ce qui n'est pas documenté n'est pas considéré comme fait ».</a:t>
            </a:r>
            <a:endParaRPr lang="en-US" sz="950" dirty="0"/>
          </a:p>
        </p:txBody>
      </p:sp>
      <p:sp>
        <p:nvSpPr>
          <p:cNvPr id="10" name="Shape 8"/>
          <p:cNvSpPr/>
          <p:nvPr/>
        </p:nvSpPr>
        <p:spPr>
          <a:xfrm>
            <a:off x="502920" y="1924812"/>
            <a:ext cx="8138160" cy="425196"/>
          </a:xfrm>
          <a:prstGeom prst="rect">
            <a:avLst/>
          </a:prstGeom>
          <a:solidFill>
            <a:srgbClr val="F3F6FC"/>
          </a:solidFill>
          <a:ln w="9525">
            <a:solidFill>
              <a:srgbClr val="D7DEEC"/>
            </a:solidFill>
            <a:prstDash val="solid"/>
          </a:ln>
        </p:spPr>
      </p:sp>
      <p:sp>
        <p:nvSpPr>
          <p:cNvPr id="11" name="Shape 9"/>
          <p:cNvSpPr/>
          <p:nvPr/>
        </p:nvSpPr>
        <p:spPr>
          <a:xfrm>
            <a:off x="502920" y="1924812"/>
            <a:ext cx="64008" cy="425196"/>
          </a:xfrm>
          <a:prstGeom prst="rect">
            <a:avLst/>
          </a:prstGeom>
          <a:solidFill>
            <a:srgbClr val="00A3A1"/>
          </a:solidFill>
          <a:ln/>
        </p:spPr>
      </p:sp>
      <p:sp>
        <p:nvSpPr>
          <p:cNvPr id="12" name="Text 10"/>
          <p:cNvSpPr/>
          <p:nvPr/>
        </p:nvSpPr>
        <p:spPr>
          <a:xfrm>
            <a:off x="649224" y="1924812"/>
            <a:ext cx="411480" cy="425196"/>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R2</a:t>
            </a:r>
            <a:endParaRPr lang="en-US" sz="1100" dirty="0"/>
          </a:p>
        </p:txBody>
      </p:sp>
      <p:sp>
        <p:nvSpPr>
          <p:cNvPr id="13" name="Text 11"/>
          <p:cNvSpPr/>
          <p:nvPr/>
        </p:nvSpPr>
        <p:spPr>
          <a:xfrm>
            <a:off x="1069848" y="1924812"/>
            <a:ext cx="1828800" cy="425196"/>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NAGQ 1</a:t>
            </a:r>
            <a:endParaRPr lang="en-US" sz="1100" dirty="0"/>
          </a:p>
        </p:txBody>
      </p:sp>
      <p:sp>
        <p:nvSpPr>
          <p:cNvPr id="14" name="Text 12"/>
          <p:cNvSpPr/>
          <p:nvPr/>
        </p:nvSpPr>
        <p:spPr>
          <a:xfrm>
            <a:off x="2953512" y="1924812"/>
            <a:ext cx="5596128" cy="425196"/>
          </a:xfrm>
          <a:prstGeom prst="rect">
            <a:avLst/>
          </a:prstGeom>
          <a:noFill/>
          <a:ln/>
        </p:spPr>
        <p:txBody>
          <a:bodyPr wrap="square" lIns="0" tIns="0" rIns="0" bIns="0" rtlCol="0" anchor="ctr"/>
          <a:lstStyle/>
          <a:p>
            <a:pPr indent="0" marL="0">
              <a:lnSpc>
                <a:spcPct val="95000"/>
              </a:lnSpc>
              <a:buNone/>
            </a:pPr>
            <a:r>
              <a:rPr lang="en-US" sz="950" dirty="0">
                <a:solidFill>
                  <a:srgbClr val="1B2333"/>
                </a:solidFill>
                <a:latin typeface="Calibri" pitchFamily="34" charset="0"/>
                <a:ea typeface="Calibri" pitchFamily="34" charset="-122"/>
                <a:cs typeface="Calibri" pitchFamily="34" charset="-120"/>
              </a:rPr>
              <a:t>Revue terrain (senior) · revue intermédiaire (chef de mission) · revue de l'associé signataire · revue de contrôle qualité indépendante (EQCR).</a:t>
            </a:r>
            <a:endParaRPr lang="en-US" sz="950" dirty="0"/>
          </a:p>
        </p:txBody>
      </p:sp>
      <p:sp>
        <p:nvSpPr>
          <p:cNvPr id="15" name="Shape 13"/>
          <p:cNvSpPr/>
          <p:nvPr/>
        </p:nvSpPr>
        <p:spPr>
          <a:xfrm>
            <a:off x="502920" y="2432304"/>
            <a:ext cx="8138160" cy="425196"/>
          </a:xfrm>
          <a:prstGeom prst="rect">
            <a:avLst/>
          </a:prstGeom>
          <a:solidFill>
            <a:srgbClr val="F3F6FC"/>
          </a:solidFill>
          <a:ln w="9525">
            <a:solidFill>
              <a:srgbClr val="D7DEEC"/>
            </a:solidFill>
            <a:prstDash val="solid"/>
          </a:ln>
        </p:spPr>
      </p:sp>
      <p:sp>
        <p:nvSpPr>
          <p:cNvPr id="16" name="Shape 14"/>
          <p:cNvSpPr/>
          <p:nvPr/>
        </p:nvSpPr>
        <p:spPr>
          <a:xfrm>
            <a:off x="502920" y="2432304"/>
            <a:ext cx="64008" cy="425196"/>
          </a:xfrm>
          <a:prstGeom prst="rect">
            <a:avLst/>
          </a:prstGeom>
          <a:solidFill>
            <a:srgbClr val="00A3A1"/>
          </a:solidFill>
          <a:ln/>
        </p:spPr>
      </p:sp>
      <p:sp>
        <p:nvSpPr>
          <p:cNvPr id="17" name="Text 15"/>
          <p:cNvSpPr/>
          <p:nvPr/>
        </p:nvSpPr>
        <p:spPr>
          <a:xfrm>
            <a:off x="649224" y="2432304"/>
            <a:ext cx="411480" cy="425196"/>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R3</a:t>
            </a:r>
            <a:endParaRPr lang="en-US" sz="1100" dirty="0"/>
          </a:p>
        </p:txBody>
      </p:sp>
      <p:sp>
        <p:nvSpPr>
          <p:cNvPr id="18" name="Text 16"/>
          <p:cNvSpPr/>
          <p:nvPr/>
        </p:nvSpPr>
        <p:spPr>
          <a:xfrm>
            <a:off x="1069848" y="2432304"/>
            <a:ext cx="1828800" cy="425196"/>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NAA 265</a:t>
            </a:r>
            <a:endParaRPr lang="en-US" sz="1100" dirty="0"/>
          </a:p>
        </p:txBody>
      </p:sp>
      <p:sp>
        <p:nvSpPr>
          <p:cNvPr id="19" name="Text 17"/>
          <p:cNvSpPr/>
          <p:nvPr/>
        </p:nvSpPr>
        <p:spPr>
          <a:xfrm>
            <a:off x="2953512" y="2432304"/>
            <a:ext cx="5596128" cy="425196"/>
          </a:xfrm>
          <a:prstGeom prst="rect">
            <a:avLst/>
          </a:prstGeom>
          <a:noFill/>
          <a:ln/>
        </p:spPr>
        <p:txBody>
          <a:bodyPr wrap="square" lIns="0" tIns="0" rIns="0" bIns="0" rtlCol="0" anchor="ctr"/>
          <a:lstStyle/>
          <a:p>
            <a:pPr indent="0" marL="0">
              <a:lnSpc>
                <a:spcPct val="95000"/>
              </a:lnSpc>
              <a:buNone/>
            </a:pPr>
            <a:r>
              <a:rPr lang="en-US" sz="950" dirty="0">
                <a:solidFill>
                  <a:srgbClr val="1B2333"/>
                </a:solidFill>
                <a:latin typeface="Calibri" pitchFamily="34" charset="0"/>
                <a:ea typeface="Calibri" pitchFamily="34" charset="-122"/>
                <a:cs typeface="Calibri" pitchFamily="34" charset="-120"/>
              </a:rPr>
              <a:t>« Communication des faiblesses du contrôle interne ».</a:t>
            </a:r>
            <a:endParaRPr lang="en-US" sz="950" dirty="0"/>
          </a:p>
        </p:txBody>
      </p:sp>
      <p:sp>
        <p:nvSpPr>
          <p:cNvPr id="20" name="Shape 18"/>
          <p:cNvSpPr/>
          <p:nvPr/>
        </p:nvSpPr>
        <p:spPr>
          <a:xfrm>
            <a:off x="502920" y="2939796"/>
            <a:ext cx="8138160" cy="425196"/>
          </a:xfrm>
          <a:prstGeom prst="rect">
            <a:avLst/>
          </a:prstGeom>
          <a:solidFill>
            <a:srgbClr val="F3F6FC"/>
          </a:solidFill>
          <a:ln w="9525">
            <a:solidFill>
              <a:srgbClr val="D7DEEC"/>
            </a:solidFill>
            <a:prstDash val="solid"/>
          </a:ln>
        </p:spPr>
      </p:sp>
      <p:sp>
        <p:nvSpPr>
          <p:cNvPr id="21" name="Shape 19"/>
          <p:cNvSpPr/>
          <p:nvPr/>
        </p:nvSpPr>
        <p:spPr>
          <a:xfrm>
            <a:off x="502920" y="2939796"/>
            <a:ext cx="64008" cy="425196"/>
          </a:xfrm>
          <a:prstGeom prst="rect">
            <a:avLst/>
          </a:prstGeom>
          <a:solidFill>
            <a:srgbClr val="00A3A1"/>
          </a:solidFill>
          <a:ln/>
        </p:spPr>
      </p:sp>
      <p:sp>
        <p:nvSpPr>
          <p:cNvPr id="22" name="Text 20"/>
          <p:cNvSpPr/>
          <p:nvPr/>
        </p:nvSpPr>
        <p:spPr>
          <a:xfrm>
            <a:off x="649224" y="2939796"/>
            <a:ext cx="411480" cy="425196"/>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R4</a:t>
            </a:r>
            <a:endParaRPr lang="en-US" sz="1100" dirty="0"/>
          </a:p>
        </p:txBody>
      </p:sp>
      <p:sp>
        <p:nvSpPr>
          <p:cNvPr id="23" name="Text 21"/>
          <p:cNvSpPr/>
          <p:nvPr/>
        </p:nvSpPr>
        <p:spPr>
          <a:xfrm>
            <a:off x="1069848" y="2939796"/>
            <a:ext cx="1828800" cy="425196"/>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60 jours</a:t>
            </a:r>
            <a:endParaRPr lang="en-US" sz="1100" dirty="0"/>
          </a:p>
        </p:txBody>
      </p:sp>
      <p:sp>
        <p:nvSpPr>
          <p:cNvPr id="24" name="Text 22"/>
          <p:cNvSpPr/>
          <p:nvPr/>
        </p:nvSpPr>
        <p:spPr>
          <a:xfrm>
            <a:off x="2953512" y="2939796"/>
            <a:ext cx="5596128" cy="425196"/>
          </a:xfrm>
          <a:prstGeom prst="rect">
            <a:avLst/>
          </a:prstGeom>
          <a:noFill/>
          <a:ln/>
        </p:spPr>
        <p:txBody>
          <a:bodyPr wrap="square" lIns="0" tIns="0" rIns="0" bIns="0" rtlCol="0" anchor="ctr"/>
          <a:lstStyle/>
          <a:p>
            <a:pPr indent="0" marL="0">
              <a:lnSpc>
                <a:spcPct val="95000"/>
              </a:lnSpc>
              <a:buNone/>
            </a:pPr>
            <a:r>
              <a:rPr lang="en-US" sz="950" dirty="0">
                <a:solidFill>
                  <a:srgbClr val="1B2333"/>
                </a:solidFill>
                <a:latin typeface="Calibri" pitchFamily="34" charset="0"/>
                <a:ea typeface="Calibri" pitchFamily="34" charset="-122"/>
                <a:cs typeface="Calibri" pitchFamily="34" charset="-120"/>
              </a:rPr>
              <a:t>Délai recommandé de finalisation du dossier après la date du rapport.</a:t>
            </a:r>
            <a:endParaRPr lang="en-US" sz="950" dirty="0"/>
          </a:p>
        </p:txBody>
      </p:sp>
      <p:sp>
        <p:nvSpPr>
          <p:cNvPr id="25" name="Shape 23"/>
          <p:cNvSpPr/>
          <p:nvPr/>
        </p:nvSpPr>
        <p:spPr>
          <a:xfrm>
            <a:off x="502920" y="3447288"/>
            <a:ext cx="8138160" cy="425196"/>
          </a:xfrm>
          <a:prstGeom prst="rect">
            <a:avLst/>
          </a:prstGeom>
          <a:solidFill>
            <a:srgbClr val="F3F6FC"/>
          </a:solidFill>
          <a:ln w="9525">
            <a:solidFill>
              <a:srgbClr val="D7DEEC"/>
            </a:solidFill>
            <a:prstDash val="solid"/>
          </a:ln>
        </p:spPr>
      </p:sp>
      <p:sp>
        <p:nvSpPr>
          <p:cNvPr id="26" name="Shape 24"/>
          <p:cNvSpPr/>
          <p:nvPr/>
        </p:nvSpPr>
        <p:spPr>
          <a:xfrm>
            <a:off x="502920" y="3447288"/>
            <a:ext cx="64008" cy="425196"/>
          </a:xfrm>
          <a:prstGeom prst="rect">
            <a:avLst/>
          </a:prstGeom>
          <a:solidFill>
            <a:srgbClr val="00A3A1"/>
          </a:solidFill>
          <a:ln/>
        </p:spPr>
      </p:sp>
      <p:sp>
        <p:nvSpPr>
          <p:cNvPr id="27" name="Text 25"/>
          <p:cNvSpPr/>
          <p:nvPr/>
        </p:nvSpPr>
        <p:spPr>
          <a:xfrm>
            <a:off x="649224" y="3447288"/>
            <a:ext cx="411480" cy="425196"/>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R5</a:t>
            </a:r>
            <a:endParaRPr lang="en-US" sz="1100" dirty="0"/>
          </a:p>
        </p:txBody>
      </p:sp>
      <p:sp>
        <p:nvSpPr>
          <p:cNvPr id="28" name="Text 26"/>
          <p:cNvSpPr/>
          <p:nvPr/>
        </p:nvSpPr>
        <p:spPr>
          <a:xfrm>
            <a:off x="1069848" y="3447288"/>
            <a:ext cx="1828800" cy="425196"/>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Arrêté du 26 juillet 2008</a:t>
            </a:r>
            <a:endParaRPr lang="en-US" sz="1100" dirty="0"/>
          </a:p>
        </p:txBody>
      </p:sp>
      <p:sp>
        <p:nvSpPr>
          <p:cNvPr id="29" name="Text 27"/>
          <p:cNvSpPr/>
          <p:nvPr/>
        </p:nvSpPr>
        <p:spPr>
          <a:xfrm>
            <a:off x="2953512" y="3447288"/>
            <a:ext cx="5596128" cy="425196"/>
          </a:xfrm>
          <a:prstGeom prst="rect">
            <a:avLst/>
          </a:prstGeom>
          <a:noFill/>
          <a:ln/>
        </p:spPr>
        <p:txBody>
          <a:bodyPr wrap="square" lIns="0" tIns="0" rIns="0" bIns="0" rtlCol="0" anchor="ctr"/>
          <a:lstStyle/>
          <a:p>
            <a:pPr indent="0" marL="0">
              <a:lnSpc>
                <a:spcPct val="95000"/>
              </a:lnSpc>
              <a:buNone/>
            </a:pPr>
            <a:r>
              <a:rPr lang="en-US" sz="950" dirty="0">
                <a:solidFill>
                  <a:srgbClr val="1B2333"/>
                </a:solidFill>
                <a:latin typeface="Calibri" pitchFamily="34" charset="0"/>
                <a:ea typeface="Calibri" pitchFamily="34" charset="-122"/>
                <a:cs typeface="Calibri" pitchFamily="34" charset="-120"/>
              </a:rPr>
              <a:t>Pris en application de la loi 07-11 (SCF).</a:t>
            </a:r>
            <a:endParaRPr lang="en-US" sz="950" dirty="0"/>
          </a:p>
        </p:txBody>
      </p:sp>
      <p:sp>
        <p:nvSpPr>
          <p:cNvPr id="30" name="Shape 28"/>
          <p:cNvSpPr/>
          <p:nvPr/>
        </p:nvSpPr>
        <p:spPr>
          <a:xfrm>
            <a:off x="502920" y="4041648"/>
            <a:ext cx="8138160" cy="786384"/>
          </a:xfrm>
          <a:prstGeom prst="rect">
            <a:avLst/>
          </a:prstGeom>
          <a:solidFill>
            <a:srgbClr val="F2E9F6"/>
          </a:solidFill>
          <a:ln w="12700">
            <a:solidFill>
              <a:srgbClr val="6D2077"/>
            </a:solidFill>
            <a:prstDash val="solid"/>
          </a:ln>
        </p:spPr>
      </p:sp>
      <p:sp>
        <p:nvSpPr>
          <p:cNvPr id="31" name="Shape 29"/>
          <p:cNvSpPr/>
          <p:nvPr/>
        </p:nvSpPr>
        <p:spPr>
          <a:xfrm>
            <a:off x="502920" y="4041648"/>
            <a:ext cx="73152" cy="786384"/>
          </a:xfrm>
          <a:prstGeom prst="rect">
            <a:avLst/>
          </a:prstGeom>
          <a:solidFill>
            <a:srgbClr val="6D2077"/>
          </a:solidFill>
          <a:ln/>
        </p:spPr>
      </p:sp>
      <p:sp>
        <p:nvSpPr>
          <p:cNvPr id="32" name="Shape 30"/>
          <p:cNvSpPr/>
          <p:nvPr/>
        </p:nvSpPr>
        <p:spPr>
          <a:xfrm>
            <a:off x="704088" y="4206240"/>
            <a:ext cx="384048" cy="384048"/>
          </a:xfrm>
          <a:prstGeom prst="ellipse">
            <a:avLst/>
          </a:prstGeom>
          <a:solidFill>
            <a:srgbClr val="6D2077"/>
          </a:solidFill>
          <a:ln/>
        </p:spPr>
      </p:sp>
      <p:pic>
        <p:nvPicPr>
          <p:cNvPr id="33" name="Image 0" descr="preencoded.png">    </p:cNvPr>
          <p:cNvPicPr>
            <a:picLocks noChangeAspect="1"/>
          </p:cNvPicPr>
          <p:nvPr/>
        </p:nvPicPr>
        <p:blipFill>
          <a:blip r:embed="rId1"/>
          <a:stretch>
            <a:fillRect/>
          </a:stretch>
        </p:blipFill>
        <p:spPr>
          <a:xfrm>
            <a:off x="807781" y="4309933"/>
            <a:ext cx="176662" cy="176662"/>
          </a:xfrm>
          <a:prstGeom prst="rect">
            <a:avLst/>
          </a:prstGeom>
        </p:spPr>
      </p:pic>
      <p:sp>
        <p:nvSpPr>
          <p:cNvPr id="34" name="Text 31"/>
          <p:cNvSpPr/>
          <p:nvPr/>
        </p:nvSpPr>
        <p:spPr>
          <a:xfrm>
            <a:off x="1216152" y="4187952"/>
            <a:ext cx="7223760" cy="384048"/>
          </a:xfrm>
          <a:prstGeom prst="rect">
            <a:avLst/>
          </a:prstGeom>
          <a:noFill/>
          <a:ln/>
        </p:spPr>
        <p:txBody>
          <a:bodyPr wrap="square" lIns="0" tIns="0" rIns="0" bIns="0" rtlCol="0" anchor="ctr"/>
          <a:lstStyle/>
          <a:p>
            <a:pPr indent="0" marL="0">
              <a:buNone/>
            </a:pPr>
            <a:r>
              <a:rPr lang="en-US" sz="1300" b="1" dirty="0">
                <a:solidFill>
                  <a:srgbClr val="6D2077"/>
                </a:solidFill>
                <a:latin typeface="Arial" pitchFamily="34" charset="0"/>
                <a:ea typeface="Arial" pitchFamily="34" charset="-122"/>
                <a:cs typeface="Arial" pitchFamily="34" charset="-120"/>
              </a:rPr>
              <a:t>Pont vers le Jour 3</a:t>
            </a:r>
            <a:endParaRPr lang="en-US" sz="1300" dirty="0"/>
          </a:p>
        </p:txBody>
      </p:sp>
      <p:sp>
        <p:nvSpPr>
          <p:cNvPr id="35" name="Text 32"/>
          <p:cNvSpPr/>
          <p:nvPr/>
        </p:nvSpPr>
        <p:spPr>
          <a:xfrm>
            <a:off x="777240" y="4681728"/>
            <a:ext cx="7635240" cy="0"/>
          </a:xfrm>
          <a:prstGeom prst="rect">
            <a:avLst/>
          </a:prstGeom>
          <a:noFill/>
          <a:ln/>
        </p:spPr>
        <p:txBody>
          <a:bodyPr wrap="square" lIns="0" tIns="0" rIns="0" bIns="0" rtlCol="0" anchor="t"/>
          <a:lstStyle/>
          <a:p>
            <a:pPr indent="0" marL="0">
              <a:lnSpc>
                <a:spcPct val="103000"/>
              </a:lnSpc>
              <a:buNone/>
            </a:pPr>
            <a:r>
              <a:rPr lang="en-US" sz="950" dirty="0">
                <a:solidFill>
                  <a:srgbClr val="1B2333"/>
                </a:solidFill>
                <a:latin typeface="Calibri" pitchFamily="34" charset="0"/>
                <a:ea typeface="Calibri" pitchFamily="34" charset="-122"/>
                <a:cs typeface="Calibri" pitchFamily="34" charset="-120"/>
              </a:rPr>
              <a:t>Le programme de travail conçu au Jour 2 (NAA 300) n'est pertinent que s'il est calé sur une évaluation correcte des risques. Le Jour 3 plonge dans le cœur méthodologique : la NAA 315, complétée par les NAA 320, 330, 240 et 450. Sans phase préliminaire rigoureuse, l'audit perd sa pertinence.</a:t>
            </a:r>
            <a:endParaRPr lang="en-US" sz="950" dirty="0"/>
          </a:p>
        </p:txBody>
      </p:sp>
      <p:sp>
        <p:nvSpPr>
          <p:cNvPr id="36" name="Text 3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Réponses &amp; pont vers le Jour 3</a:t>
            </a:r>
            <a:endParaRPr lang="en-US" sz="750" dirty="0"/>
          </a:p>
        </p:txBody>
      </p:sp>
      <p:sp>
        <p:nvSpPr>
          <p:cNvPr id="37" name="Text 3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10</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2 · 08H45 · OUTIL 17</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Comptes &amp; assertions</a:t>
            </a:r>
            <a:endParaRPr lang="en-US" sz="3400" dirty="0"/>
          </a:p>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significatifs</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La matrice fondatrice comptes × assertions</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 Ce qu'on n'y porte pas, on ne le couvrira pas. »</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2 · 08h45 · Outil 17</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11</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Objectifs de la séquence</a:t>
            </a:r>
            <a:endParaRPr lang="en-US" sz="2700" dirty="0"/>
          </a:p>
        </p:txBody>
      </p:sp>
      <p:sp>
        <p:nvSpPr>
          <p:cNvPr id="5" name="Text 3"/>
          <p:cNvSpPr/>
          <p:nvPr/>
        </p:nvSpPr>
        <p:spPr>
          <a:xfrm>
            <a:off x="502920" y="1325880"/>
            <a:ext cx="8138160" cy="548640"/>
          </a:xfrm>
          <a:prstGeom prst="rect">
            <a:avLst/>
          </a:prstGeom>
          <a:noFill/>
          <a:ln/>
        </p:spPr>
        <p:txBody>
          <a:bodyPr wrap="square" lIns="0" tIns="0" rIns="0" bIns="0" rtlCol="0" anchor="ctr"/>
          <a:lstStyle/>
          <a:p>
            <a:pPr algn="l" indent="0" marL="0">
              <a:lnSpc>
                <a:spcPct val="100000"/>
              </a:lnSpc>
              <a:buNone/>
            </a:pPr>
            <a:r>
              <a:rPr lang="en-US" sz="1250" b="1" dirty="0">
                <a:solidFill>
                  <a:srgbClr val="1E49E2"/>
                </a:solidFill>
                <a:latin typeface="Calibri" pitchFamily="34" charset="0"/>
                <a:ea typeface="Calibri" pitchFamily="34" charset="-122"/>
                <a:cs typeface="Calibri" pitchFamily="34" charset="-120"/>
              </a:rPr>
              <a:t>« </a:t>
            </a:r>
            <a:pPr algn="l" indent="0" marL="0">
              <a:lnSpc>
                <a:spcPct val="100000"/>
              </a:lnSpc>
              <a:buNone/>
            </a:pPr>
            <a:r>
              <a:rPr lang="en-US" sz="1250" i="1" dirty="0">
                <a:solidFill>
                  <a:srgbClr val="122046"/>
                </a:solidFill>
                <a:latin typeface="Calibri" pitchFamily="34" charset="0"/>
                <a:ea typeface="Calibri" pitchFamily="34" charset="-122"/>
                <a:cs typeface="Calibri" pitchFamily="34" charset="-120"/>
              </a:rPr>
              <a:t>La matrice comptes × assertions est la carte de tout l'audit : ce qu'on n'y porte pas, on ne le couvrira pas.</a:t>
            </a:r>
            <a:pPr algn="l" indent="0" marL="0">
              <a:lnSpc>
                <a:spcPct val="100000"/>
              </a:lnSpc>
              <a:buNone/>
            </a:pPr>
            <a:r>
              <a:rPr lang="en-US" sz="1250" b="1" dirty="0">
                <a:solidFill>
                  <a:srgbClr val="1E49E2"/>
                </a:solidFill>
                <a:latin typeface="Calibri" pitchFamily="34" charset="0"/>
                <a:ea typeface="Calibri" pitchFamily="34" charset="-122"/>
                <a:cs typeface="Calibri" pitchFamily="34" charset="-120"/>
              </a:rPr>
              <a:t> »</a:t>
            </a:r>
            <a:endParaRPr lang="en-US" sz="1250" dirty="0"/>
          </a:p>
        </p:txBody>
      </p:sp>
      <p:sp>
        <p:nvSpPr>
          <p:cNvPr id="6" name="Shape 4"/>
          <p:cNvSpPr/>
          <p:nvPr/>
        </p:nvSpPr>
        <p:spPr>
          <a:xfrm>
            <a:off x="502920" y="2057400"/>
            <a:ext cx="8138160" cy="749808"/>
          </a:xfrm>
          <a:prstGeom prst="rect">
            <a:avLst/>
          </a:prstGeom>
          <a:solidFill>
            <a:srgbClr val="F3F6FC"/>
          </a:solidFill>
          <a:ln w="9525">
            <a:solidFill>
              <a:srgbClr val="D7DEEC"/>
            </a:solidFill>
            <a:prstDash val="solid"/>
          </a:ln>
        </p:spPr>
      </p:sp>
      <p:sp>
        <p:nvSpPr>
          <p:cNvPr id="7" name="Shape 5"/>
          <p:cNvSpPr/>
          <p:nvPr/>
        </p:nvSpPr>
        <p:spPr>
          <a:xfrm>
            <a:off x="502920" y="2057400"/>
            <a:ext cx="64008" cy="749808"/>
          </a:xfrm>
          <a:prstGeom prst="rect">
            <a:avLst/>
          </a:prstGeom>
          <a:solidFill>
            <a:srgbClr val="1E49E2"/>
          </a:solidFill>
          <a:ln/>
        </p:spPr>
      </p:sp>
      <p:sp>
        <p:nvSpPr>
          <p:cNvPr id="8" name="Shape 6"/>
          <p:cNvSpPr/>
          <p:nvPr/>
        </p:nvSpPr>
        <p:spPr>
          <a:xfrm>
            <a:off x="704088" y="2240280"/>
            <a:ext cx="384048" cy="384048"/>
          </a:xfrm>
          <a:prstGeom prst="ellipse">
            <a:avLst/>
          </a:prstGeom>
          <a:solidFill>
            <a:srgbClr val="1E49E2"/>
          </a:solidFill>
          <a:ln/>
        </p:spPr>
      </p:sp>
      <p:pic>
        <p:nvPicPr>
          <p:cNvPr id="9" name="Image 0" descr="preencoded.png">    </p:cNvPr>
          <p:cNvPicPr>
            <a:picLocks noChangeAspect="1"/>
          </p:cNvPicPr>
          <p:nvPr/>
        </p:nvPicPr>
        <p:blipFill>
          <a:blip r:embed="rId1"/>
          <a:stretch>
            <a:fillRect/>
          </a:stretch>
        </p:blipFill>
        <p:spPr>
          <a:xfrm>
            <a:off x="807781" y="2343973"/>
            <a:ext cx="176662" cy="176662"/>
          </a:xfrm>
          <a:prstGeom prst="rect">
            <a:avLst/>
          </a:prstGeom>
        </p:spPr>
      </p:pic>
      <p:sp>
        <p:nvSpPr>
          <p:cNvPr id="10" name="Text 7"/>
          <p:cNvSpPr/>
          <p:nvPr/>
        </p:nvSpPr>
        <p:spPr>
          <a:xfrm>
            <a:off x="1234440" y="2148840"/>
            <a:ext cx="7223760" cy="329184"/>
          </a:xfrm>
          <a:prstGeom prst="rect">
            <a:avLst/>
          </a:prstGeom>
          <a:noFill/>
          <a:ln/>
        </p:spPr>
        <p:txBody>
          <a:bodyPr wrap="square" lIns="0" tIns="0" rIns="0" bIns="0" rtlCol="0" anchor="ctr"/>
          <a:lstStyle/>
          <a:p>
            <a:pPr indent="0" marL="0">
              <a:buNone/>
            </a:pPr>
            <a:r>
              <a:rPr lang="en-US" sz="1250" b="1" dirty="0">
                <a:solidFill>
                  <a:srgbClr val="122046"/>
                </a:solidFill>
                <a:latin typeface="Arial" pitchFamily="34" charset="0"/>
                <a:ea typeface="Arial" pitchFamily="34" charset="-122"/>
                <a:cs typeface="Arial" pitchFamily="34" charset="-120"/>
              </a:rPr>
              <a:t>Construire la matrice « comptes × assertions »</a:t>
            </a:r>
            <a:endParaRPr lang="en-US" sz="1250" dirty="0"/>
          </a:p>
        </p:txBody>
      </p:sp>
      <p:sp>
        <p:nvSpPr>
          <p:cNvPr id="11" name="Text 8"/>
          <p:cNvSpPr/>
          <p:nvPr/>
        </p:nvSpPr>
        <p:spPr>
          <a:xfrm>
            <a:off x="1234440" y="2468880"/>
            <a:ext cx="7223760" cy="292608"/>
          </a:xfrm>
          <a:prstGeom prst="rect">
            <a:avLst/>
          </a:prstGeom>
          <a:noFill/>
          <a:ln/>
        </p:spPr>
        <p:txBody>
          <a:bodyPr wrap="square" lIns="0" tIns="0" rIns="0" bIns="0" rtlCol="0" anchor="t"/>
          <a:lstStyle/>
          <a:p>
            <a:pPr indent="0" marL="0">
              <a:buNone/>
            </a:pPr>
            <a:r>
              <a:rPr lang="en-US" sz="1000" dirty="0">
                <a:solidFill>
                  <a:srgbClr val="5C6678"/>
                </a:solidFill>
                <a:latin typeface="Calibri" pitchFamily="34" charset="0"/>
                <a:ea typeface="Calibri" pitchFamily="34" charset="-122"/>
                <a:cs typeface="Calibri" pitchFamily="34" charset="-120"/>
              </a:rPr>
              <a:t>qui structurera l'ensemble de la mission et oriente la programmation des diligences.</a:t>
            </a:r>
            <a:endParaRPr lang="en-US" sz="1000" dirty="0"/>
          </a:p>
        </p:txBody>
      </p:sp>
      <p:sp>
        <p:nvSpPr>
          <p:cNvPr id="12" name="Shape 9"/>
          <p:cNvSpPr/>
          <p:nvPr/>
        </p:nvSpPr>
        <p:spPr>
          <a:xfrm>
            <a:off x="502920" y="2898648"/>
            <a:ext cx="8138160" cy="749808"/>
          </a:xfrm>
          <a:prstGeom prst="rect">
            <a:avLst/>
          </a:prstGeom>
          <a:solidFill>
            <a:srgbClr val="F3F6FC"/>
          </a:solidFill>
          <a:ln w="9525">
            <a:solidFill>
              <a:srgbClr val="D7DEEC"/>
            </a:solidFill>
            <a:prstDash val="solid"/>
          </a:ln>
        </p:spPr>
      </p:sp>
      <p:sp>
        <p:nvSpPr>
          <p:cNvPr id="13" name="Shape 10"/>
          <p:cNvSpPr/>
          <p:nvPr/>
        </p:nvSpPr>
        <p:spPr>
          <a:xfrm>
            <a:off x="502920" y="2898648"/>
            <a:ext cx="64008" cy="749808"/>
          </a:xfrm>
          <a:prstGeom prst="rect">
            <a:avLst/>
          </a:prstGeom>
          <a:solidFill>
            <a:srgbClr val="1E49E2"/>
          </a:solidFill>
          <a:ln/>
        </p:spPr>
      </p:sp>
      <p:sp>
        <p:nvSpPr>
          <p:cNvPr id="14" name="Shape 11"/>
          <p:cNvSpPr/>
          <p:nvPr/>
        </p:nvSpPr>
        <p:spPr>
          <a:xfrm>
            <a:off x="704088" y="3081528"/>
            <a:ext cx="384048" cy="384048"/>
          </a:xfrm>
          <a:prstGeom prst="ellipse">
            <a:avLst/>
          </a:prstGeom>
          <a:solidFill>
            <a:srgbClr val="1E49E2"/>
          </a:solidFill>
          <a:ln/>
        </p:spPr>
      </p:sp>
      <p:pic>
        <p:nvPicPr>
          <p:cNvPr id="15" name="Image 1" descr="preencoded.png">    </p:cNvPr>
          <p:cNvPicPr>
            <a:picLocks noChangeAspect="1"/>
          </p:cNvPicPr>
          <p:nvPr/>
        </p:nvPicPr>
        <p:blipFill>
          <a:blip r:embed="rId2"/>
          <a:stretch>
            <a:fillRect/>
          </a:stretch>
        </p:blipFill>
        <p:spPr>
          <a:xfrm>
            <a:off x="807781" y="3185221"/>
            <a:ext cx="176662" cy="176662"/>
          </a:xfrm>
          <a:prstGeom prst="rect">
            <a:avLst/>
          </a:prstGeom>
        </p:spPr>
      </p:pic>
      <p:sp>
        <p:nvSpPr>
          <p:cNvPr id="16" name="Text 12"/>
          <p:cNvSpPr/>
          <p:nvPr/>
        </p:nvSpPr>
        <p:spPr>
          <a:xfrm>
            <a:off x="1234440" y="2990088"/>
            <a:ext cx="7223760" cy="329184"/>
          </a:xfrm>
          <a:prstGeom prst="rect">
            <a:avLst/>
          </a:prstGeom>
          <a:noFill/>
          <a:ln/>
        </p:spPr>
        <p:txBody>
          <a:bodyPr wrap="square" lIns="0" tIns="0" rIns="0" bIns="0" rtlCol="0" anchor="ctr"/>
          <a:lstStyle/>
          <a:p>
            <a:pPr indent="0" marL="0">
              <a:buNone/>
            </a:pPr>
            <a:r>
              <a:rPr lang="en-US" sz="1250" b="1" dirty="0">
                <a:solidFill>
                  <a:srgbClr val="122046"/>
                </a:solidFill>
                <a:latin typeface="Arial" pitchFamily="34" charset="0"/>
                <a:ea typeface="Arial" pitchFamily="34" charset="-122"/>
                <a:cs typeface="Arial" pitchFamily="34" charset="-120"/>
              </a:rPr>
              <a:t>Identifier les comptes significatifs</a:t>
            </a:r>
            <a:endParaRPr lang="en-US" sz="1250" dirty="0"/>
          </a:p>
        </p:txBody>
      </p:sp>
      <p:sp>
        <p:nvSpPr>
          <p:cNvPr id="17" name="Text 13"/>
          <p:cNvSpPr/>
          <p:nvPr/>
        </p:nvSpPr>
        <p:spPr>
          <a:xfrm>
            <a:off x="1234440" y="3310128"/>
            <a:ext cx="7223760" cy="292608"/>
          </a:xfrm>
          <a:prstGeom prst="rect">
            <a:avLst/>
          </a:prstGeom>
          <a:noFill/>
          <a:ln/>
        </p:spPr>
        <p:txBody>
          <a:bodyPr wrap="square" lIns="0" tIns="0" rIns="0" bIns="0" rtlCol="0" anchor="t"/>
          <a:lstStyle/>
          <a:p>
            <a:pPr indent="0" marL="0">
              <a:buNone/>
            </a:pPr>
            <a:r>
              <a:rPr lang="en-US" sz="1000" dirty="0">
                <a:solidFill>
                  <a:srgbClr val="5C6678"/>
                </a:solidFill>
                <a:latin typeface="Calibri" pitchFamily="34" charset="0"/>
                <a:ea typeface="Calibri" pitchFamily="34" charset="-122"/>
                <a:cs typeface="Calibri" pitchFamily="34" charset="-120"/>
              </a:rPr>
              <a:t>au regard de l'activité, du seuil de signification et du contexte algérien.</a:t>
            </a:r>
            <a:endParaRPr lang="en-US" sz="1000" dirty="0"/>
          </a:p>
        </p:txBody>
      </p:sp>
      <p:sp>
        <p:nvSpPr>
          <p:cNvPr id="18" name="Shape 14"/>
          <p:cNvSpPr/>
          <p:nvPr/>
        </p:nvSpPr>
        <p:spPr>
          <a:xfrm>
            <a:off x="502920" y="3739896"/>
            <a:ext cx="8138160" cy="749808"/>
          </a:xfrm>
          <a:prstGeom prst="rect">
            <a:avLst/>
          </a:prstGeom>
          <a:solidFill>
            <a:srgbClr val="F3F6FC"/>
          </a:solidFill>
          <a:ln w="9525">
            <a:solidFill>
              <a:srgbClr val="D7DEEC"/>
            </a:solidFill>
            <a:prstDash val="solid"/>
          </a:ln>
        </p:spPr>
      </p:sp>
      <p:sp>
        <p:nvSpPr>
          <p:cNvPr id="19" name="Shape 15"/>
          <p:cNvSpPr/>
          <p:nvPr/>
        </p:nvSpPr>
        <p:spPr>
          <a:xfrm>
            <a:off x="502920" y="3739896"/>
            <a:ext cx="64008" cy="749808"/>
          </a:xfrm>
          <a:prstGeom prst="rect">
            <a:avLst/>
          </a:prstGeom>
          <a:solidFill>
            <a:srgbClr val="1E49E2"/>
          </a:solidFill>
          <a:ln/>
        </p:spPr>
      </p:sp>
      <p:sp>
        <p:nvSpPr>
          <p:cNvPr id="20" name="Shape 16"/>
          <p:cNvSpPr/>
          <p:nvPr/>
        </p:nvSpPr>
        <p:spPr>
          <a:xfrm>
            <a:off x="704088" y="3922776"/>
            <a:ext cx="384048" cy="384048"/>
          </a:xfrm>
          <a:prstGeom prst="ellipse">
            <a:avLst/>
          </a:prstGeom>
          <a:solidFill>
            <a:srgbClr val="1E49E2"/>
          </a:solidFill>
          <a:ln/>
        </p:spPr>
      </p:sp>
      <p:pic>
        <p:nvPicPr>
          <p:cNvPr id="21" name="Image 2" descr="preencoded.png">    </p:cNvPr>
          <p:cNvPicPr>
            <a:picLocks noChangeAspect="1"/>
          </p:cNvPicPr>
          <p:nvPr/>
        </p:nvPicPr>
        <p:blipFill>
          <a:blip r:embed="rId3"/>
          <a:stretch>
            <a:fillRect/>
          </a:stretch>
        </p:blipFill>
        <p:spPr>
          <a:xfrm>
            <a:off x="807781" y="4026469"/>
            <a:ext cx="176662" cy="176662"/>
          </a:xfrm>
          <a:prstGeom prst="rect">
            <a:avLst/>
          </a:prstGeom>
        </p:spPr>
      </p:pic>
      <p:sp>
        <p:nvSpPr>
          <p:cNvPr id="22" name="Text 17"/>
          <p:cNvSpPr/>
          <p:nvPr/>
        </p:nvSpPr>
        <p:spPr>
          <a:xfrm>
            <a:off x="1234440" y="3831336"/>
            <a:ext cx="7223760" cy="329184"/>
          </a:xfrm>
          <a:prstGeom prst="rect">
            <a:avLst/>
          </a:prstGeom>
          <a:noFill/>
          <a:ln/>
        </p:spPr>
        <p:txBody>
          <a:bodyPr wrap="square" lIns="0" tIns="0" rIns="0" bIns="0" rtlCol="0" anchor="ctr"/>
          <a:lstStyle/>
          <a:p>
            <a:pPr indent="0" marL="0">
              <a:buNone/>
            </a:pPr>
            <a:r>
              <a:rPr lang="en-US" sz="1250" b="1" dirty="0">
                <a:solidFill>
                  <a:srgbClr val="122046"/>
                </a:solidFill>
                <a:latin typeface="Arial" pitchFamily="34" charset="0"/>
                <a:ea typeface="Arial" pitchFamily="34" charset="-122"/>
                <a:cs typeface="Arial" pitchFamily="34" charset="-120"/>
              </a:rPr>
              <a:t>Maîtriser les sept assertions d'audit</a:t>
            </a:r>
            <a:endParaRPr lang="en-US" sz="1250" dirty="0"/>
          </a:p>
        </p:txBody>
      </p:sp>
      <p:sp>
        <p:nvSpPr>
          <p:cNvPr id="23" name="Text 18"/>
          <p:cNvSpPr/>
          <p:nvPr/>
        </p:nvSpPr>
        <p:spPr>
          <a:xfrm>
            <a:off x="1234440" y="4151376"/>
            <a:ext cx="7223760" cy="292608"/>
          </a:xfrm>
          <a:prstGeom prst="rect">
            <a:avLst/>
          </a:prstGeom>
          <a:noFill/>
          <a:ln/>
        </p:spPr>
        <p:txBody>
          <a:bodyPr wrap="square" lIns="0" tIns="0" rIns="0" bIns="0" rtlCol="0" anchor="t"/>
          <a:lstStyle/>
          <a:p>
            <a:pPr indent="0" marL="0">
              <a:buNone/>
            </a:pPr>
            <a:r>
              <a:rPr lang="en-US" sz="1000" dirty="0">
                <a:solidFill>
                  <a:srgbClr val="5C6678"/>
                </a:solidFill>
                <a:latin typeface="Calibri" pitchFamily="34" charset="0"/>
                <a:ea typeface="Calibri" pitchFamily="34" charset="-122"/>
                <a:cs typeface="Calibri" pitchFamily="34" charset="-120"/>
              </a:rPr>
              <a:t>retenues par la NAA 315 et leur application par catégorie de comptes.</a:t>
            </a:r>
            <a:endParaRPr lang="en-US" sz="1000" dirty="0"/>
          </a:p>
        </p:txBody>
      </p:sp>
      <p:sp>
        <p:nvSpPr>
          <p:cNvPr id="24"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Objectifs — matrice fondatrice</a:t>
            </a:r>
            <a:endParaRPr lang="en-US" sz="750" dirty="0"/>
          </a:p>
        </p:txBody>
      </p:sp>
      <p:sp>
        <p:nvSpPr>
          <p:cNvPr id="25"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12</a:t>
            </a:r>
            <a:endParaRPr lang="en-US" sz="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assertions d'audit selon la NAA 315</a:t>
            </a:r>
            <a:endParaRPr lang="en-US" sz="2700" dirty="0"/>
          </a:p>
        </p:txBody>
      </p:sp>
      <p:sp>
        <p:nvSpPr>
          <p:cNvPr id="5" name="Text 3"/>
          <p:cNvSpPr/>
          <p:nvPr/>
        </p:nvSpPr>
        <p:spPr>
          <a:xfrm>
            <a:off x="502920" y="1298448"/>
            <a:ext cx="8138160" cy="457200"/>
          </a:xfrm>
          <a:prstGeom prst="rect">
            <a:avLst/>
          </a:prstGeom>
          <a:noFill/>
          <a:ln/>
        </p:spPr>
        <p:txBody>
          <a:bodyPr wrap="square" lIns="0" tIns="0" rIns="0" bIns="0" rtlCol="0" anchor="ctr"/>
          <a:lstStyle/>
          <a:p>
            <a:pPr indent="0" marL="0">
              <a:lnSpc>
                <a:spcPct val="102000"/>
              </a:lnSpc>
              <a:buNone/>
            </a:pPr>
            <a:r>
              <a:rPr lang="en-US" sz="1100" dirty="0">
                <a:solidFill>
                  <a:srgbClr val="5C6678"/>
                </a:solidFill>
                <a:latin typeface="Calibri" pitchFamily="34" charset="0"/>
                <a:ea typeface="Calibri" pitchFamily="34" charset="-122"/>
                <a:cs typeface="Calibri" pitchFamily="34" charset="-120"/>
              </a:rPr>
              <a:t>Les assertions sont les affirmations implicitement contenues dans les états financiers, que l'auditeur doit corroborer. La NAA 315 distingue trois groupes :</a:t>
            </a:r>
            <a:endParaRPr lang="en-US" sz="1100" dirty="0"/>
          </a:p>
        </p:txBody>
      </p:sp>
      <p:sp>
        <p:nvSpPr>
          <p:cNvPr id="6" name="Shape 4"/>
          <p:cNvSpPr/>
          <p:nvPr/>
        </p:nvSpPr>
        <p:spPr>
          <a:xfrm>
            <a:off x="502920" y="1874520"/>
            <a:ext cx="2606040" cy="2697480"/>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7" name="Shape 5"/>
          <p:cNvSpPr/>
          <p:nvPr/>
        </p:nvSpPr>
        <p:spPr>
          <a:xfrm>
            <a:off x="502920" y="1874520"/>
            <a:ext cx="2606040" cy="868680"/>
          </a:xfrm>
          <a:prstGeom prst="rect">
            <a:avLst/>
          </a:prstGeom>
          <a:solidFill>
            <a:srgbClr val="1E49E2"/>
          </a:solidFill>
          <a:ln/>
        </p:spPr>
      </p:sp>
      <p:sp>
        <p:nvSpPr>
          <p:cNvPr id="8" name="Shape 6"/>
          <p:cNvSpPr/>
          <p:nvPr/>
        </p:nvSpPr>
        <p:spPr>
          <a:xfrm>
            <a:off x="704088" y="2020824"/>
            <a:ext cx="365760" cy="365760"/>
          </a:xfrm>
          <a:prstGeom prst="ellipse">
            <a:avLst/>
          </a:prstGeom>
          <a:solidFill>
            <a:srgbClr val="1E49E2"/>
          </a:solidFill>
          <a:ln/>
        </p:spPr>
      </p:sp>
      <p:pic>
        <p:nvPicPr>
          <p:cNvPr id="9" name="Image 0" descr="preencoded.png">    </p:cNvPr>
          <p:cNvPicPr>
            <a:picLocks noChangeAspect="1"/>
          </p:cNvPicPr>
          <p:nvPr/>
        </p:nvPicPr>
        <p:blipFill>
          <a:blip r:embed="rId1"/>
          <a:stretch>
            <a:fillRect/>
          </a:stretch>
        </p:blipFill>
        <p:spPr>
          <a:xfrm>
            <a:off x="802843" y="2119579"/>
            <a:ext cx="168250" cy="168250"/>
          </a:xfrm>
          <a:prstGeom prst="rect">
            <a:avLst/>
          </a:prstGeom>
        </p:spPr>
      </p:pic>
      <p:sp>
        <p:nvSpPr>
          <p:cNvPr id="10" name="Text 7"/>
          <p:cNvSpPr/>
          <p:nvPr/>
        </p:nvSpPr>
        <p:spPr>
          <a:xfrm>
            <a:off x="1161288" y="1965960"/>
            <a:ext cx="1828800" cy="457200"/>
          </a:xfrm>
          <a:prstGeom prst="rect">
            <a:avLst/>
          </a:prstGeom>
          <a:noFill/>
          <a:ln/>
        </p:spPr>
        <p:txBody>
          <a:bodyPr wrap="square" lIns="0" tIns="0" rIns="0" bIns="0" rtlCol="0" anchor="ctr"/>
          <a:lstStyle/>
          <a:p>
            <a:pPr indent="0" marL="0">
              <a:lnSpc>
                <a:spcPct val="90000"/>
              </a:lnSpc>
              <a:buNone/>
            </a:pPr>
            <a:r>
              <a:rPr lang="en-US" sz="1250" b="1" dirty="0">
                <a:solidFill>
                  <a:srgbClr val="FFFFFF"/>
                </a:solidFill>
                <a:latin typeface="Arial" pitchFamily="34" charset="0"/>
                <a:ea typeface="Arial" pitchFamily="34" charset="-122"/>
                <a:cs typeface="Arial" pitchFamily="34" charset="-120"/>
              </a:rPr>
              <a:t>Flux d'opérations</a:t>
            </a:r>
            <a:endParaRPr lang="en-US" sz="1250" dirty="0"/>
          </a:p>
        </p:txBody>
      </p:sp>
      <p:sp>
        <p:nvSpPr>
          <p:cNvPr id="11" name="Text 8"/>
          <p:cNvSpPr/>
          <p:nvPr/>
        </p:nvSpPr>
        <p:spPr>
          <a:xfrm>
            <a:off x="1161288" y="2404872"/>
            <a:ext cx="1828800" cy="274320"/>
          </a:xfrm>
          <a:prstGeom prst="rect">
            <a:avLst/>
          </a:prstGeom>
          <a:noFill/>
          <a:ln/>
        </p:spPr>
        <p:txBody>
          <a:bodyPr wrap="square" lIns="0" tIns="0" rIns="0" bIns="0" rtlCol="0" anchor="ctr"/>
          <a:lstStyle/>
          <a:p>
            <a:pPr indent="0" marL="0">
              <a:buNone/>
            </a:pPr>
            <a:r>
              <a:rPr lang="en-US" sz="950" i="1" dirty="0">
                <a:solidFill>
                  <a:srgbClr val="E9F0FB"/>
                </a:solidFill>
                <a:latin typeface="Calibri" pitchFamily="34" charset="0"/>
                <a:ea typeface="Calibri" pitchFamily="34" charset="-122"/>
                <a:cs typeface="Calibri" pitchFamily="34" charset="-120"/>
              </a:rPr>
              <a:t>Compte de résultat</a:t>
            </a:r>
            <a:endParaRPr lang="en-US" sz="950" dirty="0"/>
          </a:p>
        </p:txBody>
      </p:sp>
      <p:sp>
        <p:nvSpPr>
          <p:cNvPr id="12" name="Text 9"/>
          <p:cNvSpPr/>
          <p:nvPr/>
        </p:nvSpPr>
        <p:spPr>
          <a:xfrm>
            <a:off x="722376" y="2926080"/>
            <a:ext cx="2167128" cy="1463040"/>
          </a:xfrm>
          <a:prstGeom prst="rect">
            <a:avLst/>
          </a:prstGeom>
          <a:noFill/>
          <a:ln/>
        </p:spPr>
        <p:txBody>
          <a:bodyPr wrap="square" lIns="0" tIns="0" rIns="0" bIns="0" rtlCol="0" anchor="t"/>
          <a:lstStyle/>
          <a:p>
            <a:pPr indent="0" marL="0">
              <a:lnSpc>
                <a:spcPct val="118000"/>
              </a:lnSpc>
              <a:buNone/>
            </a:pPr>
            <a:r>
              <a:rPr lang="en-US" sz="1100" dirty="0">
                <a:solidFill>
                  <a:srgbClr val="1B2333"/>
                </a:solidFill>
                <a:latin typeface="Calibri" pitchFamily="34" charset="0"/>
                <a:ea typeface="Calibri" pitchFamily="34" charset="-122"/>
                <a:cs typeface="Calibri" pitchFamily="34" charset="-120"/>
              </a:rPr>
              <a:t>Survenance · Exhaustivité · Exactitude · Séparation des exercices · Classification</a:t>
            </a:r>
            <a:endParaRPr lang="en-US" sz="1100" dirty="0"/>
          </a:p>
        </p:txBody>
      </p:sp>
      <p:sp>
        <p:nvSpPr>
          <p:cNvPr id="13" name="Shape 10"/>
          <p:cNvSpPr/>
          <p:nvPr/>
        </p:nvSpPr>
        <p:spPr>
          <a:xfrm>
            <a:off x="3273552" y="1874520"/>
            <a:ext cx="2606040" cy="2697480"/>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14" name="Shape 11"/>
          <p:cNvSpPr/>
          <p:nvPr/>
        </p:nvSpPr>
        <p:spPr>
          <a:xfrm>
            <a:off x="3273552" y="1874520"/>
            <a:ext cx="2606040" cy="868680"/>
          </a:xfrm>
          <a:prstGeom prst="rect">
            <a:avLst/>
          </a:prstGeom>
          <a:solidFill>
            <a:srgbClr val="00A3A1"/>
          </a:solidFill>
          <a:ln/>
        </p:spPr>
      </p:sp>
      <p:sp>
        <p:nvSpPr>
          <p:cNvPr id="15" name="Shape 12"/>
          <p:cNvSpPr/>
          <p:nvPr/>
        </p:nvSpPr>
        <p:spPr>
          <a:xfrm>
            <a:off x="3474720" y="2020824"/>
            <a:ext cx="365760" cy="365760"/>
          </a:xfrm>
          <a:prstGeom prst="ellipse">
            <a:avLst/>
          </a:prstGeom>
          <a:solidFill>
            <a:srgbClr val="00A3A1"/>
          </a:solidFill>
          <a:ln/>
        </p:spPr>
      </p:sp>
      <p:pic>
        <p:nvPicPr>
          <p:cNvPr id="16" name="Image 1" descr="preencoded.png">    </p:cNvPr>
          <p:cNvPicPr>
            <a:picLocks noChangeAspect="1"/>
          </p:cNvPicPr>
          <p:nvPr/>
        </p:nvPicPr>
        <p:blipFill>
          <a:blip r:embed="rId2"/>
          <a:stretch>
            <a:fillRect/>
          </a:stretch>
        </p:blipFill>
        <p:spPr>
          <a:xfrm>
            <a:off x="3573475" y="2119579"/>
            <a:ext cx="168250" cy="168250"/>
          </a:xfrm>
          <a:prstGeom prst="rect">
            <a:avLst/>
          </a:prstGeom>
        </p:spPr>
      </p:pic>
      <p:sp>
        <p:nvSpPr>
          <p:cNvPr id="17" name="Text 13"/>
          <p:cNvSpPr/>
          <p:nvPr/>
        </p:nvSpPr>
        <p:spPr>
          <a:xfrm>
            <a:off x="3931920" y="1965960"/>
            <a:ext cx="1828800" cy="457200"/>
          </a:xfrm>
          <a:prstGeom prst="rect">
            <a:avLst/>
          </a:prstGeom>
          <a:noFill/>
          <a:ln/>
        </p:spPr>
        <p:txBody>
          <a:bodyPr wrap="square" lIns="0" tIns="0" rIns="0" bIns="0" rtlCol="0" anchor="ctr"/>
          <a:lstStyle/>
          <a:p>
            <a:pPr indent="0" marL="0">
              <a:lnSpc>
                <a:spcPct val="90000"/>
              </a:lnSpc>
              <a:buNone/>
            </a:pPr>
            <a:r>
              <a:rPr lang="en-US" sz="1250" b="1" dirty="0">
                <a:solidFill>
                  <a:srgbClr val="FFFFFF"/>
                </a:solidFill>
                <a:latin typeface="Arial" pitchFamily="34" charset="0"/>
                <a:ea typeface="Arial" pitchFamily="34" charset="-122"/>
                <a:cs typeface="Arial" pitchFamily="34" charset="-120"/>
              </a:rPr>
              <a:t>Soldes de fin de période</a:t>
            </a:r>
            <a:endParaRPr lang="en-US" sz="1250" dirty="0"/>
          </a:p>
        </p:txBody>
      </p:sp>
      <p:sp>
        <p:nvSpPr>
          <p:cNvPr id="18" name="Text 14"/>
          <p:cNvSpPr/>
          <p:nvPr/>
        </p:nvSpPr>
        <p:spPr>
          <a:xfrm>
            <a:off x="3931920" y="2404872"/>
            <a:ext cx="1828800" cy="274320"/>
          </a:xfrm>
          <a:prstGeom prst="rect">
            <a:avLst/>
          </a:prstGeom>
          <a:noFill/>
          <a:ln/>
        </p:spPr>
        <p:txBody>
          <a:bodyPr wrap="square" lIns="0" tIns="0" rIns="0" bIns="0" rtlCol="0" anchor="ctr"/>
          <a:lstStyle/>
          <a:p>
            <a:pPr indent="0" marL="0">
              <a:buNone/>
            </a:pPr>
            <a:r>
              <a:rPr lang="en-US" sz="950" i="1" dirty="0">
                <a:solidFill>
                  <a:srgbClr val="E9F0FB"/>
                </a:solidFill>
                <a:latin typeface="Calibri" pitchFamily="34" charset="0"/>
                <a:ea typeface="Calibri" pitchFamily="34" charset="-122"/>
                <a:cs typeface="Calibri" pitchFamily="34" charset="-120"/>
              </a:rPr>
              <a:t>Bilan</a:t>
            </a:r>
            <a:endParaRPr lang="en-US" sz="950" dirty="0"/>
          </a:p>
        </p:txBody>
      </p:sp>
      <p:sp>
        <p:nvSpPr>
          <p:cNvPr id="19" name="Text 15"/>
          <p:cNvSpPr/>
          <p:nvPr/>
        </p:nvSpPr>
        <p:spPr>
          <a:xfrm>
            <a:off x="3493008" y="2926080"/>
            <a:ext cx="2167128" cy="1463040"/>
          </a:xfrm>
          <a:prstGeom prst="rect">
            <a:avLst/>
          </a:prstGeom>
          <a:noFill/>
          <a:ln/>
        </p:spPr>
        <p:txBody>
          <a:bodyPr wrap="square" lIns="0" tIns="0" rIns="0" bIns="0" rtlCol="0" anchor="t"/>
          <a:lstStyle/>
          <a:p>
            <a:pPr indent="0" marL="0">
              <a:lnSpc>
                <a:spcPct val="118000"/>
              </a:lnSpc>
              <a:buNone/>
            </a:pPr>
            <a:r>
              <a:rPr lang="en-US" sz="1100" dirty="0">
                <a:solidFill>
                  <a:srgbClr val="1B2333"/>
                </a:solidFill>
                <a:latin typeface="Calibri" pitchFamily="34" charset="0"/>
                <a:ea typeface="Calibri" pitchFamily="34" charset="-122"/>
                <a:cs typeface="Calibri" pitchFamily="34" charset="-120"/>
              </a:rPr>
              <a:t>Existence · Droits &amp; obligations · Exhaustivité · Évaluation &amp; imputation</a:t>
            </a:r>
            <a:endParaRPr lang="en-US" sz="1100" dirty="0"/>
          </a:p>
        </p:txBody>
      </p:sp>
      <p:sp>
        <p:nvSpPr>
          <p:cNvPr id="20" name="Shape 16"/>
          <p:cNvSpPr/>
          <p:nvPr/>
        </p:nvSpPr>
        <p:spPr>
          <a:xfrm>
            <a:off x="6044184" y="1874520"/>
            <a:ext cx="2606040" cy="2697480"/>
          </a:xfrm>
          <a:prstGeom prst="rect">
            <a:avLst/>
          </a:prstGeom>
          <a:solidFill>
            <a:srgbClr val="F2E9F6"/>
          </a:solidFill>
          <a:ln/>
          <a:effectLst>
            <a:outerShdw sx="100000" sy="100000" kx="0" ky="0" algn="bl" rotWithShape="0" blurRad="88900" dist="38100" dir="8100000">
              <a:srgbClr val="5B6B8C">
                <a:alpha val="18000"/>
              </a:srgbClr>
            </a:outerShdw>
          </a:effectLst>
        </p:spPr>
      </p:sp>
      <p:sp>
        <p:nvSpPr>
          <p:cNvPr id="21" name="Shape 17"/>
          <p:cNvSpPr/>
          <p:nvPr/>
        </p:nvSpPr>
        <p:spPr>
          <a:xfrm>
            <a:off x="6044184" y="1874520"/>
            <a:ext cx="2606040" cy="868680"/>
          </a:xfrm>
          <a:prstGeom prst="rect">
            <a:avLst/>
          </a:prstGeom>
          <a:solidFill>
            <a:srgbClr val="6D2077"/>
          </a:solidFill>
          <a:ln/>
        </p:spPr>
      </p:sp>
      <p:sp>
        <p:nvSpPr>
          <p:cNvPr id="22" name="Shape 18"/>
          <p:cNvSpPr/>
          <p:nvPr/>
        </p:nvSpPr>
        <p:spPr>
          <a:xfrm>
            <a:off x="6245352" y="2020824"/>
            <a:ext cx="365760" cy="365760"/>
          </a:xfrm>
          <a:prstGeom prst="ellipse">
            <a:avLst/>
          </a:prstGeom>
          <a:solidFill>
            <a:srgbClr val="6D2077"/>
          </a:solidFill>
          <a:ln/>
        </p:spPr>
      </p:sp>
      <p:pic>
        <p:nvPicPr>
          <p:cNvPr id="23" name="Image 2" descr="preencoded.png">    </p:cNvPr>
          <p:cNvPicPr>
            <a:picLocks noChangeAspect="1"/>
          </p:cNvPicPr>
          <p:nvPr/>
        </p:nvPicPr>
        <p:blipFill>
          <a:blip r:embed="rId3"/>
          <a:stretch>
            <a:fillRect/>
          </a:stretch>
        </p:blipFill>
        <p:spPr>
          <a:xfrm>
            <a:off x="6344107" y="2119579"/>
            <a:ext cx="168250" cy="168250"/>
          </a:xfrm>
          <a:prstGeom prst="rect">
            <a:avLst/>
          </a:prstGeom>
        </p:spPr>
      </p:pic>
      <p:sp>
        <p:nvSpPr>
          <p:cNvPr id="24" name="Text 19"/>
          <p:cNvSpPr/>
          <p:nvPr/>
        </p:nvSpPr>
        <p:spPr>
          <a:xfrm>
            <a:off x="6702552" y="1965960"/>
            <a:ext cx="1828800" cy="457200"/>
          </a:xfrm>
          <a:prstGeom prst="rect">
            <a:avLst/>
          </a:prstGeom>
          <a:noFill/>
          <a:ln/>
        </p:spPr>
        <p:txBody>
          <a:bodyPr wrap="square" lIns="0" tIns="0" rIns="0" bIns="0" rtlCol="0" anchor="ctr"/>
          <a:lstStyle/>
          <a:p>
            <a:pPr indent="0" marL="0">
              <a:lnSpc>
                <a:spcPct val="90000"/>
              </a:lnSpc>
              <a:buNone/>
            </a:pPr>
            <a:r>
              <a:rPr lang="en-US" sz="1250" b="1" dirty="0">
                <a:solidFill>
                  <a:srgbClr val="FFFFFF"/>
                </a:solidFill>
                <a:latin typeface="Arial" pitchFamily="34" charset="0"/>
                <a:ea typeface="Arial" pitchFamily="34" charset="-122"/>
                <a:cs typeface="Arial" pitchFamily="34" charset="-120"/>
              </a:rPr>
              <a:t>Présentation &amp; informations</a:t>
            </a:r>
            <a:endParaRPr lang="en-US" sz="1250" dirty="0"/>
          </a:p>
        </p:txBody>
      </p:sp>
      <p:sp>
        <p:nvSpPr>
          <p:cNvPr id="25" name="Text 20"/>
          <p:cNvSpPr/>
          <p:nvPr/>
        </p:nvSpPr>
        <p:spPr>
          <a:xfrm>
            <a:off x="6702552" y="2404872"/>
            <a:ext cx="1828800" cy="274320"/>
          </a:xfrm>
          <a:prstGeom prst="rect">
            <a:avLst/>
          </a:prstGeom>
          <a:noFill/>
          <a:ln/>
        </p:spPr>
        <p:txBody>
          <a:bodyPr wrap="square" lIns="0" tIns="0" rIns="0" bIns="0" rtlCol="0" anchor="ctr"/>
          <a:lstStyle/>
          <a:p>
            <a:pPr indent="0" marL="0">
              <a:buNone/>
            </a:pPr>
            <a:r>
              <a:rPr lang="en-US" sz="950" i="1" dirty="0">
                <a:solidFill>
                  <a:srgbClr val="E9F0FB"/>
                </a:solidFill>
                <a:latin typeface="Calibri" pitchFamily="34" charset="0"/>
                <a:ea typeface="Calibri" pitchFamily="34" charset="-122"/>
                <a:cs typeface="Calibri" pitchFamily="34" charset="-120"/>
              </a:rPr>
              <a:t>Annexe</a:t>
            </a:r>
            <a:endParaRPr lang="en-US" sz="950" dirty="0"/>
          </a:p>
        </p:txBody>
      </p:sp>
      <p:sp>
        <p:nvSpPr>
          <p:cNvPr id="26" name="Text 21"/>
          <p:cNvSpPr/>
          <p:nvPr/>
        </p:nvSpPr>
        <p:spPr>
          <a:xfrm>
            <a:off x="6263640" y="2926080"/>
            <a:ext cx="2167128" cy="1463040"/>
          </a:xfrm>
          <a:prstGeom prst="rect">
            <a:avLst/>
          </a:prstGeom>
          <a:noFill/>
          <a:ln/>
        </p:spPr>
        <p:txBody>
          <a:bodyPr wrap="square" lIns="0" tIns="0" rIns="0" bIns="0" rtlCol="0" anchor="t"/>
          <a:lstStyle/>
          <a:p>
            <a:pPr indent="0" marL="0">
              <a:lnSpc>
                <a:spcPct val="118000"/>
              </a:lnSpc>
              <a:buNone/>
            </a:pPr>
            <a:r>
              <a:rPr lang="en-US" sz="1100" dirty="0">
                <a:solidFill>
                  <a:srgbClr val="1B2333"/>
                </a:solidFill>
                <a:latin typeface="Calibri" pitchFamily="34" charset="0"/>
                <a:ea typeface="Calibri" pitchFamily="34" charset="-122"/>
                <a:cs typeface="Calibri" pitchFamily="34" charset="-120"/>
              </a:rPr>
              <a:t>Survenance/droits · Exhaustivité · Classification &amp; compréhensibilité · Exactitude &amp; évaluation</a:t>
            </a:r>
            <a:endParaRPr lang="en-US" sz="1100" dirty="0"/>
          </a:p>
        </p:txBody>
      </p:sp>
      <p:sp>
        <p:nvSpPr>
          <p:cNvPr id="27" name="Text 22"/>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Assertions NAA 315</a:t>
            </a:r>
            <a:endParaRPr lang="en-US" sz="750" dirty="0"/>
          </a:p>
        </p:txBody>
      </p:sp>
      <p:sp>
        <p:nvSpPr>
          <p:cNvPr id="28" name="Text 23"/>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13</a:t>
            </a:r>
            <a:endParaRPr lang="en-US" sz="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Assertions sur les flux d'opérations (résultat)</a:t>
            </a:r>
            <a:endParaRPr lang="en-US" sz="2700" dirty="0"/>
          </a:p>
        </p:txBody>
      </p:sp>
      <p:graphicFrame>
        <p:nvGraphicFramePr>
          <p:cNvPr id="15"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783080"/>
                <a:gridCol w="3977640"/>
                <a:gridCol w="2377440"/>
              </a:tblGrid>
              <a:tr h="566928">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Assertion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Définition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Exemple de compte SCF</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66928">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Survenance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Les opérations comptabilisées se sont réellement produites et concernent l'entité.</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Ventes (70), achats (60), charges de personnel (63)</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66928">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Exhaustivité</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Toutes les opérations qui devaient être comptabilisées l'ont été.</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Ventes non comptabilisées, omissions de charges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66928">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Exactitude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Les montants et autres données ont été comptabilisés correctement.</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Calcul des cotisations CNAS, TVA collectée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66928">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Séparation des exercices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Les opérations sont comptabilisées dans la bonne période.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Cut-off ventes / achats fin décembre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66928">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Classification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Les opérations sont enregistrées dans les comptes appropriés.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Charges / immobilisations, exploitation / exceptionnel</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6" name="Text 3"/>
          <p:cNvSpPr/>
          <p:nvPr/>
        </p:nvSpPr>
        <p:spPr>
          <a:xfrm>
            <a:off x="502920" y="4590288"/>
            <a:ext cx="8138160" cy="274320"/>
          </a:xfrm>
          <a:prstGeom prst="rect">
            <a:avLst/>
          </a:prstGeom>
          <a:noFill/>
          <a:ln/>
        </p:spPr>
        <p:txBody>
          <a:bodyPr wrap="square" lIns="0" tIns="0" rIns="0" bIns="0" rtlCol="0" anchor="ctr"/>
          <a:lstStyle/>
          <a:p>
            <a:pPr indent="0" marL="0">
              <a:buNone/>
            </a:pPr>
            <a:r>
              <a:rPr lang="en-US" sz="900" i="1" dirty="0">
                <a:solidFill>
                  <a:srgbClr val="5C6678"/>
                </a:solidFill>
                <a:latin typeface="Calibri" pitchFamily="34" charset="0"/>
                <a:ea typeface="Calibri" pitchFamily="34" charset="-122"/>
                <a:cs typeface="Calibri" pitchFamily="34" charset="-120"/>
              </a:rPr>
              <a:t>Cinq assertions clés pour les opérations de la période — appliquées compte par compte.</a:t>
            </a:r>
            <a:endParaRPr lang="en-US" sz="900" dirty="0"/>
          </a:p>
        </p:txBody>
      </p:sp>
      <p:sp>
        <p:nvSpPr>
          <p:cNvPr id="7" name="Text 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Assertions — flux d'opérations</a:t>
            </a:r>
            <a:endParaRPr lang="en-US" sz="750" dirty="0"/>
          </a:p>
        </p:txBody>
      </p:sp>
      <p:sp>
        <p:nvSpPr>
          <p:cNvPr id="8" name="Text 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14</a:t>
            </a:r>
            <a:endParaRPr lang="en-US" sz="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Assertions sur les soldes de fin de période (bilan)</a:t>
            </a:r>
            <a:endParaRPr lang="en-US" sz="2700" dirty="0"/>
          </a:p>
        </p:txBody>
      </p:sp>
      <p:graphicFrame>
        <p:nvGraphicFramePr>
          <p:cNvPr id="16"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874520"/>
                <a:gridCol w="3931920"/>
                <a:gridCol w="2331720"/>
              </a:tblGrid>
              <a:tr h="676656">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Assertion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Définition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Exemple de compte SCF</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76656">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Existence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Les actifs, passifs et capitaux propres existent réellement à la clôture.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Stocks (3), créances clients (411), immobilisations (2)</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76656">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Droits &amp; obligations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L'entité détient/contrôle les droits sur les actifs ; les dettes sont ses obligations.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Immobilisations en crédit-bail, stocks en consignation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76656">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Exhaustivité</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Tous les actifs, passifs et capitaux propres devant être enregistrés le sont.</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Provisions pour litiges, engagements donnés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76656">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Évaluation &amp; imputation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Les soldes sont à leur valeur correcte ; les ajustements d'évaluation sont enregistrés.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Dépréciation des stocks, créances douteuses, provisions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617720"/>
            <a:ext cx="8138160" cy="274320"/>
          </a:xfrm>
          <a:prstGeom prst="rect">
            <a:avLst/>
          </a:prstGeom>
          <a:noFill/>
          <a:ln/>
        </p:spPr>
        <p:txBody>
          <a:bodyPr wrap="square" lIns="0" tIns="0" rIns="0" bIns="0" rtlCol="0" anchor="ctr"/>
          <a:lstStyle/>
          <a:p>
            <a:pPr indent="0" marL="0">
              <a:buNone/>
            </a:pPr>
            <a:r>
              <a:rPr lang="en-US" sz="900" i="1" dirty="0">
                <a:solidFill>
                  <a:srgbClr val="5C6678"/>
                </a:solidFill>
                <a:latin typeface="Calibri" pitchFamily="34" charset="0"/>
                <a:ea typeface="Calibri" pitchFamily="34" charset="-122"/>
                <a:cs typeface="Calibri" pitchFamily="34" charset="-120"/>
              </a:rPr>
              <a:t>Quatre assertions pour les soldes — au cœur des tests de validation des postes de bilan.</a:t>
            </a:r>
            <a:endParaRPr lang="en-US" sz="900" dirty="0"/>
          </a:p>
        </p:txBody>
      </p:sp>
      <p:sp>
        <p:nvSpPr>
          <p:cNvPr id="7" name="Text 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Assertions — soldes de bilan</a:t>
            </a:r>
            <a:endParaRPr lang="en-US" sz="750" dirty="0"/>
          </a:p>
        </p:txBody>
      </p:sp>
      <p:sp>
        <p:nvSpPr>
          <p:cNvPr id="8" name="Text 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15</a:t>
            </a:r>
            <a:endParaRPr lang="en-US" sz="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Assertions sur la présentation &amp; les informations à fournir</a:t>
            </a:r>
            <a:endParaRPr lang="en-US" sz="27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3063240"/>
                <a:gridCol w="5074920"/>
              </a:tblGrid>
              <a:tr h="603504">
                <a:tc>
                  <a:txBody>
                    <a:bodyPr/>
                    <a:lstStyle/>
                    <a:p>
                      <a:pPr algn="l" indent="0" marL="0">
                        <a:buNone/>
                      </a:pPr>
                      <a:r>
                        <a:rPr lang="en-US" sz="1100" b="1" dirty="0">
                          <a:solidFill>
                            <a:srgbClr val="FFFFFF"/>
                          </a:solidFill>
                          <a:latin typeface="Calibri" pitchFamily="34" charset="0"/>
                          <a:ea typeface="Calibri" pitchFamily="34" charset="-122"/>
                          <a:cs typeface="Calibri" pitchFamily="34" charset="-120"/>
                        </a:rPr>
                        <a:t>Assertion</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1100" b="1" dirty="0">
                          <a:solidFill>
                            <a:srgbClr val="FFFFFF"/>
                          </a:solidFill>
                          <a:latin typeface="Calibri" pitchFamily="34" charset="0"/>
                          <a:ea typeface="Calibri" pitchFamily="34" charset="-122"/>
                          <a:cs typeface="Calibri" pitchFamily="34" charset="-120"/>
                        </a:rPr>
                        <a:t>Définition</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03504">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Survenance, droits &amp; obligations</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Les événements et opérations communiqués se sont produits et concernent l'entité.</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03504">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Exhaustivité</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Toutes les informations devant figurer dans les états financiers y sont incluses.</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03504">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Classification &amp; compréhensibilité</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L'information est correctement présentée et décrite ; les informations à fournir sont clairement exprimées.</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03504">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Exactitude &amp; évaluation</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1100" dirty="0">
                          <a:solidFill>
                            <a:srgbClr val="1B2333"/>
                          </a:solidFill>
                          <a:latin typeface="Calibri" pitchFamily="34" charset="0"/>
                          <a:ea typeface="Calibri" pitchFamily="34" charset="-122"/>
                          <a:cs typeface="Calibri" pitchFamily="34" charset="-120"/>
                        </a:rPr>
                        <a:t>L'information financière et les autres informations sont communiquées fidèlement et pour des montants exacts.</a:t>
                      </a:r>
                      <a:endParaRPr lang="en-US" sz="11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Shape 3"/>
          <p:cNvSpPr/>
          <p:nvPr/>
        </p:nvSpPr>
        <p:spPr>
          <a:xfrm>
            <a:off x="502920" y="4160520"/>
            <a:ext cx="8138160" cy="658368"/>
          </a:xfrm>
          <a:prstGeom prst="rect">
            <a:avLst/>
          </a:prstGeom>
          <a:solidFill>
            <a:srgbClr val="E4F4F4"/>
          </a:solidFill>
          <a:ln w="12700">
            <a:solidFill>
              <a:srgbClr val="00A3A1"/>
            </a:solidFill>
            <a:prstDash val="solid"/>
          </a:ln>
        </p:spPr>
      </p:sp>
      <p:sp>
        <p:nvSpPr>
          <p:cNvPr id="7" name="Shape 4"/>
          <p:cNvSpPr/>
          <p:nvPr/>
        </p:nvSpPr>
        <p:spPr>
          <a:xfrm>
            <a:off x="502920" y="4160520"/>
            <a:ext cx="73152" cy="658368"/>
          </a:xfrm>
          <a:prstGeom prst="rect">
            <a:avLst/>
          </a:prstGeom>
          <a:solidFill>
            <a:srgbClr val="00A3A1"/>
          </a:solidFill>
          <a:ln/>
        </p:spPr>
      </p:sp>
      <p:sp>
        <p:nvSpPr>
          <p:cNvPr id="8" name="Shape 5"/>
          <p:cNvSpPr/>
          <p:nvPr/>
        </p:nvSpPr>
        <p:spPr>
          <a:xfrm>
            <a:off x="704088" y="4325112"/>
            <a:ext cx="384048" cy="384048"/>
          </a:xfrm>
          <a:prstGeom prst="ellipse">
            <a:avLst/>
          </a:prstGeom>
          <a:solidFill>
            <a:srgbClr val="00A3A1"/>
          </a:solidFill>
          <a:ln/>
        </p:spPr>
      </p:sp>
      <p:pic>
        <p:nvPicPr>
          <p:cNvPr id="9" name="Image 0" descr="preencoded.png">    </p:cNvPr>
          <p:cNvPicPr>
            <a:picLocks noChangeAspect="1"/>
          </p:cNvPicPr>
          <p:nvPr/>
        </p:nvPicPr>
        <p:blipFill>
          <a:blip r:embed="rId1"/>
          <a:stretch>
            <a:fillRect/>
          </a:stretch>
        </p:blipFill>
        <p:spPr>
          <a:xfrm>
            <a:off x="807781" y="4428805"/>
            <a:ext cx="176662" cy="176662"/>
          </a:xfrm>
          <a:prstGeom prst="rect">
            <a:avLst/>
          </a:prstGeom>
        </p:spPr>
      </p:pic>
      <p:sp>
        <p:nvSpPr>
          <p:cNvPr id="10" name="Text 6"/>
          <p:cNvSpPr/>
          <p:nvPr/>
        </p:nvSpPr>
        <p:spPr>
          <a:xfrm>
            <a:off x="1216152" y="4306824"/>
            <a:ext cx="7223760" cy="384048"/>
          </a:xfrm>
          <a:prstGeom prst="rect">
            <a:avLst/>
          </a:prstGeom>
          <a:noFill/>
          <a:ln/>
        </p:spPr>
        <p:txBody>
          <a:bodyPr wrap="square" lIns="0" tIns="0" rIns="0" bIns="0" rtlCol="0" anchor="ctr"/>
          <a:lstStyle/>
          <a:p>
            <a:pPr indent="0" marL="0">
              <a:buNone/>
            </a:pPr>
            <a:r>
              <a:rPr lang="en-US" sz="1300" b="1" dirty="0">
                <a:solidFill>
                  <a:srgbClr val="00A3A1"/>
                </a:solidFill>
                <a:latin typeface="Arial" pitchFamily="34" charset="0"/>
                <a:ea typeface="Arial" pitchFamily="34" charset="-122"/>
                <a:cs typeface="Arial" pitchFamily="34" charset="-120"/>
              </a:rPr>
              <a:t>À retenir</a:t>
            </a:r>
            <a:endParaRPr lang="en-US" sz="1300" dirty="0"/>
          </a:p>
        </p:txBody>
      </p:sp>
      <p:sp>
        <p:nvSpPr>
          <p:cNvPr id="11" name="Text 7"/>
          <p:cNvSpPr/>
          <p:nvPr/>
        </p:nvSpPr>
        <p:spPr>
          <a:xfrm>
            <a:off x="777240" y="4800600"/>
            <a:ext cx="7635240" cy="-128016"/>
          </a:xfrm>
          <a:prstGeom prst="rect">
            <a:avLst/>
          </a:prstGeom>
          <a:noFill/>
          <a:ln/>
        </p:spPr>
        <p:txBody>
          <a:bodyPr wrap="square" lIns="0" tIns="0" rIns="0" bIns="0" rtlCol="0" anchor="t"/>
          <a:lstStyle/>
          <a:p>
            <a:pPr indent="0" marL="0">
              <a:lnSpc>
                <a:spcPct val="103000"/>
              </a:lnSpc>
              <a:buNone/>
            </a:pPr>
            <a:r>
              <a:rPr lang="en-US" sz="1000" dirty="0">
                <a:solidFill>
                  <a:srgbClr val="1B2333"/>
                </a:solidFill>
                <a:latin typeface="Calibri" pitchFamily="34" charset="0"/>
                <a:ea typeface="Calibri" pitchFamily="34" charset="-122"/>
                <a:cs typeface="Calibri" pitchFamily="34" charset="-120"/>
              </a:rPr>
              <a:t>Ce troisième groupe concerne l'annexe et la qualité de l'information : trop souvent négligé, il est pourtant déterminant pour la fidélité de l'image donnée par les comptes.</a:t>
            </a:r>
            <a:endParaRPr lang="en-US" sz="1000" dirty="0"/>
          </a:p>
        </p:txBody>
      </p:sp>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Assertions — présentation</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16</a:t>
            </a:r>
            <a:endParaRPr lang="en-US" sz="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Identifier les comptes significatifs — trois critères</a:t>
            </a:r>
            <a:endParaRPr lang="en-US" sz="2700" dirty="0"/>
          </a:p>
        </p:txBody>
      </p:sp>
      <p:sp>
        <p:nvSpPr>
          <p:cNvPr id="5" name="Text 3"/>
          <p:cNvSpPr/>
          <p:nvPr/>
        </p:nvSpPr>
        <p:spPr>
          <a:xfrm>
            <a:off x="502920" y="1298448"/>
            <a:ext cx="8138160" cy="457200"/>
          </a:xfrm>
          <a:prstGeom prst="rect">
            <a:avLst/>
          </a:prstGeom>
          <a:noFill/>
          <a:ln/>
        </p:spPr>
        <p:txBody>
          <a:bodyPr wrap="square" lIns="0" tIns="0" rIns="0" bIns="0" rtlCol="0" anchor="ctr"/>
          <a:lstStyle/>
          <a:p>
            <a:pPr indent="0" marL="0">
              <a:lnSpc>
                <a:spcPct val="102000"/>
              </a:lnSpc>
              <a:buNone/>
            </a:pPr>
            <a:r>
              <a:rPr lang="en-US" sz="1100" dirty="0">
                <a:solidFill>
                  <a:srgbClr val="5C6678"/>
                </a:solidFill>
                <a:latin typeface="Calibri" pitchFamily="34" charset="0"/>
                <a:ea typeface="Calibri" pitchFamily="34" charset="-122"/>
                <a:cs typeface="Calibri" pitchFamily="34" charset="-120"/>
              </a:rPr>
              <a:t>Un compte est significatif s'il est susceptible d'engendrer une anomalie significative, isolément ou cumulée. L'évaluation repose sur trois critères complémentaires :</a:t>
            </a:r>
            <a:endParaRPr lang="en-US" sz="1100" dirty="0"/>
          </a:p>
        </p:txBody>
      </p:sp>
      <p:sp>
        <p:nvSpPr>
          <p:cNvPr id="6" name="Shape 4"/>
          <p:cNvSpPr/>
          <p:nvPr/>
        </p:nvSpPr>
        <p:spPr>
          <a:xfrm>
            <a:off x="502920" y="1920240"/>
            <a:ext cx="8138160" cy="841248"/>
          </a:xfrm>
          <a:prstGeom prst="rect">
            <a:avLst/>
          </a:prstGeom>
          <a:solidFill>
            <a:srgbClr val="F3F6FC"/>
          </a:solidFill>
          <a:ln w="9525">
            <a:solidFill>
              <a:srgbClr val="D7DEEC"/>
            </a:solidFill>
            <a:prstDash val="solid"/>
          </a:ln>
        </p:spPr>
      </p:sp>
      <p:sp>
        <p:nvSpPr>
          <p:cNvPr id="7" name="Shape 5"/>
          <p:cNvSpPr/>
          <p:nvPr/>
        </p:nvSpPr>
        <p:spPr>
          <a:xfrm>
            <a:off x="502920" y="1920240"/>
            <a:ext cx="64008" cy="841248"/>
          </a:xfrm>
          <a:prstGeom prst="rect">
            <a:avLst/>
          </a:prstGeom>
          <a:solidFill>
            <a:srgbClr val="1E49E2"/>
          </a:solidFill>
          <a:ln/>
        </p:spPr>
      </p:sp>
      <p:sp>
        <p:nvSpPr>
          <p:cNvPr id="8" name="Shape 6"/>
          <p:cNvSpPr/>
          <p:nvPr/>
        </p:nvSpPr>
        <p:spPr>
          <a:xfrm>
            <a:off x="704088" y="2148840"/>
            <a:ext cx="384048" cy="384048"/>
          </a:xfrm>
          <a:prstGeom prst="ellipse">
            <a:avLst/>
          </a:prstGeom>
          <a:solidFill>
            <a:srgbClr val="1E49E2"/>
          </a:solidFill>
          <a:ln/>
        </p:spPr>
      </p:sp>
      <p:pic>
        <p:nvPicPr>
          <p:cNvPr id="9" name="Image 0" descr="preencoded.png">    </p:cNvPr>
          <p:cNvPicPr>
            <a:picLocks noChangeAspect="1"/>
          </p:cNvPicPr>
          <p:nvPr/>
        </p:nvPicPr>
        <p:blipFill>
          <a:blip r:embed="rId1"/>
          <a:stretch>
            <a:fillRect/>
          </a:stretch>
        </p:blipFill>
        <p:spPr>
          <a:xfrm>
            <a:off x="807781" y="2252533"/>
            <a:ext cx="176662" cy="176662"/>
          </a:xfrm>
          <a:prstGeom prst="rect">
            <a:avLst/>
          </a:prstGeom>
        </p:spPr>
      </p:pic>
      <p:sp>
        <p:nvSpPr>
          <p:cNvPr id="10" name="Text 7"/>
          <p:cNvSpPr/>
          <p:nvPr/>
        </p:nvSpPr>
        <p:spPr>
          <a:xfrm>
            <a:off x="1234440" y="2029968"/>
            <a:ext cx="7223760" cy="310896"/>
          </a:xfrm>
          <a:prstGeom prst="rect">
            <a:avLst/>
          </a:prstGeom>
          <a:noFill/>
          <a:ln/>
        </p:spPr>
        <p:txBody>
          <a:bodyPr wrap="square" lIns="0" tIns="0" rIns="0" bIns="0" rtlCol="0" anchor="ctr"/>
          <a:lstStyle/>
          <a:p>
            <a:pPr indent="0" marL="0">
              <a:buNone/>
            </a:pPr>
            <a:r>
              <a:rPr lang="en-US" sz="1250" b="1" dirty="0">
                <a:solidFill>
                  <a:srgbClr val="1E49E2"/>
                </a:solidFill>
                <a:latin typeface="Arial" pitchFamily="34" charset="0"/>
                <a:ea typeface="Arial" pitchFamily="34" charset="-122"/>
                <a:cs typeface="Arial" pitchFamily="34" charset="-120"/>
              </a:rPr>
              <a:t>Critère quantitatif</a:t>
            </a:r>
            <a:endParaRPr lang="en-US" sz="1250" dirty="0"/>
          </a:p>
        </p:txBody>
      </p:sp>
      <p:sp>
        <p:nvSpPr>
          <p:cNvPr id="11" name="Text 8"/>
          <p:cNvSpPr/>
          <p:nvPr/>
        </p:nvSpPr>
        <p:spPr>
          <a:xfrm>
            <a:off x="1234440" y="2331720"/>
            <a:ext cx="7223760" cy="384048"/>
          </a:xfrm>
          <a:prstGeom prst="rect">
            <a:avLst/>
          </a:prstGeom>
          <a:noFill/>
          <a:ln/>
        </p:spPr>
        <p:txBody>
          <a:bodyPr wrap="square" lIns="0" tIns="0" rIns="0" bIns="0" rtlCol="0" anchor="t"/>
          <a:lstStyle/>
          <a:p>
            <a:pPr indent="0" marL="0">
              <a:lnSpc>
                <a:spcPct val="100000"/>
              </a:lnSpc>
              <a:buNone/>
            </a:pPr>
            <a:r>
              <a:rPr lang="en-US" sz="980" dirty="0">
                <a:solidFill>
                  <a:srgbClr val="1B2333"/>
                </a:solidFill>
                <a:latin typeface="Calibri" pitchFamily="34" charset="0"/>
                <a:ea typeface="Calibri" pitchFamily="34" charset="-122"/>
                <a:cs typeface="Calibri" pitchFamily="34" charset="-120"/>
              </a:rPr>
              <a:t>Le solde excède le seuil de planification (NAA 320). Ex. : entité moyenne (CA 500 M DA) → seuil de planification 1,5 à 3 M DA ; tout compte au-dessus est retenu.</a:t>
            </a:r>
            <a:endParaRPr lang="en-US" sz="980" dirty="0"/>
          </a:p>
        </p:txBody>
      </p:sp>
      <p:sp>
        <p:nvSpPr>
          <p:cNvPr id="12" name="Shape 9"/>
          <p:cNvSpPr/>
          <p:nvPr/>
        </p:nvSpPr>
        <p:spPr>
          <a:xfrm>
            <a:off x="502920" y="2852928"/>
            <a:ext cx="8138160" cy="841248"/>
          </a:xfrm>
          <a:prstGeom prst="rect">
            <a:avLst/>
          </a:prstGeom>
          <a:solidFill>
            <a:srgbClr val="F3F6FC"/>
          </a:solidFill>
          <a:ln w="9525">
            <a:solidFill>
              <a:srgbClr val="D7DEEC"/>
            </a:solidFill>
            <a:prstDash val="solid"/>
          </a:ln>
        </p:spPr>
      </p:sp>
      <p:sp>
        <p:nvSpPr>
          <p:cNvPr id="13" name="Shape 10"/>
          <p:cNvSpPr/>
          <p:nvPr/>
        </p:nvSpPr>
        <p:spPr>
          <a:xfrm>
            <a:off x="502920" y="2852928"/>
            <a:ext cx="64008" cy="841248"/>
          </a:xfrm>
          <a:prstGeom prst="rect">
            <a:avLst/>
          </a:prstGeom>
          <a:solidFill>
            <a:srgbClr val="00A3A1"/>
          </a:solidFill>
          <a:ln/>
        </p:spPr>
      </p:sp>
      <p:sp>
        <p:nvSpPr>
          <p:cNvPr id="14" name="Shape 11"/>
          <p:cNvSpPr/>
          <p:nvPr/>
        </p:nvSpPr>
        <p:spPr>
          <a:xfrm>
            <a:off x="704088" y="3081528"/>
            <a:ext cx="384048" cy="384048"/>
          </a:xfrm>
          <a:prstGeom prst="ellipse">
            <a:avLst/>
          </a:prstGeom>
          <a:solidFill>
            <a:srgbClr val="00A3A1"/>
          </a:solidFill>
          <a:ln/>
        </p:spPr>
      </p:sp>
      <p:pic>
        <p:nvPicPr>
          <p:cNvPr id="15" name="Image 1" descr="preencoded.png">    </p:cNvPr>
          <p:cNvPicPr>
            <a:picLocks noChangeAspect="1"/>
          </p:cNvPicPr>
          <p:nvPr/>
        </p:nvPicPr>
        <p:blipFill>
          <a:blip r:embed="rId2"/>
          <a:stretch>
            <a:fillRect/>
          </a:stretch>
        </p:blipFill>
        <p:spPr>
          <a:xfrm>
            <a:off x="807781" y="3185221"/>
            <a:ext cx="176662" cy="176662"/>
          </a:xfrm>
          <a:prstGeom prst="rect">
            <a:avLst/>
          </a:prstGeom>
        </p:spPr>
      </p:pic>
      <p:sp>
        <p:nvSpPr>
          <p:cNvPr id="16" name="Text 12"/>
          <p:cNvSpPr/>
          <p:nvPr/>
        </p:nvSpPr>
        <p:spPr>
          <a:xfrm>
            <a:off x="1234440" y="2962656"/>
            <a:ext cx="7223760" cy="310896"/>
          </a:xfrm>
          <a:prstGeom prst="rect">
            <a:avLst/>
          </a:prstGeom>
          <a:noFill/>
          <a:ln/>
        </p:spPr>
        <p:txBody>
          <a:bodyPr wrap="square" lIns="0" tIns="0" rIns="0" bIns="0" rtlCol="0" anchor="ctr"/>
          <a:lstStyle/>
          <a:p>
            <a:pPr indent="0" marL="0">
              <a:buNone/>
            </a:pPr>
            <a:r>
              <a:rPr lang="en-US" sz="1250" b="1" dirty="0">
                <a:solidFill>
                  <a:srgbClr val="00A3A1"/>
                </a:solidFill>
                <a:latin typeface="Arial" pitchFamily="34" charset="0"/>
                <a:ea typeface="Arial" pitchFamily="34" charset="-122"/>
                <a:cs typeface="Arial" pitchFamily="34" charset="-120"/>
              </a:rPr>
              <a:t>Critère qualitatif</a:t>
            </a:r>
            <a:endParaRPr lang="en-US" sz="1250" dirty="0"/>
          </a:p>
        </p:txBody>
      </p:sp>
      <p:sp>
        <p:nvSpPr>
          <p:cNvPr id="17" name="Text 13"/>
          <p:cNvSpPr/>
          <p:nvPr/>
        </p:nvSpPr>
        <p:spPr>
          <a:xfrm>
            <a:off x="1234440" y="3264408"/>
            <a:ext cx="7223760" cy="384048"/>
          </a:xfrm>
          <a:prstGeom prst="rect">
            <a:avLst/>
          </a:prstGeom>
          <a:noFill/>
          <a:ln/>
        </p:spPr>
        <p:txBody>
          <a:bodyPr wrap="square" lIns="0" tIns="0" rIns="0" bIns="0" rtlCol="0" anchor="t"/>
          <a:lstStyle/>
          <a:p>
            <a:pPr indent="0" marL="0">
              <a:lnSpc>
                <a:spcPct val="100000"/>
              </a:lnSpc>
              <a:buNone/>
            </a:pPr>
            <a:r>
              <a:rPr lang="en-US" sz="980" dirty="0">
                <a:solidFill>
                  <a:srgbClr val="1B2333"/>
                </a:solidFill>
                <a:latin typeface="Calibri" pitchFamily="34" charset="0"/>
                <a:ea typeface="Calibri" pitchFamily="34" charset="-122"/>
                <a:cs typeface="Calibri" pitchFamily="34" charset="-120"/>
              </a:rPr>
              <a:t>Indépendamment du montant : capital social, comptes courants d'associés, provisions, immobilisations incorporelles, parties liées, contentieux.</a:t>
            </a:r>
            <a:endParaRPr lang="en-US" sz="980" dirty="0"/>
          </a:p>
        </p:txBody>
      </p:sp>
      <p:sp>
        <p:nvSpPr>
          <p:cNvPr id="18" name="Shape 14"/>
          <p:cNvSpPr/>
          <p:nvPr/>
        </p:nvSpPr>
        <p:spPr>
          <a:xfrm>
            <a:off x="502920" y="3785616"/>
            <a:ext cx="8138160" cy="841248"/>
          </a:xfrm>
          <a:prstGeom prst="rect">
            <a:avLst/>
          </a:prstGeom>
          <a:solidFill>
            <a:srgbClr val="F3F6FC"/>
          </a:solidFill>
          <a:ln w="9525">
            <a:solidFill>
              <a:srgbClr val="D7DEEC"/>
            </a:solidFill>
            <a:prstDash val="solid"/>
          </a:ln>
        </p:spPr>
      </p:sp>
      <p:sp>
        <p:nvSpPr>
          <p:cNvPr id="19" name="Shape 15"/>
          <p:cNvSpPr/>
          <p:nvPr/>
        </p:nvSpPr>
        <p:spPr>
          <a:xfrm>
            <a:off x="502920" y="3785616"/>
            <a:ext cx="64008" cy="841248"/>
          </a:xfrm>
          <a:prstGeom prst="rect">
            <a:avLst/>
          </a:prstGeom>
          <a:solidFill>
            <a:srgbClr val="C8102E"/>
          </a:solidFill>
          <a:ln/>
        </p:spPr>
      </p:sp>
      <p:sp>
        <p:nvSpPr>
          <p:cNvPr id="20" name="Shape 16"/>
          <p:cNvSpPr/>
          <p:nvPr/>
        </p:nvSpPr>
        <p:spPr>
          <a:xfrm>
            <a:off x="704088" y="4014216"/>
            <a:ext cx="384048" cy="384048"/>
          </a:xfrm>
          <a:prstGeom prst="ellipse">
            <a:avLst/>
          </a:prstGeom>
          <a:solidFill>
            <a:srgbClr val="C8102E"/>
          </a:solidFill>
          <a:ln/>
        </p:spPr>
      </p:sp>
      <p:pic>
        <p:nvPicPr>
          <p:cNvPr id="21" name="Image 2" descr="preencoded.png">    </p:cNvPr>
          <p:cNvPicPr>
            <a:picLocks noChangeAspect="1"/>
          </p:cNvPicPr>
          <p:nvPr/>
        </p:nvPicPr>
        <p:blipFill>
          <a:blip r:embed="rId3"/>
          <a:stretch>
            <a:fillRect/>
          </a:stretch>
        </p:blipFill>
        <p:spPr>
          <a:xfrm>
            <a:off x="807781" y="4117909"/>
            <a:ext cx="176662" cy="176662"/>
          </a:xfrm>
          <a:prstGeom prst="rect">
            <a:avLst/>
          </a:prstGeom>
        </p:spPr>
      </p:pic>
      <p:sp>
        <p:nvSpPr>
          <p:cNvPr id="22" name="Text 17"/>
          <p:cNvSpPr/>
          <p:nvPr/>
        </p:nvSpPr>
        <p:spPr>
          <a:xfrm>
            <a:off x="1234440" y="3895344"/>
            <a:ext cx="7223760" cy="310896"/>
          </a:xfrm>
          <a:prstGeom prst="rect">
            <a:avLst/>
          </a:prstGeom>
          <a:noFill/>
          <a:ln/>
        </p:spPr>
        <p:txBody>
          <a:bodyPr wrap="square" lIns="0" tIns="0" rIns="0" bIns="0" rtlCol="0" anchor="ctr"/>
          <a:lstStyle/>
          <a:p>
            <a:pPr indent="0" marL="0">
              <a:buNone/>
            </a:pPr>
            <a:r>
              <a:rPr lang="en-US" sz="1250" b="1" dirty="0">
                <a:solidFill>
                  <a:srgbClr val="C8102E"/>
                </a:solidFill>
                <a:latin typeface="Arial" pitchFamily="34" charset="0"/>
                <a:ea typeface="Arial" pitchFamily="34" charset="-122"/>
                <a:cs typeface="Arial" pitchFamily="34" charset="-120"/>
              </a:rPr>
              <a:t>Critère d'exposition au risque</a:t>
            </a:r>
            <a:endParaRPr lang="en-US" sz="1250" dirty="0"/>
          </a:p>
        </p:txBody>
      </p:sp>
      <p:sp>
        <p:nvSpPr>
          <p:cNvPr id="23" name="Text 18"/>
          <p:cNvSpPr/>
          <p:nvPr/>
        </p:nvSpPr>
        <p:spPr>
          <a:xfrm>
            <a:off x="1234440" y="4197096"/>
            <a:ext cx="7223760" cy="384048"/>
          </a:xfrm>
          <a:prstGeom prst="rect">
            <a:avLst/>
          </a:prstGeom>
          <a:noFill/>
          <a:ln/>
        </p:spPr>
        <p:txBody>
          <a:bodyPr wrap="square" lIns="0" tIns="0" rIns="0" bIns="0" rtlCol="0" anchor="t"/>
          <a:lstStyle/>
          <a:p>
            <a:pPr indent="0" marL="0">
              <a:lnSpc>
                <a:spcPct val="100000"/>
              </a:lnSpc>
              <a:buNone/>
            </a:pPr>
            <a:r>
              <a:rPr lang="en-US" sz="980" dirty="0">
                <a:solidFill>
                  <a:srgbClr val="1B2333"/>
                </a:solidFill>
                <a:latin typeface="Calibri" pitchFamily="34" charset="0"/>
                <a:ea typeface="Calibri" pitchFamily="34" charset="-122"/>
                <a:cs typeface="Calibri" pitchFamily="34" charset="-120"/>
              </a:rPr>
              <a:t>Comptes à fort risque inhérent (paie, fiscalité, trésorerie devises, stocks) ou à spécificités algériennes (TAP, conventions réglementées, espèces).</a:t>
            </a:r>
            <a:endParaRPr lang="en-US" sz="980" dirty="0"/>
          </a:p>
        </p:txBody>
      </p:sp>
      <p:sp>
        <p:nvSpPr>
          <p:cNvPr id="24"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Comptes significatifs</a:t>
            </a:r>
            <a:endParaRPr lang="en-US" sz="750" dirty="0"/>
          </a:p>
        </p:txBody>
      </p:sp>
      <p:sp>
        <p:nvSpPr>
          <p:cNvPr id="25"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17</a:t>
            </a:r>
            <a:endParaRPr lang="en-US" sz="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matrice fondatrice — structure type (PME industrielle)</a:t>
            </a:r>
            <a:endParaRPr lang="en-US" sz="2700" dirty="0"/>
          </a:p>
        </p:txBody>
      </p:sp>
      <p:graphicFrame>
        <p:nvGraphicFramePr>
          <p:cNvPr id="19" name="Table 0"/>
          <p:cNvGraphicFramePr>
            <a:graphicFrameLocks noGrp="1"/>
          </p:cNvGraphicFramePr>
          <p:nvPr>
            <p:extLst>
              <p:ext uri="{D42A27DB-BD31-4B8C-83A1-F6EECF244321}">
                <p14:modId xmlns:p14="http://schemas.microsoft.com/office/powerpoint/2010/main" val="1579011935"/>
              </p:ext>
            </p:extLst>
          </p:nvPr>
        </p:nvGraphicFramePr>
        <p:xfrm>
          <a:off x="502920" y="1371600"/>
          <a:ext cx="8138160" cy="914400"/>
        </p:xfrm>
        <a:graphic>
          <a:graphicData uri="http://schemas.openxmlformats.org/drawingml/2006/table">
            <a:tbl>
              <a:tblPr/>
              <a:tblGrid>
                <a:gridCol w="1417320"/>
                <a:gridCol w="1783080"/>
                <a:gridCol w="768096"/>
                <a:gridCol w="786384"/>
                <a:gridCol w="950976"/>
                <a:gridCol w="713232"/>
                <a:gridCol w="786384"/>
                <a:gridCol w="841248"/>
              </a:tblGrid>
              <a:tr h="278892">
                <a:tc>
                  <a:txBody>
                    <a:bodyPr/>
                    <a:lstStyle/>
                    <a:p>
                      <a:pPr algn="l" indent="0" marL="0">
                        <a:buNone/>
                      </a:pPr>
                      <a:r>
                        <a:rPr lang="en-US" sz="850" b="1" dirty="0">
                          <a:solidFill>
                            <a:srgbClr val="FFFFFF"/>
                          </a:solidFill>
                          <a:latin typeface="Calibri" pitchFamily="34" charset="0"/>
                          <a:ea typeface="Calibri" pitchFamily="34" charset="-122"/>
                          <a:cs typeface="Calibri" pitchFamily="34" charset="-120"/>
                        </a:rPr>
                        <a:t>Cycle SCF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50" b="1" dirty="0">
                          <a:solidFill>
                            <a:srgbClr val="FFFFFF"/>
                          </a:solidFill>
                          <a:latin typeface="Calibri" pitchFamily="34" charset="0"/>
                          <a:ea typeface="Calibri" pitchFamily="34" charset="-122"/>
                          <a:cs typeface="Calibri" pitchFamily="34" charset="-120"/>
                        </a:rPr>
                        <a:t>Compte significatif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Exist.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Exhaust.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Évaluation</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Cut-off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Surven.</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Class.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Trésorerie (51)</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Banque devises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Clients (41)</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Créances clients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Stocks (3)</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Stocks marchandises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Immo (2)</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Immo. corporelles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Personnel (63/64)</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Charges pers. + CNAS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Fiscalité (44)</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TAP, TVA, IBS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Capital (1)</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Capital &amp; réserves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278892">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Provisions (15)</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50" dirty="0">
                          <a:solidFill>
                            <a:srgbClr val="1B2333"/>
                          </a:solidFill>
                          <a:latin typeface="Calibri" pitchFamily="34" charset="0"/>
                          <a:ea typeface="Calibri" pitchFamily="34" charset="-122"/>
                          <a:cs typeface="Calibri" pitchFamily="34" charset="-120"/>
                        </a:rPr>
                        <a:t>Provisions litiges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9AA3B4"/>
                          </a:solidFill>
                          <a:latin typeface="Calibri" pitchFamily="34" charset="0"/>
                          <a:ea typeface="Calibri" pitchFamily="34" charset="-122"/>
                          <a:cs typeface="Calibri" pitchFamily="34" charset="-120"/>
                        </a:rPr>
                        <a: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bl>
          </a:graphicData>
        </a:graphic>
      </p:graphicFrame>
      <p:sp>
        <p:nvSpPr>
          <p:cNvPr id="6" name="Shape 3"/>
          <p:cNvSpPr/>
          <p:nvPr/>
        </p:nvSpPr>
        <p:spPr>
          <a:xfrm>
            <a:off x="502920" y="4114800"/>
            <a:ext cx="146304" cy="146304"/>
          </a:xfrm>
          <a:prstGeom prst="rect">
            <a:avLst/>
          </a:prstGeom>
          <a:solidFill>
            <a:srgbClr val="1E8449"/>
          </a:solidFill>
          <a:ln/>
        </p:spPr>
      </p:sp>
      <p:sp>
        <p:nvSpPr>
          <p:cNvPr id="7" name="Text 4"/>
          <p:cNvSpPr/>
          <p:nvPr/>
        </p:nvSpPr>
        <p:spPr>
          <a:xfrm>
            <a:off x="685800" y="4078224"/>
            <a:ext cx="868680" cy="219456"/>
          </a:xfrm>
          <a:prstGeom prst="rect">
            <a:avLst/>
          </a:prstGeom>
          <a:noFill/>
          <a:ln/>
        </p:spPr>
        <p:txBody>
          <a:bodyPr wrap="square" lIns="0" tIns="0" rIns="0" bIns="0" rtlCol="0" anchor="ctr"/>
          <a:lstStyle/>
          <a:p>
            <a:pPr indent="0" marL="0">
              <a:buNone/>
            </a:pPr>
            <a:r>
              <a:rPr lang="en-US" sz="850" dirty="0">
                <a:solidFill>
                  <a:srgbClr val="5C6678"/>
                </a:solidFill>
                <a:latin typeface="Calibri" pitchFamily="34" charset="0"/>
                <a:ea typeface="Calibri" pitchFamily="34" charset="-122"/>
                <a:cs typeface="Calibri" pitchFamily="34" charset="-120"/>
              </a:rPr>
              <a:t>Faible</a:t>
            </a:r>
            <a:endParaRPr lang="en-US" sz="850" dirty="0"/>
          </a:p>
        </p:txBody>
      </p:sp>
      <p:sp>
        <p:nvSpPr>
          <p:cNvPr id="8" name="Shape 5"/>
          <p:cNvSpPr/>
          <p:nvPr/>
        </p:nvSpPr>
        <p:spPr>
          <a:xfrm>
            <a:off x="1554480" y="4114800"/>
            <a:ext cx="146304" cy="146304"/>
          </a:xfrm>
          <a:prstGeom prst="rect">
            <a:avLst/>
          </a:prstGeom>
          <a:solidFill>
            <a:srgbClr val="C77700"/>
          </a:solidFill>
          <a:ln/>
        </p:spPr>
      </p:sp>
      <p:sp>
        <p:nvSpPr>
          <p:cNvPr id="9" name="Text 6"/>
          <p:cNvSpPr/>
          <p:nvPr/>
        </p:nvSpPr>
        <p:spPr>
          <a:xfrm>
            <a:off x="1737360" y="4078224"/>
            <a:ext cx="868680" cy="219456"/>
          </a:xfrm>
          <a:prstGeom prst="rect">
            <a:avLst/>
          </a:prstGeom>
          <a:noFill/>
          <a:ln/>
        </p:spPr>
        <p:txBody>
          <a:bodyPr wrap="square" lIns="0" tIns="0" rIns="0" bIns="0" rtlCol="0" anchor="ctr"/>
          <a:lstStyle/>
          <a:p>
            <a:pPr indent="0" marL="0">
              <a:buNone/>
            </a:pPr>
            <a:r>
              <a:rPr lang="en-US" sz="850" dirty="0">
                <a:solidFill>
                  <a:srgbClr val="5C6678"/>
                </a:solidFill>
                <a:latin typeface="Calibri" pitchFamily="34" charset="0"/>
                <a:ea typeface="Calibri" pitchFamily="34" charset="-122"/>
                <a:cs typeface="Calibri" pitchFamily="34" charset="-120"/>
              </a:rPr>
              <a:t>Modéré</a:t>
            </a:r>
            <a:endParaRPr lang="en-US" sz="850" dirty="0"/>
          </a:p>
        </p:txBody>
      </p:sp>
      <p:sp>
        <p:nvSpPr>
          <p:cNvPr id="10" name="Shape 7"/>
          <p:cNvSpPr/>
          <p:nvPr/>
        </p:nvSpPr>
        <p:spPr>
          <a:xfrm>
            <a:off x="2606040" y="4114800"/>
            <a:ext cx="146304" cy="146304"/>
          </a:xfrm>
          <a:prstGeom prst="rect">
            <a:avLst/>
          </a:prstGeom>
          <a:solidFill>
            <a:srgbClr val="C8102E"/>
          </a:solidFill>
          <a:ln/>
        </p:spPr>
      </p:sp>
      <p:sp>
        <p:nvSpPr>
          <p:cNvPr id="11" name="Text 8"/>
          <p:cNvSpPr/>
          <p:nvPr/>
        </p:nvSpPr>
        <p:spPr>
          <a:xfrm>
            <a:off x="2788920" y="4078224"/>
            <a:ext cx="868680" cy="219456"/>
          </a:xfrm>
          <a:prstGeom prst="rect">
            <a:avLst/>
          </a:prstGeom>
          <a:noFill/>
          <a:ln/>
        </p:spPr>
        <p:txBody>
          <a:bodyPr wrap="square" lIns="0" tIns="0" rIns="0" bIns="0" rtlCol="0" anchor="ctr"/>
          <a:lstStyle/>
          <a:p>
            <a:pPr indent="0" marL="0">
              <a:buNone/>
            </a:pPr>
            <a:r>
              <a:rPr lang="en-US" sz="850" dirty="0">
                <a:solidFill>
                  <a:srgbClr val="5C6678"/>
                </a:solidFill>
                <a:latin typeface="Calibri" pitchFamily="34" charset="0"/>
                <a:ea typeface="Calibri" pitchFamily="34" charset="-122"/>
                <a:cs typeface="Calibri" pitchFamily="34" charset="-120"/>
              </a:rPr>
              <a:t>Élevé</a:t>
            </a:r>
            <a:endParaRPr lang="en-US" sz="850" dirty="0"/>
          </a:p>
        </p:txBody>
      </p:sp>
      <p:sp>
        <p:nvSpPr>
          <p:cNvPr id="12" name="Text 9"/>
          <p:cNvSpPr/>
          <p:nvPr/>
        </p:nvSpPr>
        <p:spPr>
          <a:xfrm>
            <a:off x="502920" y="4407408"/>
            <a:ext cx="8138160" cy="457200"/>
          </a:xfrm>
          <a:prstGeom prst="rect">
            <a:avLst/>
          </a:prstGeom>
          <a:noFill/>
          <a:ln/>
        </p:spPr>
        <p:txBody>
          <a:bodyPr wrap="square" lIns="0" tIns="0" rIns="0" bIns="0" rtlCol="0" anchor="ctr"/>
          <a:lstStyle/>
          <a:p>
            <a:pPr indent="0" marL="0">
              <a:lnSpc>
                <a:spcPct val="100000"/>
              </a:lnSpc>
              <a:buNone/>
            </a:pPr>
            <a:r>
              <a:rPr lang="en-US" sz="900" b="1" i="1" dirty="0">
                <a:solidFill>
                  <a:srgbClr val="00338D"/>
                </a:solidFill>
                <a:latin typeface="Calibri" pitchFamily="34" charset="0"/>
                <a:ea typeface="Calibri" pitchFamily="34" charset="-122"/>
                <a:cs typeface="Calibri" pitchFamily="34" charset="-120"/>
              </a:rPr>
              <a:t>Lecture.  </a:t>
            </a:r>
            <a:pPr indent="0" marL="0">
              <a:lnSpc>
                <a:spcPct val="100000"/>
              </a:lnSpc>
              <a:buNone/>
            </a:pPr>
            <a:r>
              <a:rPr lang="en-US" sz="900" i="1" dirty="0">
                <a:solidFill>
                  <a:srgbClr val="5C6678"/>
                </a:solidFill>
                <a:latin typeface="Calibri" pitchFamily="34" charset="0"/>
                <a:ea typeface="Calibri" pitchFamily="34" charset="-122"/>
                <a:cs typeface="Calibri" pitchFamily="34" charset="-120"/>
              </a:rPr>
              <a:t>Point de départ du programme de travail : chaque « ✓ » appelle une diligence (test substantif, test de contrôle, procédure analytique). L'intensité É / M / F détermine la quantité de preuves à obtenir.</a:t>
            </a:r>
            <a:endParaRPr lang="en-US" sz="9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Matrice fondatrice</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18</a:t>
            </a:r>
            <a:endParaRPr lang="en-US" sz="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Spécificités algériennes (1/2) — comptes à surveiller</a:t>
            </a:r>
            <a:endParaRPr lang="en-US" sz="2700" dirty="0"/>
          </a:p>
        </p:txBody>
      </p:sp>
      <p:sp>
        <p:nvSpPr>
          <p:cNvPr id="5" name="Shape 3"/>
          <p:cNvSpPr/>
          <p:nvPr/>
        </p:nvSpPr>
        <p:spPr>
          <a:xfrm>
            <a:off x="502920" y="1481328"/>
            <a:ext cx="8138160" cy="960120"/>
          </a:xfrm>
          <a:prstGeom prst="rect">
            <a:avLst/>
          </a:prstGeom>
          <a:solidFill>
            <a:srgbClr val="F3F6FC"/>
          </a:solidFill>
          <a:ln w="9525">
            <a:solidFill>
              <a:srgbClr val="D7DEEC"/>
            </a:solidFill>
            <a:prstDash val="solid"/>
          </a:ln>
        </p:spPr>
      </p:sp>
      <p:sp>
        <p:nvSpPr>
          <p:cNvPr id="6" name="Shape 4"/>
          <p:cNvSpPr/>
          <p:nvPr/>
        </p:nvSpPr>
        <p:spPr>
          <a:xfrm>
            <a:off x="502920" y="1481328"/>
            <a:ext cx="64008" cy="960120"/>
          </a:xfrm>
          <a:prstGeom prst="rect">
            <a:avLst/>
          </a:prstGeom>
          <a:solidFill>
            <a:srgbClr val="1E49E2"/>
          </a:solidFill>
          <a:ln/>
        </p:spPr>
      </p:sp>
      <p:sp>
        <p:nvSpPr>
          <p:cNvPr id="7" name="Shape 5"/>
          <p:cNvSpPr/>
          <p:nvPr/>
        </p:nvSpPr>
        <p:spPr>
          <a:xfrm>
            <a:off x="704088" y="1755648"/>
            <a:ext cx="420624" cy="420624"/>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17656" y="1869216"/>
            <a:ext cx="193487" cy="193487"/>
          </a:xfrm>
          <a:prstGeom prst="rect">
            <a:avLst/>
          </a:prstGeom>
        </p:spPr>
      </p:pic>
      <p:sp>
        <p:nvSpPr>
          <p:cNvPr id="9" name="Text 6"/>
          <p:cNvSpPr/>
          <p:nvPr/>
        </p:nvSpPr>
        <p:spPr>
          <a:xfrm>
            <a:off x="1289304" y="1600200"/>
            <a:ext cx="7178040" cy="310896"/>
          </a:xfrm>
          <a:prstGeom prst="rect">
            <a:avLst/>
          </a:prstGeom>
          <a:noFill/>
          <a:ln/>
        </p:spPr>
        <p:txBody>
          <a:bodyPr wrap="square" lIns="0" tIns="0" rIns="0" bIns="0" rtlCol="0" anchor="ctr"/>
          <a:lstStyle/>
          <a:p>
            <a:pPr indent="0" marL="0">
              <a:buNone/>
            </a:pPr>
            <a:r>
              <a:rPr lang="en-US" sz="1250" b="1" dirty="0">
                <a:solidFill>
                  <a:srgbClr val="1E49E2"/>
                </a:solidFill>
                <a:latin typeface="Arial" pitchFamily="34" charset="0"/>
                <a:ea typeface="Arial" pitchFamily="34" charset="-122"/>
                <a:cs typeface="Arial" pitchFamily="34" charset="-120"/>
              </a:rPr>
              <a:t>Comptes courants d'associés (455)</a:t>
            </a:r>
            <a:endParaRPr lang="en-US" sz="1250" dirty="0"/>
          </a:p>
        </p:txBody>
      </p:sp>
      <p:sp>
        <p:nvSpPr>
          <p:cNvPr id="10" name="Text 7"/>
          <p:cNvSpPr/>
          <p:nvPr/>
        </p:nvSpPr>
        <p:spPr>
          <a:xfrm>
            <a:off x="1289304" y="1920240"/>
            <a:ext cx="7178040" cy="457200"/>
          </a:xfrm>
          <a:prstGeom prst="rect">
            <a:avLst/>
          </a:prstGeom>
          <a:noFill/>
          <a:ln/>
        </p:spPr>
        <p:txBody>
          <a:bodyPr wrap="square" lIns="0" tIns="0" rIns="0" bIns="0" rtlCol="0" anchor="t"/>
          <a:lstStyle/>
          <a:p>
            <a:pPr indent="0" marL="0">
              <a:lnSpc>
                <a:spcPct val="102000"/>
              </a:lnSpc>
              <a:buNone/>
            </a:pPr>
            <a:r>
              <a:rPr lang="en-US" sz="1000" dirty="0">
                <a:solidFill>
                  <a:srgbClr val="1B2333"/>
                </a:solidFill>
                <a:latin typeface="Calibri" pitchFamily="34" charset="0"/>
                <a:ea typeface="Calibri" pitchFamily="34" charset="-122"/>
                <a:cs typeface="Calibri" pitchFamily="34" charset="-120"/>
              </a:rPr>
              <a:t>Très fréquents dans les PME/SARL familiales. Risques élevés sur existence (réalité des avances), évaluation (intérêts) et classification (parties liées — NAA 550).</a:t>
            </a:r>
            <a:endParaRPr lang="en-US" sz="1000" dirty="0"/>
          </a:p>
        </p:txBody>
      </p:sp>
      <p:sp>
        <p:nvSpPr>
          <p:cNvPr id="11" name="Shape 8"/>
          <p:cNvSpPr/>
          <p:nvPr/>
        </p:nvSpPr>
        <p:spPr>
          <a:xfrm>
            <a:off x="502920" y="2551176"/>
            <a:ext cx="8138160" cy="960120"/>
          </a:xfrm>
          <a:prstGeom prst="rect">
            <a:avLst/>
          </a:prstGeom>
          <a:solidFill>
            <a:srgbClr val="F3F6FC"/>
          </a:solidFill>
          <a:ln w="9525">
            <a:solidFill>
              <a:srgbClr val="D7DEEC"/>
            </a:solidFill>
            <a:prstDash val="solid"/>
          </a:ln>
        </p:spPr>
      </p:sp>
      <p:sp>
        <p:nvSpPr>
          <p:cNvPr id="12" name="Shape 9"/>
          <p:cNvSpPr/>
          <p:nvPr/>
        </p:nvSpPr>
        <p:spPr>
          <a:xfrm>
            <a:off x="502920" y="2551176"/>
            <a:ext cx="64008" cy="960120"/>
          </a:xfrm>
          <a:prstGeom prst="rect">
            <a:avLst/>
          </a:prstGeom>
          <a:solidFill>
            <a:srgbClr val="00A3A1"/>
          </a:solidFill>
          <a:ln/>
        </p:spPr>
      </p:sp>
      <p:sp>
        <p:nvSpPr>
          <p:cNvPr id="13" name="Shape 10"/>
          <p:cNvSpPr/>
          <p:nvPr/>
        </p:nvSpPr>
        <p:spPr>
          <a:xfrm>
            <a:off x="704088" y="2825496"/>
            <a:ext cx="420624" cy="420624"/>
          </a:xfrm>
          <a:prstGeom prst="ellipse">
            <a:avLst/>
          </a:prstGeom>
          <a:solidFill>
            <a:srgbClr val="00A3A1"/>
          </a:solidFill>
          <a:ln/>
        </p:spPr>
      </p:sp>
      <p:pic>
        <p:nvPicPr>
          <p:cNvPr id="14" name="Image 1" descr="preencoded.png">    </p:cNvPr>
          <p:cNvPicPr>
            <a:picLocks noChangeAspect="1"/>
          </p:cNvPicPr>
          <p:nvPr/>
        </p:nvPicPr>
        <p:blipFill>
          <a:blip r:embed="rId2"/>
          <a:stretch>
            <a:fillRect/>
          </a:stretch>
        </p:blipFill>
        <p:spPr>
          <a:xfrm>
            <a:off x="817656" y="2939064"/>
            <a:ext cx="193487" cy="193487"/>
          </a:xfrm>
          <a:prstGeom prst="rect">
            <a:avLst/>
          </a:prstGeom>
        </p:spPr>
      </p:pic>
      <p:sp>
        <p:nvSpPr>
          <p:cNvPr id="15" name="Text 11"/>
          <p:cNvSpPr/>
          <p:nvPr/>
        </p:nvSpPr>
        <p:spPr>
          <a:xfrm>
            <a:off x="1289304" y="2670048"/>
            <a:ext cx="7178040" cy="310896"/>
          </a:xfrm>
          <a:prstGeom prst="rect">
            <a:avLst/>
          </a:prstGeom>
          <a:noFill/>
          <a:ln/>
        </p:spPr>
        <p:txBody>
          <a:bodyPr wrap="square" lIns="0" tIns="0" rIns="0" bIns="0" rtlCol="0" anchor="ctr"/>
          <a:lstStyle/>
          <a:p>
            <a:pPr indent="0" marL="0">
              <a:buNone/>
            </a:pPr>
            <a:r>
              <a:rPr lang="en-US" sz="1250" b="1" dirty="0">
                <a:solidFill>
                  <a:srgbClr val="00A3A1"/>
                </a:solidFill>
                <a:latin typeface="Arial" pitchFamily="34" charset="0"/>
                <a:ea typeface="Arial" pitchFamily="34" charset="-122"/>
                <a:cs typeface="Arial" pitchFamily="34" charset="-120"/>
              </a:rPr>
              <a:t>Comptes fiscaux (44)</a:t>
            </a:r>
            <a:endParaRPr lang="en-US" sz="1250" dirty="0"/>
          </a:p>
        </p:txBody>
      </p:sp>
      <p:sp>
        <p:nvSpPr>
          <p:cNvPr id="16" name="Text 12"/>
          <p:cNvSpPr/>
          <p:nvPr/>
        </p:nvSpPr>
        <p:spPr>
          <a:xfrm>
            <a:off x="1289304" y="2990088"/>
            <a:ext cx="7178040" cy="457200"/>
          </a:xfrm>
          <a:prstGeom prst="rect">
            <a:avLst/>
          </a:prstGeom>
          <a:noFill/>
          <a:ln/>
        </p:spPr>
        <p:txBody>
          <a:bodyPr wrap="square" lIns="0" tIns="0" rIns="0" bIns="0" rtlCol="0" anchor="t"/>
          <a:lstStyle/>
          <a:p>
            <a:pPr indent="0" marL="0">
              <a:lnSpc>
                <a:spcPct val="102000"/>
              </a:lnSpc>
              <a:buNone/>
            </a:pPr>
            <a:r>
              <a:rPr lang="en-US" sz="1000" dirty="0">
                <a:solidFill>
                  <a:srgbClr val="1B2333"/>
                </a:solidFill>
                <a:latin typeface="Calibri" pitchFamily="34" charset="0"/>
                <a:ea typeface="Calibri" pitchFamily="34" charset="-122"/>
                <a:cs typeface="Calibri" pitchFamily="34" charset="-120"/>
              </a:rPr>
              <a:t>TAP, TVA, IBS, IRG salariés. Risques élevés sur exhaustivité (omissions déclaratives), exactitude (taux) et survenance. Forte exposition au contrôle fiscal.</a:t>
            </a:r>
            <a:endParaRPr lang="en-US" sz="1000" dirty="0"/>
          </a:p>
        </p:txBody>
      </p:sp>
      <p:sp>
        <p:nvSpPr>
          <p:cNvPr id="17" name="Shape 13"/>
          <p:cNvSpPr/>
          <p:nvPr/>
        </p:nvSpPr>
        <p:spPr>
          <a:xfrm>
            <a:off x="502920" y="3621024"/>
            <a:ext cx="8138160" cy="960120"/>
          </a:xfrm>
          <a:prstGeom prst="rect">
            <a:avLst/>
          </a:prstGeom>
          <a:solidFill>
            <a:srgbClr val="F3F6FC"/>
          </a:solidFill>
          <a:ln w="9525">
            <a:solidFill>
              <a:srgbClr val="D7DEEC"/>
            </a:solidFill>
            <a:prstDash val="solid"/>
          </a:ln>
        </p:spPr>
      </p:sp>
      <p:sp>
        <p:nvSpPr>
          <p:cNvPr id="18" name="Shape 14"/>
          <p:cNvSpPr/>
          <p:nvPr/>
        </p:nvSpPr>
        <p:spPr>
          <a:xfrm>
            <a:off x="502920" y="3621024"/>
            <a:ext cx="64008" cy="960120"/>
          </a:xfrm>
          <a:prstGeom prst="rect">
            <a:avLst/>
          </a:prstGeom>
          <a:solidFill>
            <a:srgbClr val="6D2077"/>
          </a:solidFill>
          <a:ln/>
        </p:spPr>
      </p:sp>
      <p:sp>
        <p:nvSpPr>
          <p:cNvPr id="19" name="Shape 15"/>
          <p:cNvSpPr/>
          <p:nvPr/>
        </p:nvSpPr>
        <p:spPr>
          <a:xfrm>
            <a:off x="704088" y="3895344"/>
            <a:ext cx="420624" cy="420624"/>
          </a:xfrm>
          <a:prstGeom prst="ellipse">
            <a:avLst/>
          </a:prstGeom>
          <a:solidFill>
            <a:srgbClr val="6D2077"/>
          </a:solidFill>
          <a:ln/>
        </p:spPr>
      </p:sp>
      <p:pic>
        <p:nvPicPr>
          <p:cNvPr id="20" name="Image 2" descr="preencoded.png">    </p:cNvPr>
          <p:cNvPicPr>
            <a:picLocks noChangeAspect="1"/>
          </p:cNvPicPr>
          <p:nvPr/>
        </p:nvPicPr>
        <p:blipFill>
          <a:blip r:embed="rId3"/>
          <a:stretch>
            <a:fillRect/>
          </a:stretch>
        </p:blipFill>
        <p:spPr>
          <a:xfrm>
            <a:off x="817656" y="4008912"/>
            <a:ext cx="193487" cy="193487"/>
          </a:xfrm>
          <a:prstGeom prst="rect">
            <a:avLst/>
          </a:prstGeom>
        </p:spPr>
      </p:pic>
      <p:sp>
        <p:nvSpPr>
          <p:cNvPr id="21" name="Text 16"/>
          <p:cNvSpPr/>
          <p:nvPr/>
        </p:nvSpPr>
        <p:spPr>
          <a:xfrm>
            <a:off x="1289304" y="3739896"/>
            <a:ext cx="7178040" cy="310896"/>
          </a:xfrm>
          <a:prstGeom prst="rect">
            <a:avLst/>
          </a:prstGeom>
          <a:noFill/>
          <a:ln/>
        </p:spPr>
        <p:txBody>
          <a:bodyPr wrap="square" lIns="0" tIns="0" rIns="0" bIns="0" rtlCol="0" anchor="ctr"/>
          <a:lstStyle/>
          <a:p>
            <a:pPr indent="0" marL="0">
              <a:buNone/>
            </a:pPr>
            <a:r>
              <a:rPr lang="en-US" sz="1250" b="1" dirty="0">
                <a:solidFill>
                  <a:srgbClr val="6D2077"/>
                </a:solidFill>
                <a:latin typeface="Arial" pitchFamily="34" charset="0"/>
                <a:ea typeface="Arial" pitchFamily="34" charset="-122"/>
                <a:cs typeface="Arial" pitchFamily="34" charset="-120"/>
              </a:rPr>
              <a:t>Charges sociales (635)</a:t>
            </a:r>
            <a:endParaRPr lang="en-US" sz="1250" dirty="0"/>
          </a:p>
        </p:txBody>
      </p:sp>
      <p:sp>
        <p:nvSpPr>
          <p:cNvPr id="22" name="Text 17"/>
          <p:cNvSpPr/>
          <p:nvPr/>
        </p:nvSpPr>
        <p:spPr>
          <a:xfrm>
            <a:off x="1289304" y="4059936"/>
            <a:ext cx="7178040" cy="457200"/>
          </a:xfrm>
          <a:prstGeom prst="rect">
            <a:avLst/>
          </a:prstGeom>
          <a:noFill/>
          <a:ln/>
        </p:spPr>
        <p:txBody>
          <a:bodyPr wrap="square" lIns="0" tIns="0" rIns="0" bIns="0" rtlCol="0" anchor="t"/>
          <a:lstStyle/>
          <a:p>
            <a:pPr indent="0" marL="0">
              <a:lnSpc>
                <a:spcPct val="102000"/>
              </a:lnSpc>
              <a:buNone/>
            </a:pPr>
            <a:r>
              <a:rPr lang="en-US" sz="1000" dirty="0">
                <a:solidFill>
                  <a:srgbClr val="1B2333"/>
                </a:solidFill>
                <a:latin typeface="Calibri" pitchFamily="34" charset="0"/>
                <a:ea typeface="Calibri" pitchFamily="34" charset="-122"/>
                <a:cs typeface="Calibri" pitchFamily="34" charset="-120"/>
              </a:rPr>
              <a:t>CNAS (salariés) et CASNOS (dirigeants non-salariés). Risques élevés sur exhaustivité (effectifs réels) et exactitude (assiettes, taux).</a:t>
            </a:r>
            <a:endParaRPr lang="en-US" sz="1000" dirty="0"/>
          </a:p>
        </p:txBody>
      </p:sp>
      <p:sp>
        <p:nvSpPr>
          <p:cNvPr id="23" name="Text 1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Spécificités algériennes (1/2)</a:t>
            </a:r>
            <a:endParaRPr lang="en-US" sz="750" dirty="0"/>
          </a:p>
        </p:txBody>
      </p:sp>
      <p:sp>
        <p:nvSpPr>
          <p:cNvPr id="24" name="Text 1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19</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PROGRAMME DE LA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Sommaire du Jour 3 — sept séquences continues</a:t>
            </a:r>
            <a:endParaRPr lang="en-US" sz="2700" dirty="0"/>
          </a:p>
        </p:txBody>
      </p:sp>
      <p:sp>
        <p:nvSpPr>
          <p:cNvPr id="5" name="Text 3"/>
          <p:cNvSpPr/>
          <p:nvPr/>
        </p:nvSpPr>
        <p:spPr>
          <a:xfrm>
            <a:off x="502920" y="1298448"/>
            <a:ext cx="8138160" cy="502920"/>
          </a:xfrm>
          <a:prstGeom prst="rect">
            <a:avLst/>
          </a:prstGeom>
          <a:noFill/>
          <a:ln/>
        </p:spPr>
        <p:txBody>
          <a:bodyPr wrap="square" lIns="0" tIns="0" rIns="0" bIns="0" rtlCol="0" anchor="t"/>
          <a:lstStyle/>
          <a:p>
            <a:pPr indent="0" marL="0">
              <a:lnSpc>
                <a:spcPct val="102000"/>
              </a:lnSpc>
              <a:buNone/>
            </a:pPr>
            <a:r>
              <a:rPr lang="en-US" sz="1100" dirty="0">
                <a:solidFill>
                  <a:srgbClr val="5C6678"/>
                </a:solidFill>
                <a:latin typeface="Calibri" pitchFamily="34" charset="0"/>
                <a:ea typeface="Calibri" pitchFamily="34" charset="-122"/>
                <a:cs typeface="Calibri" pitchFamily="34" charset="-120"/>
              </a:rPr>
              <a:t>La journée couvre l'identification et l'évaluation des risques (NAA 315), les seuils de signification (NAA 320), les réponses aux risques évalués (NAA 330), le traitement de la fraude (NAA 240) et l'évaluation des anomalies (NAA 450). Elle se clôt par un cas de synthèse et un quizz.</a:t>
            </a:r>
            <a:endParaRPr lang="en-US" sz="1100" dirty="0"/>
          </a:p>
        </p:txBody>
      </p:sp>
      <p:sp>
        <p:nvSpPr>
          <p:cNvPr id="6" name="Shape 4"/>
          <p:cNvSpPr/>
          <p:nvPr/>
        </p:nvSpPr>
        <p:spPr>
          <a:xfrm>
            <a:off x="502920" y="1901952"/>
            <a:ext cx="3931920" cy="342900"/>
          </a:xfrm>
          <a:prstGeom prst="rect">
            <a:avLst/>
          </a:prstGeom>
          <a:solidFill>
            <a:srgbClr val="F3F6FC"/>
          </a:solidFill>
          <a:ln w="9525">
            <a:solidFill>
              <a:srgbClr val="D7DEEC"/>
            </a:solidFill>
            <a:prstDash val="solid"/>
          </a:ln>
        </p:spPr>
      </p:sp>
      <p:sp>
        <p:nvSpPr>
          <p:cNvPr id="7" name="Shape 5"/>
          <p:cNvSpPr/>
          <p:nvPr/>
        </p:nvSpPr>
        <p:spPr>
          <a:xfrm>
            <a:off x="594360" y="1943100"/>
            <a:ext cx="274320" cy="274320"/>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668426" y="2017166"/>
            <a:ext cx="126187" cy="126187"/>
          </a:xfrm>
          <a:prstGeom prst="rect">
            <a:avLst/>
          </a:prstGeom>
        </p:spPr>
      </p:pic>
      <p:sp>
        <p:nvSpPr>
          <p:cNvPr id="9" name="Text 6"/>
          <p:cNvSpPr/>
          <p:nvPr/>
        </p:nvSpPr>
        <p:spPr>
          <a:xfrm>
            <a:off x="960120" y="1920240"/>
            <a:ext cx="566928" cy="306324"/>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08h30</a:t>
            </a:r>
            <a:endParaRPr lang="en-US" sz="1100" dirty="0"/>
          </a:p>
        </p:txBody>
      </p:sp>
      <p:sp>
        <p:nvSpPr>
          <p:cNvPr id="10" name="Text 7"/>
          <p:cNvSpPr/>
          <p:nvPr/>
        </p:nvSpPr>
        <p:spPr>
          <a:xfrm>
            <a:off x="1463040" y="191566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Quizz de reprise et clarifications</a:t>
            </a:r>
            <a:endParaRPr lang="en-US" sz="900" dirty="0"/>
          </a:p>
        </p:txBody>
      </p:sp>
      <p:sp>
        <p:nvSpPr>
          <p:cNvPr id="11" name="Shape 8"/>
          <p:cNvSpPr/>
          <p:nvPr/>
        </p:nvSpPr>
        <p:spPr>
          <a:xfrm>
            <a:off x="502920" y="2336292"/>
            <a:ext cx="3931920" cy="342900"/>
          </a:xfrm>
          <a:prstGeom prst="rect">
            <a:avLst/>
          </a:prstGeom>
          <a:solidFill>
            <a:srgbClr val="FFFFFF"/>
          </a:solidFill>
          <a:ln w="9525">
            <a:solidFill>
              <a:srgbClr val="D7DEEC"/>
            </a:solidFill>
            <a:prstDash val="solid"/>
          </a:ln>
        </p:spPr>
      </p:sp>
      <p:sp>
        <p:nvSpPr>
          <p:cNvPr id="12" name="Shape 9"/>
          <p:cNvSpPr/>
          <p:nvPr/>
        </p:nvSpPr>
        <p:spPr>
          <a:xfrm>
            <a:off x="594360" y="2377440"/>
            <a:ext cx="274320" cy="274320"/>
          </a:xfrm>
          <a:prstGeom prst="ellipse">
            <a:avLst/>
          </a:prstGeom>
          <a:solidFill>
            <a:srgbClr val="1E49E2"/>
          </a:solidFill>
          <a:ln/>
        </p:spPr>
      </p:sp>
      <p:pic>
        <p:nvPicPr>
          <p:cNvPr id="13" name="Image 1" descr="preencoded.png">    </p:cNvPr>
          <p:cNvPicPr>
            <a:picLocks noChangeAspect="1"/>
          </p:cNvPicPr>
          <p:nvPr/>
        </p:nvPicPr>
        <p:blipFill>
          <a:blip r:embed="rId2"/>
          <a:stretch>
            <a:fillRect/>
          </a:stretch>
        </p:blipFill>
        <p:spPr>
          <a:xfrm>
            <a:off x="668426" y="2451506"/>
            <a:ext cx="126187" cy="126187"/>
          </a:xfrm>
          <a:prstGeom prst="rect">
            <a:avLst/>
          </a:prstGeom>
        </p:spPr>
      </p:pic>
      <p:sp>
        <p:nvSpPr>
          <p:cNvPr id="14" name="Text 10"/>
          <p:cNvSpPr/>
          <p:nvPr/>
        </p:nvSpPr>
        <p:spPr>
          <a:xfrm>
            <a:off x="960120" y="2354580"/>
            <a:ext cx="566928" cy="306324"/>
          </a:xfrm>
          <a:prstGeom prst="rect">
            <a:avLst/>
          </a:prstGeom>
          <a:noFill/>
          <a:ln/>
        </p:spPr>
        <p:txBody>
          <a:bodyPr wrap="square" lIns="0" tIns="0" rIns="0" bIns="0" rtlCol="0" anchor="ctr"/>
          <a:lstStyle/>
          <a:p>
            <a:pPr indent="0" marL="0">
              <a:buNone/>
            </a:pPr>
            <a:r>
              <a:rPr lang="en-US" sz="1100" b="1" dirty="0">
                <a:solidFill>
                  <a:srgbClr val="1E49E2"/>
                </a:solidFill>
                <a:latin typeface="Arial" pitchFamily="34" charset="0"/>
                <a:ea typeface="Arial" pitchFamily="34" charset="-122"/>
                <a:cs typeface="Arial" pitchFamily="34" charset="-120"/>
              </a:rPr>
              <a:t>08h45</a:t>
            </a:r>
            <a:endParaRPr lang="en-US" sz="1100" dirty="0"/>
          </a:p>
        </p:txBody>
      </p:sp>
      <p:sp>
        <p:nvSpPr>
          <p:cNvPr id="15" name="Text 11"/>
          <p:cNvSpPr/>
          <p:nvPr/>
        </p:nvSpPr>
        <p:spPr>
          <a:xfrm>
            <a:off x="1463040" y="235000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Comptes &amp; assertions significatifs : la matrice fondatrice</a:t>
            </a:r>
            <a:endParaRPr lang="en-US" sz="900" dirty="0"/>
          </a:p>
        </p:txBody>
      </p:sp>
      <p:sp>
        <p:nvSpPr>
          <p:cNvPr id="16" name="Text 12"/>
          <p:cNvSpPr/>
          <p:nvPr/>
        </p:nvSpPr>
        <p:spPr>
          <a:xfrm>
            <a:off x="3721608" y="2354580"/>
            <a:ext cx="658368" cy="306324"/>
          </a:xfrm>
          <a:prstGeom prst="rect">
            <a:avLst/>
          </a:prstGeom>
          <a:noFill/>
          <a:ln/>
        </p:spPr>
        <p:txBody>
          <a:bodyPr wrap="square" lIns="0" tIns="0" rIns="0" bIns="0" rtlCol="0" anchor="ctr"/>
          <a:lstStyle/>
          <a:p>
            <a:pPr algn="r" indent="0" marL="0">
              <a:buNone/>
            </a:pPr>
            <a:r>
              <a:rPr lang="en-US" sz="800" b="1" dirty="0">
                <a:solidFill>
                  <a:srgbClr val="5C6678"/>
                </a:solidFill>
                <a:latin typeface="Calibri" pitchFamily="34" charset="0"/>
                <a:ea typeface="Calibri" pitchFamily="34" charset="-122"/>
                <a:cs typeface="Calibri" pitchFamily="34" charset="-120"/>
              </a:rPr>
              <a:t>Outil 17</a:t>
            </a:r>
            <a:endParaRPr lang="en-US" sz="800" dirty="0"/>
          </a:p>
        </p:txBody>
      </p:sp>
      <p:sp>
        <p:nvSpPr>
          <p:cNvPr id="17" name="Shape 13"/>
          <p:cNvSpPr/>
          <p:nvPr/>
        </p:nvSpPr>
        <p:spPr>
          <a:xfrm>
            <a:off x="502920" y="2770632"/>
            <a:ext cx="3931920" cy="342900"/>
          </a:xfrm>
          <a:prstGeom prst="rect">
            <a:avLst/>
          </a:prstGeom>
          <a:solidFill>
            <a:srgbClr val="F3F6FC"/>
          </a:solidFill>
          <a:ln w="9525">
            <a:solidFill>
              <a:srgbClr val="D7DEEC"/>
            </a:solidFill>
            <a:prstDash val="solid"/>
          </a:ln>
        </p:spPr>
      </p:sp>
      <p:sp>
        <p:nvSpPr>
          <p:cNvPr id="18" name="Shape 14"/>
          <p:cNvSpPr/>
          <p:nvPr/>
        </p:nvSpPr>
        <p:spPr>
          <a:xfrm>
            <a:off x="594360" y="2811780"/>
            <a:ext cx="274320" cy="274320"/>
          </a:xfrm>
          <a:prstGeom prst="ellipse">
            <a:avLst/>
          </a:prstGeom>
          <a:solidFill>
            <a:srgbClr val="0091DA"/>
          </a:solidFill>
          <a:ln/>
        </p:spPr>
      </p:sp>
      <p:pic>
        <p:nvPicPr>
          <p:cNvPr id="19" name="Image 2" descr="preencoded.png">    </p:cNvPr>
          <p:cNvPicPr>
            <a:picLocks noChangeAspect="1"/>
          </p:cNvPicPr>
          <p:nvPr/>
        </p:nvPicPr>
        <p:blipFill>
          <a:blip r:embed="rId3"/>
          <a:stretch>
            <a:fillRect/>
          </a:stretch>
        </p:blipFill>
        <p:spPr>
          <a:xfrm>
            <a:off x="668426" y="2885846"/>
            <a:ext cx="126187" cy="126187"/>
          </a:xfrm>
          <a:prstGeom prst="rect">
            <a:avLst/>
          </a:prstGeom>
        </p:spPr>
      </p:pic>
      <p:sp>
        <p:nvSpPr>
          <p:cNvPr id="20" name="Text 15"/>
          <p:cNvSpPr/>
          <p:nvPr/>
        </p:nvSpPr>
        <p:spPr>
          <a:xfrm>
            <a:off x="960120" y="2788920"/>
            <a:ext cx="566928" cy="306324"/>
          </a:xfrm>
          <a:prstGeom prst="rect">
            <a:avLst/>
          </a:prstGeom>
          <a:noFill/>
          <a:ln/>
        </p:spPr>
        <p:txBody>
          <a:bodyPr wrap="square" lIns="0" tIns="0" rIns="0" bIns="0" rtlCol="0" anchor="ctr"/>
          <a:lstStyle/>
          <a:p>
            <a:pPr indent="0" marL="0">
              <a:buNone/>
            </a:pPr>
            <a:r>
              <a:rPr lang="en-US" sz="1100" b="1" dirty="0">
                <a:solidFill>
                  <a:srgbClr val="0091DA"/>
                </a:solidFill>
                <a:latin typeface="Arial" pitchFamily="34" charset="0"/>
                <a:ea typeface="Arial" pitchFamily="34" charset="-122"/>
                <a:cs typeface="Arial" pitchFamily="34" charset="-120"/>
              </a:rPr>
              <a:t>09h45</a:t>
            </a:r>
            <a:endParaRPr lang="en-US" sz="1100" dirty="0"/>
          </a:p>
        </p:txBody>
      </p:sp>
      <p:sp>
        <p:nvSpPr>
          <p:cNvPr id="21" name="Text 16"/>
          <p:cNvSpPr/>
          <p:nvPr/>
        </p:nvSpPr>
        <p:spPr>
          <a:xfrm>
            <a:off x="1463040" y="278434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Évaluation du risque inhérent (NAA 315)</a:t>
            </a:r>
            <a:endParaRPr lang="en-US" sz="900" dirty="0"/>
          </a:p>
        </p:txBody>
      </p:sp>
      <p:sp>
        <p:nvSpPr>
          <p:cNvPr id="22" name="Text 17"/>
          <p:cNvSpPr/>
          <p:nvPr/>
        </p:nvSpPr>
        <p:spPr>
          <a:xfrm>
            <a:off x="3721608" y="2788920"/>
            <a:ext cx="658368" cy="306324"/>
          </a:xfrm>
          <a:prstGeom prst="rect">
            <a:avLst/>
          </a:prstGeom>
          <a:noFill/>
          <a:ln/>
        </p:spPr>
        <p:txBody>
          <a:bodyPr wrap="square" lIns="0" tIns="0" rIns="0" bIns="0" rtlCol="0" anchor="ctr"/>
          <a:lstStyle/>
          <a:p>
            <a:pPr algn="r" indent="0" marL="0">
              <a:buNone/>
            </a:pPr>
            <a:r>
              <a:rPr lang="en-US" sz="800" b="1" dirty="0">
                <a:solidFill>
                  <a:srgbClr val="5C6678"/>
                </a:solidFill>
                <a:latin typeface="Calibri" pitchFamily="34" charset="0"/>
                <a:ea typeface="Calibri" pitchFamily="34" charset="-122"/>
                <a:cs typeface="Calibri" pitchFamily="34" charset="-120"/>
              </a:rPr>
              <a:t>Outil 18</a:t>
            </a:r>
            <a:endParaRPr lang="en-US" sz="800" dirty="0"/>
          </a:p>
        </p:txBody>
      </p:sp>
      <p:sp>
        <p:nvSpPr>
          <p:cNvPr id="23" name="Shape 18"/>
          <p:cNvSpPr/>
          <p:nvPr/>
        </p:nvSpPr>
        <p:spPr>
          <a:xfrm>
            <a:off x="502920" y="3204972"/>
            <a:ext cx="3931920" cy="342900"/>
          </a:xfrm>
          <a:prstGeom prst="rect">
            <a:avLst/>
          </a:prstGeom>
          <a:solidFill>
            <a:srgbClr val="FFFFFF"/>
          </a:solidFill>
          <a:ln w="9525">
            <a:solidFill>
              <a:srgbClr val="D7DEEC"/>
            </a:solidFill>
            <a:prstDash val="solid"/>
          </a:ln>
        </p:spPr>
      </p:sp>
      <p:sp>
        <p:nvSpPr>
          <p:cNvPr id="24" name="Shape 19"/>
          <p:cNvSpPr/>
          <p:nvPr/>
        </p:nvSpPr>
        <p:spPr>
          <a:xfrm>
            <a:off x="594360" y="3246120"/>
            <a:ext cx="274320" cy="274320"/>
          </a:xfrm>
          <a:prstGeom prst="ellipse">
            <a:avLst/>
          </a:prstGeom>
          <a:solidFill>
            <a:srgbClr val="00A3A1"/>
          </a:solidFill>
          <a:ln/>
        </p:spPr>
      </p:sp>
      <p:pic>
        <p:nvPicPr>
          <p:cNvPr id="25" name="Image 3" descr="preencoded.png">    </p:cNvPr>
          <p:cNvPicPr>
            <a:picLocks noChangeAspect="1"/>
          </p:cNvPicPr>
          <p:nvPr/>
        </p:nvPicPr>
        <p:blipFill>
          <a:blip r:embed="rId4"/>
          <a:stretch>
            <a:fillRect/>
          </a:stretch>
        </p:blipFill>
        <p:spPr>
          <a:xfrm>
            <a:off x="668426" y="3320186"/>
            <a:ext cx="126187" cy="126187"/>
          </a:xfrm>
          <a:prstGeom prst="rect">
            <a:avLst/>
          </a:prstGeom>
        </p:spPr>
      </p:pic>
      <p:sp>
        <p:nvSpPr>
          <p:cNvPr id="26" name="Text 20"/>
          <p:cNvSpPr/>
          <p:nvPr/>
        </p:nvSpPr>
        <p:spPr>
          <a:xfrm>
            <a:off x="960120" y="3223260"/>
            <a:ext cx="566928" cy="306324"/>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11h00</a:t>
            </a:r>
            <a:endParaRPr lang="en-US" sz="1100" dirty="0"/>
          </a:p>
        </p:txBody>
      </p:sp>
      <p:sp>
        <p:nvSpPr>
          <p:cNvPr id="27" name="Text 21"/>
          <p:cNvSpPr/>
          <p:nvPr/>
        </p:nvSpPr>
        <p:spPr>
          <a:xfrm>
            <a:off x="1463040" y="321868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Risque lié au contrôle &amp; stratégie d'audit</a:t>
            </a:r>
            <a:endParaRPr lang="en-US" sz="900" dirty="0"/>
          </a:p>
        </p:txBody>
      </p:sp>
      <p:sp>
        <p:nvSpPr>
          <p:cNvPr id="28" name="Text 22"/>
          <p:cNvSpPr/>
          <p:nvPr/>
        </p:nvSpPr>
        <p:spPr>
          <a:xfrm>
            <a:off x="3721608" y="3223260"/>
            <a:ext cx="658368" cy="306324"/>
          </a:xfrm>
          <a:prstGeom prst="rect">
            <a:avLst/>
          </a:prstGeom>
          <a:noFill/>
          <a:ln/>
        </p:spPr>
        <p:txBody>
          <a:bodyPr wrap="square" lIns="0" tIns="0" rIns="0" bIns="0" rtlCol="0" anchor="ctr"/>
          <a:lstStyle/>
          <a:p>
            <a:pPr algn="r" indent="0" marL="0">
              <a:buNone/>
            </a:pPr>
            <a:r>
              <a:rPr lang="en-US" sz="800" b="1" dirty="0">
                <a:solidFill>
                  <a:srgbClr val="5C6678"/>
                </a:solidFill>
                <a:latin typeface="Calibri" pitchFamily="34" charset="0"/>
                <a:ea typeface="Calibri" pitchFamily="34" charset="-122"/>
                <a:cs typeface="Calibri" pitchFamily="34" charset="-120"/>
              </a:rPr>
              <a:t>Outil 19</a:t>
            </a:r>
            <a:endParaRPr lang="en-US" sz="800" dirty="0"/>
          </a:p>
        </p:txBody>
      </p:sp>
      <p:sp>
        <p:nvSpPr>
          <p:cNvPr id="29" name="Shape 23"/>
          <p:cNvSpPr/>
          <p:nvPr/>
        </p:nvSpPr>
        <p:spPr>
          <a:xfrm>
            <a:off x="4709160" y="1901952"/>
            <a:ext cx="3931920" cy="342900"/>
          </a:xfrm>
          <a:prstGeom prst="rect">
            <a:avLst/>
          </a:prstGeom>
          <a:solidFill>
            <a:srgbClr val="F3F6FC"/>
          </a:solidFill>
          <a:ln w="9525">
            <a:solidFill>
              <a:srgbClr val="D7DEEC"/>
            </a:solidFill>
            <a:prstDash val="solid"/>
          </a:ln>
        </p:spPr>
      </p:sp>
      <p:sp>
        <p:nvSpPr>
          <p:cNvPr id="30" name="Shape 24"/>
          <p:cNvSpPr/>
          <p:nvPr/>
        </p:nvSpPr>
        <p:spPr>
          <a:xfrm>
            <a:off x="4800600" y="1943100"/>
            <a:ext cx="274320" cy="274320"/>
          </a:xfrm>
          <a:prstGeom prst="ellipse">
            <a:avLst/>
          </a:prstGeom>
          <a:solidFill>
            <a:srgbClr val="00338D"/>
          </a:solidFill>
          <a:ln/>
        </p:spPr>
      </p:sp>
      <p:pic>
        <p:nvPicPr>
          <p:cNvPr id="31" name="Image 4" descr="preencoded.png">    </p:cNvPr>
          <p:cNvPicPr>
            <a:picLocks noChangeAspect="1"/>
          </p:cNvPicPr>
          <p:nvPr/>
        </p:nvPicPr>
        <p:blipFill>
          <a:blip r:embed="rId5"/>
          <a:stretch>
            <a:fillRect/>
          </a:stretch>
        </p:blipFill>
        <p:spPr>
          <a:xfrm>
            <a:off x="4874666" y="2017166"/>
            <a:ext cx="126187" cy="126187"/>
          </a:xfrm>
          <a:prstGeom prst="rect">
            <a:avLst/>
          </a:prstGeom>
        </p:spPr>
      </p:pic>
      <p:sp>
        <p:nvSpPr>
          <p:cNvPr id="32" name="Text 25"/>
          <p:cNvSpPr/>
          <p:nvPr/>
        </p:nvSpPr>
        <p:spPr>
          <a:xfrm>
            <a:off x="5166360" y="1920240"/>
            <a:ext cx="566928" cy="306324"/>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13h30</a:t>
            </a:r>
            <a:endParaRPr lang="en-US" sz="1100" dirty="0"/>
          </a:p>
        </p:txBody>
      </p:sp>
      <p:sp>
        <p:nvSpPr>
          <p:cNvPr id="33" name="Text 26"/>
          <p:cNvSpPr/>
          <p:nvPr/>
        </p:nvSpPr>
        <p:spPr>
          <a:xfrm>
            <a:off x="5669280" y="191566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Du risque inhérent au risque d'anomalies significatives</a:t>
            </a:r>
            <a:endParaRPr lang="en-US" sz="900" dirty="0"/>
          </a:p>
        </p:txBody>
      </p:sp>
      <p:sp>
        <p:nvSpPr>
          <p:cNvPr id="34" name="Text 27"/>
          <p:cNvSpPr/>
          <p:nvPr/>
        </p:nvSpPr>
        <p:spPr>
          <a:xfrm>
            <a:off x="7927848" y="1920240"/>
            <a:ext cx="658368" cy="306324"/>
          </a:xfrm>
          <a:prstGeom prst="rect">
            <a:avLst/>
          </a:prstGeom>
          <a:noFill/>
          <a:ln/>
        </p:spPr>
        <p:txBody>
          <a:bodyPr wrap="square" lIns="0" tIns="0" rIns="0" bIns="0" rtlCol="0" anchor="ctr"/>
          <a:lstStyle/>
          <a:p>
            <a:pPr algn="r" indent="0" marL="0">
              <a:buNone/>
            </a:pPr>
            <a:r>
              <a:rPr lang="en-US" sz="800" b="1" dirty="0">
                <a:solidFill>
                  <a:srgbClr val="5C6678"/>
                </a:solidFill>
                <a:latin typeface="Calibri" pitchFamily="34" charset="0"/>
                <a:ea typeface="Calibri" pitchFamily="34" charset="-122"/>
                <a:cs typeface="Calibri" pitchFamily="34" charset="-120"/>
              </a:rPr>
              <a:t>Outil 20</a:t>
            </a:r>
            <a:endParaRPr lang="en-US" sz="800" dirty="0"/>
          </a:p>
        </p:txBody>
      </p:sp>
      <p:sp>
        <p:nvSpPr>
          <p:cNvPr id="35" name="Shape 28"/>
          <p:cNvSpPr/>
          <p:nvPr/>
        </p:nvSpPr>
        <p:spPr>
          <a:xfrm>
            <a:off x="4709160" y="2336292"/>
            <a:ext cx="3931920" cy="342900"/>
          </a:xfrm>
          <a:prstGeom prst="rect">
            <a:avLst/>
          </a:prstGeom>
          <a:solidFill>
            <a:srgbClr val="FFFFFF"/>
          </a:solidFill>
          <a:ln w="9525">
            <a:solidFill>
              <a:srgbClr val="D7DEEC"/>
            </a:solidFill>
            <a:prstDash val="solid"/>
          </a:ln>
        </p:spPr>
      </p:sp>
      <p:sp>
        <p:nvSpPr>
          <p:cNvPr id="36" name="Shape 29"/>
          <p:cNvSpPr/>
          <p:nvPr/>
        </p:nvSpPr>
        <p:spPr>
          <a:xfrm>
            <a:off x="4800600" y="2377440"/>
            <a:ext cx="274320" cy="274320"/>
          </a:xfrm>
          <a:prstGeom prst="ellipse">
            <a:avLst/>
          </a:prstGeom>
          <a:solidFill>
            <a:srgbClr val="1E49E2"/>
          </a:solidFill>
          <a:ln/>
        </p:spPr>
      </p:sp>
      <p:pic>
        <p:nvPicPr>
          <p:cNvPr id="37" name="Image 5" descr="preencoded.png">    </p:cNvPr>
          <p:cNvPicPr>
            <a:picLocks noChangeAspect="1"/>
          </p:cNvPicPr>
          <p:nvPr/>
        </p:nvPicPr>
        <p:blipFill>
          <a:blip r:embed="rId6"/>
          <a:stretch>
            <a:fillRect/>
          </a:stretch>
        </p:blipFill>
        <p:spPr>
          <a:xfrm>
            <a:off x="4874666" y="2451506"/>
            <a:ext cx="126187" cy="126187"/>
          </a:xfrm>
          <a:prstGeom prst="rect">
            <a:avLst/>
          </a:prstGeom>
        </p:spPr>
      </p:pic>
      <p:sp>
        <p:nvSpPr>
          <p:cNvPr id="38" name="Text 30"/>
          <p:cNvSpPr/>
          <p:nvPr/>
        </p:nvSpPr>
        <p:spPr>
          <a:xfrm>
            <a:off x="5166360" y="2354580"/>
            <a:ext cx="566928" cy="306324"/>
          </a:xfrm>
          <a:prstGeom prst="rect">
            <a:avLst/>
          </a:prstGeom>
          <a:noFill/>
          <a:ln/>
        </p:spPr>
        <p:txBody>
          <a:bodyPr wrap="square" lIns="0" tIns="0" rIns="0" bIns="0" rtlCol="0" anchor="ctr"/>
          <a:lstStyle/>
          <a:p>
            <a:pPr indent="0" marL="0">
              <a:buNone/>
            </a:pPr>
            <a:r>
              <a:rPr lang="en-US" sz="1100" b="1" dirty="0">
                <a:solidFill>
                  <a:srgbClr val="1E49E2"/>
                </a:solidFill>
                <a:latin typeface="Arial" pitchFamily="34" charset="0"/>
                <a:ea typeface="Arial" pitchFamily="34" charset="-122"/>
                <a:cs typeface="Arial" pitchFamily="34" charset="-120"/>
              </a:rPr>
              <a:t>14h30</a:t>
            </a:r>
            <a:endParaRPr lang="en-US" sz="1100" dirty="0"/>
          </a:p>
        </p:txBody>
      </p:sp>
      <p:sp>
        <p:nvSpPr>
          <p:cNvPr id="39" name="Text 31"/>
          <p:cNvSpPr/>
          <p:nvPr/>
        </p:nvSpPr>
        <p:spPr>
          <a:xfrm>
            <a:off x="5669280" y="235000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Risque de fraude (NAA 240) &amp; scepticisme professionnel</a:t>
            </a:r>
            <a:endParaRPr lang="en-US" sz="900" dirty="0"/>
          </a:p>
        </p:txBody>
      </p:sp>
      <p:sp>
        <p:nvSpPr>
          <p:cNvPr id="40" name="Text 32"/>
          <p:cNvSpPr/>
          <p:nvPr/>
        </p:nvSpPr>
        <p:spPr>
          <a:xfrm>
            <a:off x="7927848" y="2354580"/>
            <a:ext cx="658368" cy="306324"/>
          </a:xfrm>
          <a:prstGeom prst="rect">
            <a:avLst/>
          </a:prstGeom>
          <a:noFill/>
          <a:ln/>
        </p:spPr>
        <p:txBody>
          <a:bodyPr wrap="square" lIns="0" tIns="0" rIns="0" bIns="0" rtlCol="0" anchor="ctr"/>
          <a:lstStyle/>
          <a:p>
            <a:pPr algn="r" indent="0" marL="0">
              <a:buNone/>
            </a:pPr>
            <a:r>
              <a:rPr lang="en-US" sz="800" b="1" dirty="0">
                <a:solidFill>
                  <a:srgbClr val="5C6678"/>
                </a:solidFill>
                <a:latin typeface="Calibri" pitchFamily="34" charset="0"/>
                <a:ea typeface="Calibri" pitchFamily="34" charset="-122"/>
                <a:cs typeface="Calibri" pitchFamily="34" charset="-120"/>
              </a:rPr>
              <a:t>Outil 21</a:t>
            </a:r>
            <a:endParaRPr lang="en-US" sz="800" dirty="0"/>
          </a:p>
        </p:txBody>
      </p:sp>
      <p:sp>
        <p:nvSpPr>
          <p:cNvPr id="41" name="Shape 33"/>
          <p:cNvSpPr/>
          <p:nvPr/>
        </p:nvSpPr>
        <p:spPr>
          <a:xfrm>
            <a:off x="4709160" y="2770632"/>
            <a:ext cx="3931920" cy="342900"/>
          </a:xfrm>
          <a:prstGeom prst="rect">
            <a:avLst/>
          </a:prstGeom>
          <a:solidFill>
            <a:srgbClr val="F3F6FC"/>
          </a:solidFill>
          <a:ln w="9525">
            <a:solidFill>
              <a:srgbClr val="D7DEEC"/>
            </a:solidFill>
            <a:prstDash val="solid"/>
          </a:ln>
        </p:spPr>
      </p:sp>
      <p:sp>
        <p:nvSpPr>
          <p:cNvPr id="42" name="Shape 34"/>
          <p:cNvSpPr/>
          <p:nvPr/>
        </p:nvSpPr>
        <p:spPr>
          <a:xfrm>
            <a:off x="4800600" y="2811780"/>
            <a:ext cx="274320" cy="274320"/>
          </a:xfrm>
          <a:prstGeom prst="ellipse">
            <a:avLst/>
          </a:prstGeom>
          <a:solidFill>
            <a:srgbClr val="0091DA"/>
          </a:solidFill>
          <a:ln/>
        </p:spPr>
      </p:sp>
      <p:pic>
        <p:nvPicPr>
          <p:cNvPr id="43" name="Image 6" descr="preencoded.png">    </p:cNvPr>
          <p:cNvPicPr>
            <a:picLocks noChangeAspect="1"/>
          </p:cNvPicPr>
          <p:nvPr/>
        </p:nvPicPr>
        <p:blipFill>
          <a:blip r:embed="rId7"/>
          <a:stretch>
            <a:fillRect/>
          </a:stretch>
        </p:blipFill>
        <p:spPr>
          <a:xfrm>
            <a:off x="4874666" y="2885846"/>
            <a:ext cx="126187" cy="126187"/>
          </a:xfrm>
          <a:prstGeom prst="rect">
            <a:avLst/>
          </a:prstGeom>
        </p:spPr>
      </p:pic>
      <p:sp>
        <p:nvSpPr>
          <p:cNvPr id="44" name="Text 35"/>
          <p:cNvSpPr/>
          <p:nvPr/>
        </p:nvSpPr>
        <p:spPr>
          <a:xfrm>
            <a:off x="5166360" y="2788920"/>
            <a:ext cx="566928" cy="306324"/>
          </a:xfrm>
          <a:prstGeom prst="rect">
            <a:avLst/>
          </a:prstGeom>
          <a:noFill/>
          <a:ln/>
        </p:spPr>
        <p:txBody>
          <a:bodyPr wrap="square" lIns="0" tIns="0" rIns="0" bIns="0" rtlCol="0" anchor="ctr"/>
          <a:lstStyle/>
          <a:p>
            <a:pPr indent="0" marL="0">
              <a:buNone/>
            </a:pPr>
            <a:r>
              <a:rPr lang="en-US" sz="1100" b="1" dirty="0">
                <a:solidFill>
                  <a:srgbClr val="0091DA"/>
                </a:solidFill>
                <a:latin typeface="Arial" pitchFamily="34" charset="0"/>
                <a:ea typeface="Arial" pitchFamily="34" charset="-122"/>
                <a:cs typeface="Arial" pitchFamily="34" charset="-120"/>
              </a:rPr>
              <a:t>15h45</a:t>
            </a:r>
            <a:endParaRPr lang="en-US" sz="1100" dirty="0"/>
          </a:p>
        </p:txBody>
      </p:sp>
      <p:sp>
        <p:nvSpPr>
          <p:cNvPr id="45" name="Text 36"/>
          <p:cNvSpPr/>
          <p:nvPr/>
        </p:nvSpPr>
        <p:spPr>
          <a:xfrm>
            <a:off x="5669280" y="2784348"/>
            <a:ext cx="224028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Calcul des seuils de signification (NAA 320)</a:t>
            </a:r>
            <a:endParaRPr lang="en-US" sz="900" dirty="0"/>
          </a:p>
        </p:txBody>
      </p:sp>
      <p:sp>
        <p:nvSpPr>
          <p:cNvPr id="46" name="Text 37"/>
          <p:cNvSpPr/>
          <p:nvPr/>
        </p:nvSpPr>
        <p:spPr>
          <a:xfrm>
            <a:off x="7927848" y="2788920"/>
            <a:ext cx="658368" cy="306324"/>
          </a:xfrm>
          <a:prstGeom prst="rect">
            <a:avLst/>
          </a:prstGeom>
          <a:noFill/>
          <a:ln/>
        </p:spPr>
        <p:txBody>
          <a:bodyPr wrap="square" lIns="0" tIns="0" rIns="0" bIns="0" rtlCol="0" anchor="ctr"/>
          <a:lstStyle/>
          <a:p>
            <a:pPr algn="r" indent="0" marL="0">
              <a:buNone/>
            </a:pPr>
            <a:r>
              <a:rPr lang="en-US" sz="800" b="1" dirty="0">
                <a:solidFill>
                  <a:srgbClr val="5C6678"/>
                </a:solidFill>
                <a:latin typeface="Calibri" pitchFamily="34" charset="0"/>
                <a:ea typeface="Calibri" pitchFamily="34" charset="-122"/>
                <a:cs typeface="Calibri" pitchFamily="34" charset="-120"/>
              </a:rPr>
              <a:t>Outil 22</a:t>
            </a:r>
            <a:endParaRPr lang="en-US" sz="800" dirty="0"/>
          </a:p>
        </p:txBody>
      </p:sp>
      <p:sp>
        <p:nvSpPr>
          <p:cNvPr id="47" name="Shape 38"/>
          <p:cNvSpPr/>
          <p:nvPr/>
        </p:nvSpPr>
        <p:spPr>
          <a:xfrm>
            <a:off x="4709160" y="3204972"/>
            <a:ext cx="3931920" cy="342900"/>
          </a:xfrm>
          <a:prstGeom prst="rect">
            <a:avLst/>
          </a:prstGeom>
          <a:solidFill>
            <a:srgbClr val="E8EFFB"/>
          </a:solidFill>
          <a:ln w="9525">
            <a:solidFill>
              <a:srgbClr val="D7DEEC"/>
            </a:solidFill>
            <a:prstDash val="solid"/>
          </a:ln>
        </p:spPr>
      </p:sp>
      <p:sp>
        <p:nvSpPr>
          <p:cNvPr id="48" name="Shape 39"/>
          <p:cNvSpPr/>
          <p:nvPr/>
        </p:nvSpPr>
        <p:spPr>
          <a:xfrm>
            <a:off x="4800600" y="3246120"/>
            <a:ext cx="274320" cy="274320"/>
          </a:xfrm>
          <a:prstGeom prst="ellipse">
            <a:avLst/>
          </a:prstGeom>
          <a:solidFill>
            <a:srgbClr val="6D2077"/>
          </a:solidFill>
          <a:ln/>
        </p:spPr>
      </p:sp>
      <p:pic>
        <p:nvPicPr>
          <p:cNvPr id="49" name="Image 7" descr="preencoded.png">    </p:cNvPr>
          <p:cNvPicPr>
            <a:picLocks noChangeAspect="1"/>
          </p:cNvPicPr>
          <p:nvPr/>
        </p:nvPicPr>
        <p:blipFill>
          <a:blip r:embed="rId8"/>
          <a:stretch>
            <a:fillRect/>
          </a:stretch>
        </p:blipFill>
        <p:spPr>
          <a:xfrm>
            <a:off x="4874666" y="3320186"/>
            <a:ext cx="126187" cy="126187"/>
          </a:xfrm>
          <a:prstGeom prst="rect">
            <a:avLst/>
          </a:prstGeom>
        </p:spPr>
      </p:pic>
      <p:sp>
        <p:nvSpPr>
          <p:cNvPr id="50" name="Text 40"/>
          <p:cNvSpPr/>
          <p:nvPr/>
        </p:nvSpPr>
        <p:spPr>
          <a:xfrm>
            <a:off x="5166360" y="3223260"/>
            <a:ext cx="566928" cy="306324"/>
          </a:xfrm>
          <a:prstGeom prst="rect">
            <a:avLst/>
          </a:prstGeom>
          <a:noFill/>
          <a:ln/>
        </p:spPr>
        <p:txBody>
          <a:bodyPr wrap="square" lIns="0" tIns="0" rIns="0" bIns="0" rtlCol="0" anchor="ctr"/>
          <a:lstStyle/>
          <a:p>
            <a:pPr indent="0" marL="0">
              <a:buNone/>
            </a:pPr>
            <a:r>
              <a:rPr lang="en-US" sz="1100" b="1" dirty="0">
                <a:solidFill>
                  <a:srgbClr val="6D2077"/>
                </a:solidFill>
                <a:latin typeface="Arial" pitchFamily="34" charset="0"/>
                <a:ea typeface="Arial" pitchFamily="34" charset="-122"/>
                <a:cs typeface="Arial" pitchFamily="34" charset="-120"/>
              </a:rPr>
              <a:t>16h30</a:t>
            </a:r>
            <a:endParaRPr lang="en-US" sz="1100" dirty="0"/>
          </a:p>
        </p:txBody>
      </p:sp>
      <p:sp>
        <p:nvSpPr>
          <p:cNvPr id="51" name="Text 41"/>
          <p:cNvSpPr/>
          <p:nvPr/>
        </p:nvSpPr>
        <p:spPr>
          <a:xfrm>
            <a:off x="5669280" y="3218688"/>
            <a:ext cx="2880360" cy="315468"/>
          </a:xfrm>
          <a:prstGeom prst="rect">
            <a:avLst/>
          </a:prstGeom>
          <a:noFill/>
          <a:ln/>
        </p:spPr>
        <p:txBody>
          <a:bodyPr wrap="square" lIns="0" tIns="0" rIns="0" bIns="0" rtlCol="0" anchor="ctr"/>
          <a:lstStyle/>
          <a:p>
            <a:pPr indent="0" marL="0">
              <a:lnSpc>
                <a:spcPct val="92000"/>
              </a:lnSpc>
              <a:buNone/>
            </a:pPr>
            <a:r>
              <a:rPr lang="en-US" sz="900" dirty="0">
                <a:solidFill>
                  <a:srgbClr val="1B2333"/>
                </a:solidFill>
                <a:latin typeface="Calibri" pitchFamily="34" charset="0"/>
                <a:ea typeface="Calibri" pitchFamily="34" charset="-122"/>
                <a:cs typeface="Calibri" pitchFamily="34" charset="-120"/>
              </a:rPr>
              <a:t>Cas de synthèse · Quizz quotidien · Points clés</a:t>
            </a:r>
            <a:endParaRPr lang="en-US" sz="900" dirty="0"/>
          </a:p>
        </p:txBody>
      </p:sp>
      <p:sp>
        <p:nvSpPr>
          <p:cNvPr id="52" name="Text 42"/>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Sommaire</a:t>
            </a:r>
            <a:endParaRPr lang="en-US" sz="750" dirty="0"/>
          </a:p>
        </p:txBody>
      </p:sp>
      <p:sp>
        <p:nvSpPr>
          <p:cNvPr id="53" name="Text 43"/>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a:t>
            </a:r>
            <a:endParaRPr lang="en-US" sz="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Spécificités algériennes (2/2) — opérations sensibles</a:t>
            </a:r>
            <a:endParaRPr lang="en-US" sz="2700" dirty="0"/>
          </a:p>
        </p:txBody>
      </p:sp>
      <p:sp>
        <p:nvSpPr>
          <p:cNvPr id="5" name="Shape 3"/>
          <p:cNvSpPr/>
          <p:nvPr/>
        </p:nvSpPr>
        <p:spPr>
          <a:xfrm>
            <a:off x="502920" y="1481328"/>
            <a:ext cx="8138160" cy="960120"/>
          </a:xfrm>
          <a:prstGeom prst="rect">
            <a:avLst/>
          </a:prstGeom>
          <a:solidFill>
            <a:srgbClr val="F3F6FC"/>
          </a:solidFill>
          <a:ln w="9525">
            <a:solidFill>
              <a:srgbClr val="D7DEEC"/>
            </a:solidFill>
            <a:prstDash val="solid"/>
          </a:ln>
        </p:spPr>
      </p:sp>
      <p:sp>
        <p:nvSpPr>
          <p:cNvPr id="6" name="Shape 4"/>
          <p:cNvSpPr/>
          <p:nvPr/>
        </p:nvSpPr>
        <p:spPr>
          <a:xfrm>
            <a:off x="502920" y="1481328"/>
            <a:ext cx="64008" cy="960120"/>
          </a:xfrm>
          <a:prstGeom prst="rect">
            <a:avLst/>
          </a:prstGeom>
          <a:solidFill>
            <a:srgbClr val="1E49E2"/>
          </a:solidFill>
          <a:ln/>
        </p:spPr>
      </p:sp>
      <p:sp>
        <p:nvSpPr>
          <p:cNvPr id="7" name="Shape 5"/>
          <p:cNvSpPr/>
          <p:nvPr/>
        </p:nvSpPr>
        <p:spPr>
          <a:xfrm>
            <a:off x="704088" y="1755648"/>
            <a:ext cx="420624" cy="420624"/>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17656" y="1869216"/>
            <a:ext cx="193487" cy="193487"/>
          </a:xfrm>
          <a:prstGeom prst="rect">
            <a:avLst/>
          </a:prstGeom>
        </p:spPr>
      </p:pic>
      <p:sp>
        <p:nvSpPr>
          <p:cNvPr id="9" name="Text 6"/>
          <p:cNvSpPr/>
          <p:nvPr/>
        </p:nvSpPr>
        <p:spPr>
          <a:xfrm>
            <a:off x="1289304" y="1600200"/>
            <a:ext cx="7178040" cy="310896"/>
          </a:xfrm>
          <a:prstGeom prst="rect">
            <a:avLst/>
          </a:prstGeom>
          <a:noFill/>
          <a:ln/>
        </p:spPr>
        <p:txBody>
          <a:bodyPr wrap="square" lIns="0" tIns="0" rIns="0" bIns="0" rtlCol="0" anchor="ctr"/>
          <a:lstStyle/>
          <a:p>
            <a:pPr indent="0" marL="0">
              <a:buNone/>
            </a:pPr>
            <a:r>
              <a:rPr lang="en-US" sz="1250" b="1" dirty="0">
                <a:solidFill>
                  <a:srgbClr val="1E49E2"/>
                </a:solidFill>
                <a:latin typeface="Arial" pitchFamily="34" charset="0"/>
                <a:ea typeface="Arial" pitchFamily="34" charset="-122"/>
                <a:cs typeface="Arial" pitchFamily="34" charset="-120"/>
              </a:rPr>
              <a:t>Opérations en devises</a:t>
            </a:r>
            <a:endParaRPr lang="en-US" sz="1250" dirty="0"/>
          </a:p>
        </p:txBody>
      </p:sp>
      <p:sp>
        <p:nvSpPr>
          <p:cNvPr id="10" name="Text 7"/>
          <p:cNvSpPr/>
          <p:nvPr/>
        </p:nvSpPr>
        <p:spPr>
          <a:xfrm>
            <a:off x="1289304" y="1920240"/>
            <a:ext cx="7178040" cy="457200"/>
          </a:xfrm>
          <a:prstGeom prst="rect">
            <a:avLst/>
          </a:prstGeom>
          <a:noFill/>
          <a:ln/>
        </p:spPr>
        <p:txBody>
          <a:bodyPr wrap="square" lIns="0" tIns="0" rIns="0" bIns="0" rtlCol="0" anchor="t"/>
          <a:lstStyle/>
          <a:p>
            <a:pPr indent="0" marL="0">
              <a:lnSpc>
                <a:spcPct val="102000"/>
              </a:lnSpc>
              <a:buNone/>
            </a:pPr>
            <a:r>
              <a:rPr lang="en-US" sz="1000" dirty="0">
                <a:solidFill>
                  <a:srgbClr val="1B2333"/>
                </a:solidFill>
                <a:latin typeface="Calibri" pitchFamily="34" charset="0"/>
                <a:ea typeface="Calibri" pitchFamily="34" charset="-122"/>
                <a:cs typeface="Calibri" pitchFamily="34" charset="-120"/>
              </a:rPr>
              <a:t>Domiciliations à la Banque d'Algérie, contrôle des changes, exposition DA/EUR/USD. Risques élevés sur évaluation et conformité réglementaire.</a:t>
            </a:r>
            <a:endParaRPr lang="en-US" sz="1000" dirty="0"/>
          </a:p>
        </p:txBody>
      </p:sp>
      <p:sp>
        <p:nvSpPr>
          <p:cNvPr id="11" name="Shape 8"/>
          <p:cNvSpPr/>
          <p:nvPr/>
        </p:nvSpPr>
        <p:spPr>
          <a:xfrm>
            <a:off x="502920" y="2551176"/>
            <a:ext cx="8138160" cy="960120"/>
          </a:xfrm>
          <a:prstGeom prst="rect">
            <a:avLst/>
          </a:prstGeom>
          <a:solidFill>
            <a:srgbClr val="F3F6FC"/>
          </a:solidFill>
          <a:ln w="9525">
            <a:solidFill>
              <a:srgbClr val="D7DEEC"/>
            </a:solidFill>
            <a:prstDash val="solid"/>
          </a:ln>
        </p:spPr>
      </p:sp>
      <p:sp>
        <p:nvSpPr>
          <p:cNvPr id="12" name="Shape 9"/>
          <p:cNvSpPr/>
          <p:nvPr/>
        </p:nvSpPr>
        <p:spPr>
          <a:xfrm>
            <a:off x="502920" y="2551176"/>
            <a:ext cx="64008" cy="960120"/>
          </a:xfrm>
          <a:prstGeom prst="rect">
            <a:avLst/>
          </a:prstGeom>
          <a:solidFill>
            <a:srgbClr val="00A3A1"/>
          </a:solidFill>
          <a:ln/>
        </p:spPr>
      </p:sp>
      <p:sp>
        <p:nvSpPr>
          <p:cNvPr id="13" name="Shape 10"/>
          <p:cNvSpPr/>
          <p:nvPr/>
        </p:nvSpPr>
        <p:spPr>
          <a:xfrm>
            <a:off x="704088" y="2825496"/>
            <a:ext cx="420624" cy="420624"/>
          </a:xfrm>
          <a:prstGeom prst="ellipse">
            <a:avLst/>
          </a:prstGeom>
          <a:solidFill>
            <a:srgbClr val="00A3A1"/>
          </a:solidFill>
          <a:ln/>
        </p:spPr>
      </p:sp>
      <p:pic>
        <p:nvPicPr>
          <p:cNvPr id="14" name="Image 1" descr="preencoded.png">    </p:cNvPr>
          <p:cNvPicPr>
            <a:picLocks noChangeAspect="1"/>
          </p:cNvPicPr>
          <p:nvPr/>
        </p:nvPicPr>
        <p:blipFill>
          <a:blip r:embed="rId2"/>
          <a:stretch>
            <a:fillRect/>
          </a:stretch>
        </p:blipFill>
        <p:spPr>
          <a:xfrm>
            <a:off x="817656" y="2939064"/>
            <a:ext cx="193487" cy="193487"/>
          </a:xfrm>
          <a:prstGeom prst="rect">
            <a:avLst/>
          </a:prstGeom>
        </p:spPr>
      </p:pic>
      <p:sp>
        <p:nvSpPr>
          <p:cNvPr id="15" name="Text 11"/>
          <p:cNvSpPr/>
          <p:nvPr/>
        </p:nvSpPr>
        <p:spPr>
          <a:xfrm>
            <a:off x="1289304" y="2670048"/>
            <a:ext cx="7178040" cy="310896"/>
          </a:xfrm>
          <a:prstGeom prst="rect">
            <a:avLst/>
          </a:prstGeom>
          <a:noFill/>
          <a:ln/>
        </p:spPr>
        <p:txBody>
          <a:bodyPr wrap="square" lIns="0" tIns="0" rIns="0" bIns="0" rtlCol="0" anchor="ctr"/>
          <a:lstStyle/>
          <a:p>
            <a:pPr indent="0" marL="0">
              <a:buNone/>
            </a:pPr>
            <a:r>
              <a:rPr lang="en-US" sz="1250" b="1" dirty="0">
                <a:solidFill>
                  <a:srgbClr val="00A3A1"/>
                </a:solidFill>
                <a:latin typeface="Arial" pitchFamily="34" charset="0"/>
                <a:ea typeface="Arial" pitchFamily="34" charset="-122"/>
                <a:cs typeface="Arial" pitchFamily="34" charset="-120"/>
              </a:rPr>
              <a:t>Produits exceptionnels (75/77)</a:t>
            </a:r>
            <a:endParaRPr lang="en-US" sz="1250" dirty="0"/>
          </a:p>
        </p:txBody>
      </p:sp>
      <p:sp>
        <p:nvSpPr>
          <p:cNvPr id="16" name="Text 12"/>
          <p:cNvSpPr/>
          <p:nvPr/>
        </p:nvSpPr>
        <p:spPr>
          <a:xfrm>
            <a:off x="1289304" y="2990088"/>
            <a:ext cx="7178040" cy="457200"/>
          </a:xfrm>
          <a:prstGeom prst="rect">
            <a:avLst/>
          </a:prstGeom>
          <a:noFill/>
          <a:ln/>
        </p:spPr>
        <p:txBody>
          <a:bodyPr wrap="square" lIns="0" tIns="0" rIns="0" bIns="0" rtlCol="0" anchor="t"/>
          <a:lstStyle/>
          <a:p>
            <a:pPr indent="0" marL="0">
              <a:lnSpc>
                <a:spcPct val="102000"/>
              </a:lnSpc>
              <a:buNone/>
            </a:pPr>
            <a:r>
              <a:rPr lang="en-US" sz="1000" dirty="0">
                <a:solidFill>
                  <a:srgbClr val="1B2333"/>
                </a:solidFill>
                <a:latin typeface="Calibri" pitchFamily="34" charset="0"/>
                <a:ea typeface="Calibri" pitchFamily="34" charset="-122"/>
                <a:cs typeface="Calibri" pitchFamily="34" charset="-120"/>
              </a:rPr>
              <a:t>Souvent utilisés pour reclasser des transactions inhabituelles. Risques élevés sur classification (impact IBS) et survenance.</a:t>
            </a:r>
            <a:endParaRPr lang="en-US" sz="1000" dirty="0"/>
          </a:p>
        </p:txBody>
      </p:sp>
      <p:sp>
        <p:nvSpPr>
          <p:cNvPr id="17" name="Shape 13"/>
          <p:cNvSpPr/>
          <p:nvPr/>
        </p:nvSpPr>
        <p:spPr>
          <a:xfrm>
            <a:off x="502920" y="3621024"/>
            <a:ext cx="8138160" cy="960120"/>
          </a:xfrm>
          <a:prstGeom prst="rect">
            <a:avLst/>
          </a:prstGeom>
          <a:solidFill>
            <a:srgbClr val="F3F6FC"/>
          </a:solidFill>
          <a:ln w="9525">
            <a:solidFill>
              <a:srgbClr val="D7DEEC"/>
            </a:solidFill>
            <a:prstDash val="solid"/>
          </a:ln>
        </p:spPr>
      </p:sp>
      <p:sp>
        <p:nvSpPr>
          <p:cNvPr id="18" name="Shape 14"/>
          <p:cNvSpPr/>
          <p:nvPr/>
        </p:nvSpPr>
        <p:spPr>
          <a:xfrm>
            <a:off x="502920" y="3621024"/>
            <a:ext cx="64008" cy="960120"/>
          </a:xfrm>
          <a:prstGeom prst="rect">
            <a:avLst/>
          </a:prstGeom>
          <a:solidFill>
            <a:srgbClr val="C8102E"/>
          </a:solidFill>
          <a:ln/>
        </p:spPr>
      </p:sp>
      <p:sp>
        <p:nvSpPr>
          <p:cNvPr id="19" name="Shape 15"/>
          <p:cNvSpPr/>
          <p:nvPr/>
        </p:nvSpPr>
        <p:spPr>
          <a:xfrm>
            <a:off x="704088" y="3895344"/>
            <a:ext cx="420624" cy="420624"/>
          </a:xfrm>
          <a:prstGeom prst="ellipse">
            <a:avLst/>
          </a:prstGeom>
          <a:solidFill>
            <a:srgbClr val="C8102E"/>
          </a:solidFill>
          <a:ln/>
        </p:spPr>
      </p:sp>
      <p:pic>
        <p:nvPicPr>
          <p:cNvPr id="20" name="Image 2" descr="preencoded.png">    </p:cNvPr>
          <p:cNvPicPr>
            <a:picLocks noChangeAspect="1"/>
          </p:cNvPicPr>
          <p:nvPr/>
        </p:nvPicPr>
        <p:blipFill>
          <a:blip r:embed="rId3"/>
          <a:stretch>
            <a:fillRect/>
          </a:stretch>
        </p:blipFill>
        <p:spPr>
          <a:xfrm>
            <a:off x="817656" y="4008912"/>
            <a:ext cx="193487" cy="193487"/>
          </a:xfrm>
          <a:prstGeom prst="rect">
            <a:avLst/>
          </a:prstGeom>
        </p:spPr>
      </p:pic>
      <p:sp>
        <p:nvSpPr>
          <p:cNvPr id="21" name="Text 16"/>
          <p:cNvSpPr/>
          <p:nvPr/>
        </p:nvSpPr>
        <p:spPr>
          <a:xfrm>
            <a:off x="1289304" y="3739896"/>
            <a:ext cx="7178040" cy="310896"/>
          </a:xfrm>
          <a:prstGeom prst="rect">
            <a:avLst/>
          </a:prstGeom>
          <a:noFill/>
          <a:ln/>
        </p:spPr>
        <p:txBody>
          <a:bodyPr wrap="square" lIns="0" tIns="0" rIns="0" bIns="0" rtlCol="0" anchor="ctr"/>
          <a:lstStyle/>
          <a:p>
            <a:pPr indent="0" marL="0">
              <a:buNone/>
            </a:pPr>
            <a:r>
              <a:rPr lang="en-US" sz="1250" b="1" dirty="0">
                <a:solidFill>
                  <a:srgbClr val="C8102E"/>
                </a:solidFill>
                <a:latin typeface="Arial" pitchFamily="34" charset="0"/>
                <a:ea typeface="Arial" pitchFamily="34" charset="-122"/>
                <a:cs typeface="Arial" pitchFamily="34" charset="-120"/>
              </a:rPr>
              <a:t>Opérations en espèces</a:t>
            </a:r>
            <a:endParaRPr lang="en-US" sz="1250" dirty="0"/>
          </a:p>
        </p:txBody>
      </p:sp>
      <p:sp>
        <p:nvSpPr>
          <p:cNvPr id="22" name="Text 17"/>
          <p:cNvSpPr/>
          <p:nvPr/>
        </p:nvSpPr>
        <p:spPr>
          <a:xfrm>
            <a:off x="1289304" y="4059936"/>
            <a:ext cx="7178040" cy="457200"/>
          </a:xfrm>
          <a:prstGeom prst="rect">
            <a:avLst/>
          </a:prstGeom>
          <a:noFill/>
          <a:ln/>
        </p:spPr>
        <p:txBody>
          <a:bodyPr wrap="square" lIns="0" tIns="0" rIns="0" bIns="0" rtlCol="0" anchor="t"/>
          <a:lstStyle/>
          <a:p>
            <a:pPr indent="0" marL="0">
              <a:lnSpc>
                <a:spcPct val="102000"/>
              </a:lnSpc>
              <a:buNone/>
            </a:pPr>
            <a:r>
              <a:rPr lang="en-US" sz="1000" dirty="0">
                <a:solidFill>
                  <a:srgbClr val="1B2333"/>
                </a:solidFill>
                <a:latin typeface="Calibri" pitchFamily="34" charset="0"/>
                <a:ea typeface="Calibri" pitchFamily="34" charset="-122"/>
                <a:cs typeface="Calibri" pitchFamily="34" charset="-120"/>
              </a:rPr>
              <a:t>Commerce, distribution et certains secteurs informels. Risques élevés sur exhaustivité (CA non déclaré) et survenance.</a:t>
            </a:r>
            <a:endParaRPr lang="en-US" sz="1000" dirty="0"/>
          </a:p>
        </p:txBody>
      </p:sp>
      <p:sp>
        <p:nvSpPr>
          <p:cNvPr id="23" name="Text 1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Spécificités algériennes (2/2)</a:t>
            </a:r>
            <a:endParaRPr lang="en-US" sz="750" dirty="0"/>
          </a:p>
        </p:txBody>
      </p:sp>
      <p:sp>
        <p:nvSpPr>
          <p:cNvPr id="24" name="Text 1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20</a:t>
            </a:r>
            <a:endParaRPr lang="en-US" sz="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08H45 · OUTIL 17</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Mise en pratique — construction de la matrice</a:t>
            </a:r>
            <a:endParaRPr lang="en-US" sz="2700" dirty="0"/>
          </a:p>
        </p:txBody>
      </p:sp>
      <p:sp>
        <p:nvSpPr>
          <p:cNvPr id="5" name="Shape 3"/>
          <p:cNvSpPr/>
          <p:nvPr/>
        </p:nvSpPr>
        <p:spPr>
          <a:xfrm>
            <a:off x="502920" y="1371600"/>
            <a:ext cx="3931920" cy="3246120"/>
          </a:xfrm>
          <a:prstGeom prst="rect">
            <a:avLst/>
          </a:prstGeom>
          <a:solidFill>
            <a:srgbClr val="E8EFFB"/>
          </a:solidFill>
          <a:ln w="12700">
            <a:solidFill>
              <a:srgbClr val="00338D"/>
            </a:solidFill>
            <a:prstDash val="solid"/>
          </a:ln>
        </p:spPr>
      </p:sp>
      <p:sp>
        <p:nvSpPr>
          <p:cNvPr id="6" name="Shape 4"/>
          <p:cNvSpPr/>
          <p:nvPr/>
        </p:nvSpPr>
        <p:spPr>
          <a:xfrm>
            <a:off x="502920" y="1371600"/>
            <a:ext cx="73152" cy="3246120"/>
          </a:xfrm>
          <a:prstGeom prst="rect">
            <a:avLst/>
          </a:prstGeom>
          <a:solidFill>
            <a:srgbClr val="00338D"/>
          </a:solidFill>
          <a:ln/>
        </p:spPr>
      </p:sp>
      <p:sp>
        <p:nvSpPr>
          <p:cNvPr id="7" name="Shape 5"/>
          <p:cNvSpPr/>
          <p:nvPr/>
        </p:nvSpPr>
        <p:spPr>
          <a:xfrm>
            <a:off x="704088" y="153619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639885"/>
            <a:ext cx="176662" cy="176662"/>
          </a:xfrm>
          <a:prstGeom prst="rect">
            <a:avLst/>
          </a:prstGeom>
        </p:spPr>
      </p:pic>
      <p:sp>
        <p:nvSpPr>
          <p:cNvPr id="9" name="Text 6"/>
          <p:cNvSpPr/>
          <p:nvPr/>
        </p:nvSpPr>
        <p:spPr>
          <a:xfrm>
            <a:off x="1216152" y="1517904"/>
            <a:ext cx="301752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Énoncé</a:t>
            </a:r>
            <a:endParaRPr lang="en-US" sz="1300" dirty="0"/>
          </a:p>
        </p:txBody>
      </p:sp>
      <p:sp>
        <p:nvSpPr>
          <p:cNvPr id="10" name="Text 7"/>
          <p:cNvSpPr/>
          <p:nvPr/>
        </p:nvSpPr>
        <p:spPr>
          <a:xfrm>
            <a:off x="777240" y="2011680"/>
            <a:ext cx="3429000" cy="2459736"/>
          </a:xfrm>
          <a:prstGeom prst="rect">
            <a:avLst/>
          </a:prstGeom>
          <a:noFill/>
          <a:ln/>
        </p:spPr>
        <p:txBody>
          <a:bodyPr wrap="square" lIns="0" tIns="0" rIns="0" bIns="0" rtlCol="0" anchor="t"/>
          <a:lstStyle/>
          <a:p>
            <a:pPr indent="0" marL="0">
              <a:lnSpc>
                <a:spcPct val="103000"/>
              </a:lnSpc>
              <a:buNone/>
            </a:pPr>
            <a:r>
              <a:rPr lang="en-US" sz="950" b="1" dirty="0">
                <a:solidFill>
                  <a:srgbClr val="1B2333"/>
                </a:solidFill>
                <a:latin typeface="Calibri" pitchFamily="34" charset="0"/>
                <a:ea typeface="Calibri" pitchFamily="34" charset="-122"/>
                <a:cs typeface="Calibri" pitchFamily="34" charset="-120"/>
              </a:rPr>
              <a:t>SPA — fabrication &amp; négoce de matériaux de construction (Constantine).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CA 1,8 Md DA · total bilan 1,2 Md DA · 180 salariés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2 sites industriels + 4 dépôts régionaux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Imports de matières premières (international)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Nombreuses opérations en espèces (petits clients)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Dirigeant unique majoritaire (60 %)
</a:t>
            </a:r>
            <a:pPr indent="0" marL="0">
              <a:lnSpc>
                <a:spcPct val="103000"/>
              </a:lnSpc>
              <a:buNone/>
            </a:pPr>
            <a:r>
              <a:rPr lang="en-US" sz="950" i="1" dirty="0">
                <a:solidFill>
                  <a:srgbClr val="1B2333"/>
                </a:solidFill>
                <a:latin typeface="Calibri" pitchFamily="34" charset="0"/>
                <a:ea typeface="Calibri" pitchFamily="34" charset="-122"/>
                <a:cs typeface="Calibri" pitchFamily="34" charset="-120"/>
              </a:rPr>
              <a:t>Construisez la matrice comptes × assertions en justifiant le risque inhérent de chaque case.</a:t>
            </a:r>
            <a:endParaRPr lang="en-US" sz="950" dirty="0"/>
          </a:p>
        </p:txBody>
      </p:sp>
      <p:sp>
        <p:nvSpPr>
          <p:cNvPr id="11" name="Shape 8"/>
          <p:cNvSpPr/>
          <p:nvPr/>
        </p:nvSpPr>
        <p:spPr>
          <a:xfrm>
            <a:off x="4663440" y="1371600"/>
            <a:ext cx="3931920" cy="3246120"/>
          </a:xfrm>
          <a:prstGeom prst="rect">
            <a:avLst/>
          </a:prstGeom>
          <a:solidFill>
            <a:srgbClr val="F3F6FC"/>
          </a:solidFill>
          <a:ln w="9525">
            <a:solidFill>
              <a:srgbClr val="D7DEEC"/>
            </a:solidFill>
            <a:prstDash val="solid"/>
          </a:ln>
        </p:spPr>
      </p:sp>
      <p:sp>
        <p:nvSpPr>
          <p:cNvPr id="12" name="Shape 9"/>
          <p:cNvSpPr/>
          <p:nvPr/>
        </p:nvSpPr>
        <p:spPr>
          <a:xfrm>
            <a:off x="4663440" y="1371600"/>
            <a:ext cx="68580" cy="3246120"/>
          </a:xfrm>
          <a:prstGeom prst="rect">
            <a:avLst/>
          </a:prstGeom>
          <a:solidFill>
            <a:srgbClr val="00A3A1"/>
          </a:solidFill>
          <a:ln/>
        </p:spPr>
      </p:sp>
      <p:sp>
        <p:nvSpPr>
          <p:cNvPr id="13" name="Text 10"/>
          <p:cNvSpPr/>
          <p:nvPr/>
        </p:nvSpPr>
        <p:spPr>
          <a:xfrm>
            <a:off x="4901184" y="1481328"/>
            <a:ext cx="3566160" cy="274320"/>
          </a:xfrm>
          <a:prstGeom prst="rect">
            <a:avLst/>
          </a:prstGeom>
          <a:noFill/>
          <a:ln/>
        </p:spPr>
        <p:txBody>
          <a:bodyPr wrap="square" lIns="0" tIns="0" rIns="0" bIns="0" rtlCol="0" anchor="ctr"/>
          <a:lstStyle/>
          <a:p>
            <a:pPr indent="0" marL="0">
              <a:buNone/>
            </a:pPr>
            <a:r>
              <a:rPr lang="en-US" sz="1250" b="1" dirty="0">
                <a:solidFill>
                  <a:srgbClr val="0A6E6C"/>
                </a:solidFill>
                <a:latin typeface="Arial" pitchFamily="34" charset="0"/>
                <a:ea typeface="Arial" pitchFamily="34" charset="-122"/>
                <a:cs typeface="Arial" pitchFamily="34" charset="-120"/>
              </a:rPr>
              <a:t>Éléments de corrigé (extrait)</a:t>
            </a:r>
            <a:endParaRPr lang="en-US" sz="1250" dirty="0"/>
          </a:p>
        </p:txBody>
      </p:sp>
      <p:sp>
        <p:nvSpPr>
          <p:cNvPr id="14" name="Text 11"/>
          <p:cNvSpPr/>
          <p:nvPr/>
        </p:nvSpPr>
        <p:spPr>
          <a:xfrm>
            <a:off x="4901184" y="1847088"/>
            <a:ext cx="3520440" cy="512064"/>
          </a:xfrm>
          <a:prstGeom prst="rect">
            <a:avLst/>
          </a:prstGeom>
          <a:noFill/>
          <a:ln/>
        </p:spPr>
        <p:txBody>
          <a:bodyPr wrap="square" lIns="0" tIns="0" rIns="0" bIns="0" rtlCol="0" anchor="t"/>
          <a:lstStyle/>
          <a:p>
            <a:pPr indent="0" marL="0">
              <a:lnSpc>
                <a:spcPct val="98000"/>
              </a:lnSpc>
              <a:buNone/>
            </a:pPr>
            <a:r>
              <a:rPr lang="en-US" sz="900" b="1" dirty="0">
                <a:solidFill>
                  <a:srgbClr val="00338D"/>
                </a:solidFill>
                <a:latin typeface="Calibri" pitchFamily="34" charset="0"/>
                <a:ea typeface="Calibri" pitchFamily="34" charset="-122"/>
                <a:cs typeface="Calibri" pitchFamily="34" charset="-120"/>
              </a:rPr>
              <a:t>Stocks (3) — </a:t>
            </a:r>
            <a:pPr indent="0" marL="0">
              <a:lnSpc>
                <a:spcPct val="98000"/>
              </a:lnSpc>
              <a:buNone/>
            </a:pPr>
            <a:r>
              <a:rPr lang="en-US" sz="900" dirty="0">
                <a:solidFill>
                  <a:srgbClr val="1B2333"/>
                </a:solidFill>
                <a:latin typeface="Calibri" pitchFamily="34" charset="0"/>
                <a:ea typeface="Calibri" pitchFamily="34" charset="-122"/>
                <a:cs typeface="Calibri" pitchFamily="34" charset="-120"/>
              </a:rPr>
              <a:t>Éval. É (obsolescence), Existence É (multi-sites), Exhaust. É (transferts), Cut-off É (imports fin d'année).</a:t>
            </a:r>
            <a:endParaRPr lang="en-US" sz="900" dirty="0"/>
          </a:p>
        </p:txBody>
      </p:sp>
      <p:sp>
        <p:nvSpPr>
          <p:cNvPr id="15" name="Text 12"/>
          <p:cNvSpPr/>
          <p:nvPr/>
        </p:nvSpPr>
        <p:spPr>
          <a:xfrm>
            <a:off x="4901184" y="2391156"/>
            <a:ext cx="3520440" cy="512064"/>
          </a:xfrm>
          <a:prstGeom prst="rect">
            <a:avLst/>
          </a:prstGeom>
          <a:noFill/>
          <a:ln/>
        </p:spPr>
        <p:txBody>
          <a:bodyPr wrap="square" lIns="0" tIns="0" rIns="0" bIns="0" rtlCol="0" anchor="t"/>
          <a:lstStyle/>
          <a:p>
            <a:pPr indent="0" marL="0">
              <a:lnSpc>
                <a:spcPct val="98000"/>
              </a:lnSpc>
              <a:buNone/>
            </a:pPr>
            <a:r>
              <a:rPr lang="en-US" sz="900" b="1" dirty="0">
                <a:solidFill>
                  <a:srgbClr val="00338D"/>
                </a:solidFill>
                <a:latin typeface="Calibri" pitchFamily="34" charset="0"/>
                <a:ea typeface="Calibri" pitchFamily="34" charset="-122"/>
                <a:cs typeface="Calibri" pitchFamily="34" charset="-120"/>
              </a:rPr>
              <a:t>Achats (60) / Fourn. (40) — </a:t>
            </a:r>
            <a:pPr indent="0" marL="0">
              <a:lnSpc>
                <a:spcPct val="98000"/>
              </a:lnSpc>
              <a:buNone/>
            </a:pPr>
            <a:r>
              <a:rPr lang="en-US" sz="900" dirty="0">
                <a:solidFill>
                  <a:srgbClr val="1B2333"/>
                </a:solidFill>
                <a:latin typeface="Calibri" pitchFamily="34" charset="0"/>
                <a:ea typeface="Calibri" pitchFamily="34" charset="-122"/>
                <a:cs typeface="Calibri" pitchFamily="34" charset="-120"/>
              </a:rPr>
              <a:t>Exhaust. É, Cut-off É (factures imports déc.), Éval. M, Classification M.</a:t>
            </a:r>
            <a:endParaRPr lang="en-US" sz="900" dirty="0"/>
          </a:p>
        </p:txBody>
      </p:sp>
      <p:sp>
        <p:nvSpPr>
          <p:cNvPr id="16" name="Text 13"/>
          <p:cNvSpPr/>
          <p:nvPr/>
        </p:nvSpPr>
        <p:spPr>
          <a:xfrm>
            <a:off x="4901184" y="2935224"/>
            <a:ext cx="3520440" cy="512064"/>
          </a:xfrm>
          <a:prstGeom prst="rect">
            <a:avLst/>
          </a:prstGeom>
          <a:noFill/>
          <a:ln/>
        </p:spPr>
        <p:txBody>
          <a:bodyPr wrap="square" lIns="0" tIns="0" rIns="0" bIns="0" rtlCol="0" anchor="t"/>
          <a:lstStyle/>
          <a:p>
            <a:pPr indent="0" marL="0">
              <a:lnSpc>
                <a:spcPct val="98000"/>
              </a:lnSpc>
              <a:buNone/>
            </a:pPr>
            <a:r>
              <a:rPr lang="en-US" sz="900" b="1" dirty="0">
                <a:solidFill>
                  <a:srgbClr val="00338D"/>
                </a:solidFill>
                <a:latin typeface="Calibri" pitchFamily="34" charset="0"/>
                <a:ea typeface="Calibri" pitchFamily="34" charset="-122"/>
                <a:cs typeface="Calibri" pitchFamily="34" charset="-120"/>
              </a:rPr>
              <a:t>Banques devises (512x) — </a:t>
            </a:r>
            <a:pPr indent="0" marL="0">
              <a:lnSpc>
                <a:spcPct val="98000"/>
              </a:lnSpc>
              <a:buNone/>
            </a:pPr>
            <a:r>
              <a:rPr lang="en-US" sz="900" dirty="0">
                <a:solidFill>
                  <a:srgbClr val="1B2333"/>
                </a:solidFill>
                <a:latin typeface="Calibri" pitchFamily="34" charset="0"/>
                <a:ea typeface="Calibri" pitchFamily="34" charset="-122"/>
                <a:cs typeface="Calibri" pitchFamily="34" charset="-120"/>
              </a:rPr>
              <a:t>Existence É, Évaluation É (cours clôture, gains/pertes de change), Conformité É (Banque d'Algérie).</a:t>
            </a:r>
            <a:endParaRPr lang="en-US" sz="900" dirty="0"/>
          </a:p>
        </p:txBody>
      </p:sp>
      <p:sp>
        <p:nvSpPr>
          <p:cNvPr id="17" name="Text 14"/>
          <p:cNvSpPr/>
          <p:nvPr/>
        </p:nvSpPr>
        <p:spPr>
          <a:xfrm>
            <a:off x="4901184" y="3479292"/>
            <a:ext cx="3520440" cy="512064"/>
          </a:xfrm>
          <a:prstGeom prst="rect">
            <a:avLst/>
          </a:prstGeom>
          <a:noFill/>
          <a:ln/>
        </p:spPr>
        <p:txBody>
          <a:bodyPr wrap="square" lIns="0" tIns="0" rIns="0" bIns="0" rtlCol="0" anchor="t"/>
          <a:lstStyle/>
          <a:p>
            <a:pPr indent="0" marL="0">
              <a:lnSpc>
                <a:spcPct val="98000"/>
              </a:lnSpc>
              <a:buNone/>
            </a:pPr>
            <a:r>
              <a:rPr lang="en-US" sz="900" b="1" dirty="0">
                <a:solidFill>
                  <a:srgbClr val="00338D"/>
                </a:solidFill>
                <a:latin typeface="Calibri" pitchFamily="34" charset="0"/>
                <a:ea typeface="Calibri" pitchFamily="34" charset="-122"/>
                <a:cs typeface="Calibri" pitchFamily="34" charset="-120"/>
              </a:rPr>
              <a:t>CCA (455) — </a:t>
            </a:r>
            <a:pPr indent="0" marL="0">
              <a:lnSpc>
                <a:spcPct val="98000"/>
              </a:lnSpc>
              <a:buNone/>
            </a:pPr>
            <a:r>
              <a:rPr lang="en-US" sz="900" dirty="0">
                <a:solidFill>
                  <a:srgbClr val="1B2333"/>
                </a:solidFill>
                <a:latin typeface="Calibri" pitchFamily="34" charset="0"/>
                <a:ea typeface="Calibri" pitchFamily="34" charset="-122"/>
                <a:cs typeface="Calibri" pitchFamily="34" charset="-120"/>
              </a:rPr>
              <a:t>Existence É, Droits/oblig. É (NAA 550), Classification É (parties liées).</a:t>
            </a:r>
            <a:endParaRPr lang="en-US" sz="900" dirty="0"/>
          </a:p>
        </p:txBody>
      </p:sp>
      <p:sp>
        <p:nvSpPr>
          <p:cNvPr id="18" name="Text 15"/>
          <p:cNvSpPr/>
          <p:nvPr/>
        </p:nvSpPr>
        <p:spPr>
          <a:xfrm>
            <a:off x="4901184" y="4023360"/>
            <a:ext cx="3520440" cy="512064"/>
          </a:xfrm>
          <a:prstGeom prst="rect">
            <a:avLst/>
          </a:prstGeom>
          <a:noFill/>
          <a:ln/>
        </p:spPr>
        <p:txBody>
          <a:bodyPr wrap="square" lIns="0" tIns="0" rIns="0" bIns="0" rtlCol="0" anchor="t"/>
          <a:lstStyle/>
          <a:p>
            <a:pPr indent="0" marL="0">
              <a:lnSpc>
                <a:spcPct val="98000"/>
              </a:lnSpc>
              <a:buNone/>
            </a:pPr>
            <a:r>
              <a:rPr lang="en-US" sz="900" b="1" dirty="0">
                <a:solidFill>
                  <a:srgbClr val="00338D"/>
                </a:solidFill>
                <a:latin typeface="Calibri" pitchFamily="34" charset="0"/>
                <a:ea typeface="Calibri" pitchFamily="34" charset="-122"/>
                <a:cs typeface="Calibri" pitchFamily="34" charset="-120"/>
              </a:rPr>
              <a:t>Ventes espèces — </a:t>
            </a:r>
            <a:pPr indent="0" marL="0">
              <a:lnSpc>
                <a:spcPct val="98000"/>
              </a:lnSpc>
              <a:buNone/>
            </a:pPr>
            <a:r>
              <a:rPr lang="en-US" sz="900" dirty="0">
                <a:solidFill>
                  <a:srgbClr val="1B2333"/>
                </a:solidFill>
                <a:latin typeface="Calibri" pitchFamily="34" charset="0"/>
                <a:ea typeface="Calibri" pitchFamily="34" charset="-122"/>
                <a:cs typeface="Calibri" pitchFamily="34" charset="-120"/>
              </a:rPr>
              <a:t>Exhaust. É (CA non déclaré), Survenance É (fictivité possible).</a:t>
            </a:r>
            <a:endParaRPr lang="en-US" sz="900" dirty="0"/>
          </a:p>
        </p:txBody>
      </p:sp>
      <p:sp>
        <p:nvSpPr>
          <p:cNvPr id="19" name="Text 16"/>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Mise en pratique — matrice</a:t>
            </a:r>
            <a:endParaRPr lang="en-US" sz="750" dirty="0"/>
          </a:p>
        </p:txBody>
      </p:sp>
      <p:sp>
        <p:nvSpPr>
          <p:cNvPr id="20" name="Text 17"/>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21</a:t>
            </a:r>
            <a:endParaRPr lang="en-US" sz="7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3 · 09H45 · OUTIL 18</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Évaluation du</a:t>
            </a:r>
            <a:endParaRPr lang="en-US" sz="3400" dirty="0"/>
          </a:p>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risque inhérent</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NAA 315 — connaissance de l'entité et de son environnement</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 Comprendre l'entité et son environnement, c'est déjà commencer l'audit. »</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3 · 09h45 · Outil 18</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22</a:t>
            </a:r>
            <a:endParaRPr lang="en-US" sz="7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Définition du risque inhérent (RI)</a:t>
            </a:r>
            <a:endParaRPr lang="en-US" sz="2700" dirty="0"/>
          </a:p>
        </p:txBody>
      </p:sp>
      <p:sp>
        <p:nvSpPr>
          <p:cNvPr id="5" name="Shape 3"/>
          <p:cNvSpPr/>
          <p:nvPr/>
        </p:nvSpPr>
        <p:spPr>
          <a:xfrm>
            <a:off x="502920" y="1371600"/>
            <a:ext cx="8138160" cy="1078992"/>
          </a:xfrm>
          <a:prstGeom prst="rect">
            <a:avLst/>
          </a:prstGeom>
          <a:solidFill>
            <a:srgbClr val="E8EFFB"/>
          </a:solidFill>
          <a:ln w="12700">
            <a:solidFill>
              <a:srgbClr val="1E49E2"/>
            </a:solidFill>
            <a:prstDash val="solid"/>
          </a:ln>
        </p:spPr>
      </p:sp>
      <p:sp>
        <p:nvSpPr>
          <p:cNvPr id="6" name="Shape 4"/>
          <p:cNvSpPr/>
          <p:nvPr/>
        </p:nvSpPr>
        <p:spPr>
          <a:xfrm>
            <a:off x="502920" y="1371600"/>
            <a:ext cx="73152" cy="1078992"/>
          </a:xfrm>
          <a:prstGeom prst="rect">
            <a:avLst/>
          </a:prstGeom>
          <a:solidFill>
            <a:srgbClr val="1E49E2"/>
          </a:solidFill>
          <a:ln/>
        </p:spPr>
      </p:sp>
      <p:sp>
        <p:nvSpPr>
          <p:cNvPr id="7" name="Shape 5"/>
          <p:cNvSpPr/>
          <p:nvPr/>
        </p:nvSpPr>
        <p:spPr>
          <a:xfrm>
            <a:off x="704088" y="1536192"/>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639885"/>
            <a:ext cx="176662" cy="176662"/>
          </a:xfrm>
          <a:prstGeom prst="rect">
            <a:avLst/>
          </a:prstGeom>
        </p:spPr>
      </p:pic>
      <p:sp>
        <p:nvSpPr>
          <p:cNvPr id="9" name="Text 6"/>
          <p:cNvSpPr/>
          <p:nvPr/>
        </p:nvSpPr>
        <p:spPr>
          <a:xfrm>
            <a:off x="1216152" y="1517904"/>
            <a:ext cx="7223760" cy="384048"/>
          </a:xfrm>
          <a:prstGeom prst="rect">
            <a:avLst/>
          </a:prstGeom>
          <a:noFill/>
          <a:ln/>
        </p:spPr>
        <p:txBody>
          <a:bodyPr wrap="square" lIns="0" tIns="0" rIns="0" bIns="0" rtlCol="0" anchor="ctr"/>
          <a:lstStyle/>
          <a:p>
            <a:pPr indent="0" marL="0">
              <a:buNone/>
            </a:pPr>
            <a:r>
              <a:rPr lang="en-US" sz="1300" b="1" dirty="0">
                <a:solidFill>
                  <a:srgbClr val="1E49E2"/>
                </a:solidFill>
                <a:latin typeface="Arial" pitchFamily="34" charset="0"/>
                <a:ea typeface="Arial" pitchFamily="34" charset="-122"/>
                <a:cs typeface="Arial" pitchFamily="34" charset="-120"/>
              </a:rPr>
              <a:t>Risque inhérent — NAA 315</a:t>
            </a:r>
            <a:endParaRPr lang="en-US" sz="1300" dirty="0"/>
          </a:p>
        </p:txBody>
      </p:sp>
      <p:sp>
        <p:nvSpPr>
          <p:cNvPr id="10" name="Text 7"/>
          <p:cNvSpPr/>
          <p:nvPr/>
        </p:nvSpPr>
        <p:spPr>
          <a:xfrm>
            <a:off x="777240" y="2011680"/>
            <a:ext cx="7635240" cy="292608"/>
          </a:xfrm>
          <a:prstGeom prst="rect">
            <a:avLst/>
          </a:prstGeom>
          <a:noFill/>
          <a:ln/>
        </p:spPr>
        <p:txBody>
          <a:bodyPr wrap="square" lIns="0" tIns="0" rIns="0" bIns="0" rtlCol="0" anchor="t"/>
          <a:lstStyle/>
          <a:p>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Susceptibilité d'une assertion (relative à une catégorie d'opérations, un solde de compte ou une information à fournir) de comporter une anomalie significative, isolément ou cumulée, </a:t>
            </a:r>
            <a:pPr indent="0" marL="0">
              <a:lnSpc>
                <a:spcPct val="103000"/>
              </a:lnSpc>
              <a:buNone/>
            </a:pPr>
            <a:r>
              <a:rPr lang="en-US" sz="1100" b="1" dirty="0">
                <a:solidFill>
                  <a:srgbClr val="1B2333"/>
                </a:solidFill>
                <a:latin typeface="Calibri" pitchFamily="34" charset="0"/>
                <a:ea typeface="Calibri" pitchFamily="34" charset="-122"/>
                <a:cs typeface="Calibri" pitchFamily="34" charset="-120"/>
              </a:rPr>
              <a:t>avant la prise en compte des contrôles internes existants.</a:t>
            </a:r>
            <a:endParaRPr lang="en-US" sz="1100" dirty="0"/>
          </a:p>
        </p:txBody>
      </p:sp>
      <p:sp>
        <p:nvSpPr>
          <p:cNvPr id="11" name="Text 8"/>
          <p:cNvSpPr/>
          <p:nvPr/>
        </p:nvSpPr>
        <p:spPr>
          <a:xfrm>
            <a:off x="502920" y="2697480"/>
            <a:ext cx="8138160" cy="274320"/>
          </a:xfrm>
          <a:prstGeom prst="rect">
            <a:avLst/>
          </a:prstGeom>
          <a:noFill/>
          <a:ln/>
        </p:spPr>
        <p:txBody>
          <a:bodyPr wrap="square" lIns="0" tIns="0" rIns="0" bIns="0" rtlCol="0" anchor="ctr"/>
          <a:lstStyle/>
          <a:p>
            <a:pPr indent="0" marL="0">
              <a:buNone/>
            </a:pPr>
            <a:r>
              <a:rPr lang="en-US" sz="1100" b="1" dirty="0">
                <a:solidFill>
                  <a:srgbClr val="122046"/>
                </a:solidFill>
                <a:latin typeface="Calibri" pitchFamily="34" charset="0"/>
                <a:ea typeface="Calibri" pitchFamily="34" charset="-122"/>
                <a:cs typeface="Calibri" pitchFamily="34" charset="-120"/>
              </a:rPr>
              <a:t>Trois objectifs pour la séquence :</a:t>
            </a:r>
            <a:endParaRPr lang="en-US" sz="1100" dirty="0"/>
          </a:p>
        </p:txBody>
      </p:sp>
      <p:sp>
        <p:nvSpPr>
          <p:cNvPr id="12" name="Shape 9"/>
          <p:cNvSpPr/>
          <p:nvPr/>
        </p:nvSpPr>
        <p:spPr>
          <a:xfrm>
            <a:off x="521208" y="3054096"/>
            <a:ext cx="310896" cy="310896"/>
          </a:xfrm>
          <a:prstGeom prst="ellipse">
            <a:avLst/>
          </a:prstGeom>
          <a:solidFill>
            <a:srgbClr val="1E49E2"/>
          </a:solidFill>
          <a:ln/>
        </p:spPr>
      </p:sp>
      <p:sp>
        <p:nvSpPr>
          <p:cNvPr id="13" name="Text 10"/>
          <p:cNvSpPr/>
          <p:nvPr/>
        </p:nvSpPr>
        <p:spPr>
          <a:xfrm>
            <a:off x="521208" y="3054096"/>
            <a:ext cx="310896" cy="310896"/>
          </a:xfrm>
          <a:prstGeom prst="rect">
            <a:avLst/>
          </a:prstGeom>
          <a:noFill/>
          <a:ln/>
        </p:spPr>
        <p:txBody>
          <a:bodyPr wrap="square" lIns="0" tIns="0" rIns="0" bIns="0" rtlCol="0" anchor="ctr"/>
          <a:lstStyle/>
          <a:p>
            <a:pPr algn="ctr" indent="0" marL="0">
              <a:buNone/>
            </a:pPr>
            <a:r>
              <a:rPr lang="en-US" sz="1020" b="1" dirty="0">
                <a:solidFill>
                  <a:srgbClr val="FFFFFF"/>
                </a:solidFill>
                <a:latin typeface="Arial" pitchFamily="34" charset="0"/>
                <a:ea typeface="Arial" pitchFamily="34" charset="-122"/>
                <a:cs typeface="Arial" pitchFamily="34" charset="-120"/>
              </a:rPr>
              <a:t>1</a:t>
            </a:r>
            <a:endParaRPr lang="en-US" sz="1020" dirty="0"/>
          </a:p>
        </p:txBody>
      </p:sp>
      <p:sp>
        <p:nvSpPr>
          <p:cNvPr id="14" name="Text 11"/>
          <p:cNvSpPr/>
          <p:nvPr/>
        </p:nvSpPr>
        <p:spPr>
          <a:xfrm>
            <a:off x="960120" y="3017520"/>
            <a:ext cx="7635240" cy="384048"/>
          </a:xfrm>
          <a:prstGeom prst="rect">
            <a:avLst/>
          </a:prstGeom>
          <a:noFill/>
          <a:ln/>
        </p:spPr>
        <p:txBody>
          <a:bodyPr wrap="square" lIns="0" tIns="0" rIns="0" bIns="0" rtlCol="0" anchor="ctr"/>
          <a:lstStyle/>
          <a:p>
            <a:pPr indent="0" marL="0">
              <a:buNone/>
            </a:pPr>
            <a:r>
              <a:rPr lang="en-US" sz="1050" b="1" dirty="0">
                <a:solidFill>
                  <a:srgbClr val="122046"/>
                </a:solidFill>
                <a:latin typeface="Calibri" pitchFamily="34" charset="0"/>
                <a:ea typeface="Calibri" pitchFamily="34" charset="-122"/>
                <a:cs typeface="Calibri" pitchFamily="34" charset="-120"/>
              </a:rPr>
              <a:t>Maîtriser les exigences de la NAA 315  </a:t>
            </a:r>
            <a:pPr indent="0" marL="0">
              <a:buNone/>
            </a:pPr>
            <a:r>
              <a:rPr lang="en-US" sz="1050" dirty="0">
                <a:solidFill>
                  <a:srgbClr val="5C6678"/>
                </a:solidFill>
                <a:latin typeface="Calibri" pitchFamily="34" charset="0"/>
                <a:ea typeface="Calibri" pitchFamily="34" charset="-122"/>
                <a:cs typeface="Calibri" pitchFamily="34" charset="-120"/>
              </a:rPr>
              <a:t>— connaissance de l'entité et de son environnement.</a:t>
            </a:r>
            <a:endParaRPr lang="en-US" sz="1050" dirty="0"/>
          </a:p>
        </p:txBody>
      </p:sp>
      <p:sp>
        <p:nvSpPr>
          <p:cNvPr id="15" name="Shape 12"/>
          <p:cNvSpPr/>
          <p:nvPr/>
        </p:nvSpPr>
        <p:spPr>
          <a:xfrm>
            <a:off x="521208" y="3511296"/>
            <a:ext cx="310896" cy="310896"/>
          </a:xfrm>
          <a:prstGeom prst="ellipse">
            <a:avLst/>
          </a:prstGeom>
          <a:solidFill>
            <a:srgbClr val="1E49E2"/>
          </a:solidFill>
          <a:ln/>
        </p:spPr>
      </p:sp>
      <p:sp>
        <p:nvSpPr>
          <p:cNvPr id="16" name="Text 13"/>
          <p:cNvSpPr/>
          <p:nvPr/>
        </p:nvSpPr>
        <p:spPr>
          <a:xfrm>
            <a:off x="521208" y="3511296"/>
            <a:ext cx="310896" cy="310896"/>
          </a:xfrm>
          <a:prstGeom prst="rect">
            <a:avLst/>
          </a:prstGeom>
          <a:noFill/>
          <a:ln/>
        </p:spPr>
        <p:txBody>
          <a:bodyPr wrap="square" lIns="0" tIns="0" rIns="0" bIns="0" rtlCol="0" anchor="ctr"/>
          <a:lstStyle/>
          <a:p>
            <a:pPr algn="ctr" indent="0" marL="0">
              <a:buNone/>
            </a:pPr>
            <a:r>
              <a:rPr lang="en-US" sz="1020" b="1" dirty="0">
                <a:solidFill>
                  <a:srgbClr val="FFFFFF"/>
                </a:solidFill>
                <a:latin typeface="Arial" pitchFamily="34" charset="0"/>
                <a:ea typeface="Arial" pitchFamily="34" charset="-122"/>
                <a:cs typeface="Arial" pitchFamily="34" charset="-120"/>
              </a:rPr>
              <a:t>2</a:t>
            </a:r>
            <a:endParaRPr lang="en-US" sz="1020" dirty="0"/>
          </a:p>
        </p:txBody>
      </p:sp>
      <p:sp>
        <p:nvSpPr>
          <p:cNvPr id="17" name="Text 14"/>
          <p:cNvSpPr/>
          <p:nvPr/>
        </p:nvSpPr>
        <p:spPr>
          <a:xfrm>
            <a:off x="960120" y="3474720"/>
            <a:ext cx="7635240" cy="384048"/>
          </a:xfrm>
          <a:prstGeom prst="rect">
            <a:avLst/>
          </a:prstGeom>
          <a:noFill/>
          <a:ln/>
        </p:spPr>
        <p:txBody>
          <a:bodyPr wrap="square" lIns="0" tIns="0" rIns="0" bIns="0" rtlCol="0" anchor="ctr"/>
          <a:lstStyle/>
          <a:p>
            <a:pPr indent="0" marL="0">
              <a:buNone/>
            </a:pPr>
            <a:r>
              <a:rPr lang="en-US" sz="1050" b="1" dirty="0">
                <a:solidFill>
                  <a:srgbClr val="122046"/>
                </a:solidFill>
                <a:latin typeface="Calibri" pitchFamily="34" charset="0"/>
                <a:ea typeface="Calibri" pitchFamily="34" charset="-122"/>
                <a:cs typeface="Calibri" pitchFamily="34" charset="-120"/>
              </a:rPr>
              <a:t>Identifier les facteurs de risque inhérent  </a:t>
            </a:r>
            <a:pPr indent="0" marL="0">
              <a:buNone/>
            </a:pPr>
            <a:r>
              <a:rPr lang="en-US" sz="1050" dirty="0">
                <a:solidFill>
                  <a:srgbClr val="5C6678"/>
                </a:solidFill>
                <a:latin typeface="Calibri" pitchFamily="34" charset="0"/>
                <a:ea typeface="Calibri" pitchFamily="34" charset="-122"/>
                <a:cs typeface="Calibri" pitchFamily="34" charset="-120"/>
              </a:rPr>
              <a:t>— par activité, secteur et organisation.</a:t>
            </a:r>
            <a:endParaRPr lang="en-US" sz="1050" dirty="0"/>
          </a:p>
        </p:txBody>
      </p:sp>
      <p:sp>
        <p:nvSpPr>
          <p:cNvPr id="18" name="Shape 15"/>
          <p:cNvSpPr/>
          <p:nvPr/>
        </p:nvSpPr>
        <p:spPr>
          <a:xfrm>
            <a:off x="521208" y="3968496"/>
            <a:ext cx="310896" cy="310896"/>
          </a:xfrm>
          <a:prstGeom prst="ellipse">
            <a:avLst/>
          </a:prstGeom>
          <a:solidFill>
            <a:srgbClr val="1E49E2"/>
          </a:solidFill>
          <a:ln/>
        </p:spPr>
      </p:sp>
      <p:sp>
        <p:nvSpPr>
          <p:cNvPr id="19" name="Text 16"/>
          <p:cNvSpPr/>
          <p:nvPr/>
        </p:nvSpPr>
        <p:spPr>
          <a:xfrm>
            <a:off x="521208" y="3968496"/>
            <a:ext cx="310896" cy="310896"/>
          </a:xfrm>
          <a:prstGeom prst="rect">
            <a:avLst/>
          </a:prstGeom>
          <a:noFill/>
          <a:ln/>
        </p:spPr>
        <p:txBody>
          <a:bodyPr wrap="square" lIns="0" tIns="0" rIns="0" bIns="0" rtlCol="0" anchor="ctr"/>
          <a:lstStyle/>
          <a:p>
            <a:pPr algn="ctr" indent="0" marL="0">
              <a:buNone/>
            </a:pPr>
            <a:r>
              <a:rPr lang="en-US" sz="1020" b="1" dirty="0">
                <a:solidFill>
                  <a:srgbClr val="FFFFFF"/>
                </a:solidFill>
                <a:latin typeface="Arial" pitchFamily="34" charset="0"/>
                <a:ea typeface="Arial" pitchFamily="34" charset="-122"/>
                <a:cs typeface="Arial" pitchFamily="34" charset="-120"/>
              </a:rPr>
              <a:t>3</a:t>
            </a:r>
            <a:endParaRPr lang="en-US" sz="1020" dirty="0"/>
          </a:p>
        </p:txBody>
      </p:sp>
      <p:sp>
        <p:nvSpPr>
          <p:cNvPr id="20" name="Text 17"/>
          <p:cNvSpPr/>
          <p:nvPr/>
        </p:nvSpPr>
        <p:spPr>
          <a:xfrm>
            <a:off x="960120" y="3931920"/>
            <a:ext cx="7635240" cy="384048"/>
          </a:xfrm>
          <a:prstGeom prst="rect">
            <a:avLst/>
          </a:prstGeom>
          <a:noFill/>
          <a:ln/>
        </p:spPr>
        <p:txBody>
          <a:bodyPr wrap="square" lIns="0" tIns="0" rIns="0" bIns="0" rtlCol="0" anchor="ctr"/>
          <a:lstStyle/>
          <a:p>
            <a:pPr indent="0" marL="0">
              <a:buNone/>
            </a:pPr>
            <a:r>
              <a:rPr lang="en-US" sz="1050" b="1" dirty="0">
                <a:solidFill>
                  <a:srgbClr val="122046"/>
                </a:solidFill>
                <a:latin typeface="Calibri" pitchFamily="34" charset="0"/>
                <a:ea typeface="Calibri" pitchFamily="34" charset="-122"/>
                <a:cs typeface="Calibri" pitchFamily="34" charset="-120"/>
              </a:rPr>
              <a:t>Documenter l'évaluation  </a:t>
            </a:r>
            <a:pPr indent="0" marL="0">
              <a:buNone/>
            </a:pPr>
            <a:r>
              <a:rPr lang="en-US" sz="1050" dirty="0">
                <a:solidFill>
                  <a:srgbClr val="5C6678"/>
                </a:solidFill>
                <a:latin typeface="Calibri" pitchFamily="34" charset="0"/>
                <a:ea typeface="Calibri" pitchFamily="34" charset="-122"/>
                <a:cs typeface="Calibri" pitchFamily="34" charset="-120"/>
              </a:rPr>
              <a:t>— dans une note de risques inhérents exploitable par toute l'équipe.</a:t>
            </a:r>
            <a:endParaRPr lang="en-US" sz="1050" dirty="0"/>
          </a:p>
        </p:txBody>
      </p:sp>
      <p:sp>
        <p:nvSpPr>
          <p:cNvPr id="21" name="Text 18"/>
          <p:cNvSpPr/>
          <p:nvPr/>
        </p:nvSpPr>
        <p:spPr>
          <a:xfrm>
            <a:off x="502920" y="4498848"/>
            <a:ext cx="8138160" cy="320040"/>
          </a:xfrm>
          <a:prstGeom prst="rect">
            <a:avLst/>
          </a:prstGeom>
          <a:noFill/>
          <a:ln/>
        </p:spPr>
        <p:txBody>
          <a:bodyPr wrap="square" lIns="0" tIns="0" rIns="0" bIns="0" rtlCol="0" anchor="ctr"/>
          <a:lstStyle/>
          <a:p>
            <a:pPr indent="0" marL="0">
              <a:buNone/>
            </a:pPr>
            <a:r>
              <a:rPr lang="en-US" sz="950" i="1" dirty="0">
                <a:solidFill>
                  <a:srgbClr val="5C6678"/>
                </a:solidFill>
                <a:latin typeface="Calibri" pitchFamily="34" charset="0"/>
                <a:ea typeface="Calibri" pitchFamily="34" charset="-122"/>
                <a:cs typeface="Calibri" pitchFamily="34" charset="-120"/>
              </a:rPr>
              <a:t>Le RI est intrinsèque à l'entité : il existe indépendamment de la qualité du contrôle interne — c'est la donnée la plus stable et la plus structurante.</a:t>
            </a:r>
            <a:endParaRPr lang="en-US" sz="950" dirty="0"/>
          </a:p>
        </p:txBody>
      </p:sp>
      <p:sp>
        <p:nvSpPr>
          <p:cNvPr id="22"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Risque inhérent — définition</a:t>
            </a:r>
            <a:endParaRPr lang="en-US" sz="750" dirty="0"/>
          </a:p>
        </p:txBody>
      </p:sp>
      <p:sp>
        <p:nvSpPr>
          <p:cNvPr id="23"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23</a:t>
            </a:r>
            <a:endParaRPr lang="en-US" sz="7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8 dimensions de la connaissance de l'entité</a:t>
            </a:r>
            <a:endParaRPr lang="en-US" sz="2700" dirty="0"/>
          </a:p>
        </p:txBody>
      </p:sp>
      <p:sp>
        <p:nvSpPr>
          <p:cNvPr id="5" name="Text 3"/>
          <p:cNvSpPr/>
          <p:nvPr/>
        </p:nvSpPr>
        <p:spPr>
          <a:xfrm>
            <a:off x="502920" y="1298448"/>
            <a:ext cx="8138160" cy="411480"/>
          </a:xfrm>
          <a:prstGeom prst="rect">
            <a:avLst/>
          </a:prstGeom>
          <a:noFill/>
          <a:ln/>
        </p:spPr>
        <p:txBody>
          <a:bodyPr wrap="square" lIns="0" tIns="0" rIns="0" bIns="0" rtlCol="0" anchor="ctr"/>
          <a:lstStyle/>
          <a:p>
            <a:pPr indent="0" marL="0">
              <a:lnSpc>
                <a:spcPct val="102000"/>
              </a:lnSpc>
              <a:buNone/>
            </a:pPr>
            <a:r>
              <a:rPr lang="en-US" sz="1100" dirty="0">
                <a:solidFill>
                  <a:srgbClr val="5C6678"/>
                </a:solidFill>
                <a:latin typeface="Calibri" pitchFamily="34" charset="0"/>
                <a:ea typeface="Calibri" pitchFamily="34" charset="-122"/>
                <a:cs typeface="Calibri" pitchFamily="34" charset="-120"/>
              </a:rPr>
              <a:t>La NAA 315 §11-12 demande d'acquérir la connaissance de l'entité selon huit dimensions — autant de sources potentielles de risque inhérent.</a:t>
            </a:r>
            <a:endParaRPr lang="en-US" sz="1100" dirty="0"/>
          </a:p>
        </p:txBody>
      </p:sp>
      <p:sp>
        <p:nvSpPr>
          <p:cNvPr id="6" name="Shape 4"/>
          <p:cNvSpPr/>
          <p:nvPr/>
        </p:nvSpPr>
        <p:spPr>
          <a:xfrm>
            <a:off x="502920" y="1874520"/>
            <a:ext cx="1892808" cy="1024128"/>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7" name="Shape 5"/>
          <p:cNvSpPr/>
          <p:nvPr/>
        </p:nvSpPr>
        <p:spPr>
          <a:xfrm>
            <a:off x="1202436" y="2020824"/>
            <a:ext cx="493776" cy="493776"/>
          </a:xfrm>
          <a:prstGeom prst="ellipse">
            <a:avLst/>
          </a:prstGeom>
          <a:solidFill>
            <a:srgbClr val="1E49E2"/>
          </a:solidFill>
          <a:ln/>
        </p:spPr>
      </p:sp>
      <p:sp>
        <p:nvSpPr>
          <p:cNvPr id="8" name="Text 6"/>
          <p:cNvSpPr/>
          <p:nvPr/>
        </p:nvSpPr>
        <p:spPr>
          <a:xfrm>
            <a:off x="1202436" y="202082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1</a:t>
            </a:r>
            <a:endParaRPr lang="en-US" sz="2000" dirty="0"/>
          </a:p>
        </p:txBody>
      </p:sp>
      <p:sp>
        <p:nvSpPr>
          <p:cNvPr id="9" name="Text 7"/>
          <p:cNvSpPr/>
          <p:nvPr/>
        </p:nvSpPr>
        <p:spPr>
          <a:xfrm>
            <a:off x="576072" y="255117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Secteur d'activité</a:t>
            </a:r>
            <a:endParaRPr lang="en-US" sz="950" dirty="0"/>
          </a:p>
        </p:txBody>
      </p:sp>
      <p:sp>
        <p:nvSpPr>
          <p:cNvPr id="10" name="Shape 8"/>
          <p:cNvSpPr/>
          <p:nvPr/>
        </p:nvSpPr>
        <p:spPr>
          <a:xfrm>
            <a:off x="2560320" y="1874520"/>
            <a:ext cx="1892808" cy="1024128"/>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11" name="Shape 9"/>
          <p:cNvSpPr/>
          <p:nvPr/>
        </p:nvSpPr>
        <p:spPr>
          <a:xfrm>
            <a:off x="3259836" y="2020824"/>
            <a:ext cx="493776" cy="493776"/>
          </a:xfrm>
          <a:prstGeom prst="ellipse">
            <a:avLst/>
          </a:prstGeom>
          <a:solidFill>
            <a:srgbClr val="1E49E2"/>
          </a:solidFill>
          <a:ln/>
        </p:spPr>
      </p:sp>
      <p:sp>
        <p:nvSpPr>
          <p:cNvPr id="12" name="Text 10"/>
          <p:cNvSpPr/>
          <p:nvPr/>
        </p:nvSpPr>
        <p:spPr>
          <a:xfrm>
            <a:off x="3259836" y="202082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2</a:t>
            </a:r>
            <a:endParaRPr lang="en-US" sz="2000" dirty="0"/>
          </a:p>
        </p:txBody>
      </p:sp>
      <p:sp>
        <p:nvSpPr>
          <p:cNvPr id="13" name="Text 11"/>
          <p:cNvSpPr/>
          <p:nvPr/>
        </p:nvSpPr>
        <p:spPr>
          <a:xfrm>
            <a:off x="2633472" y="255117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Cadre réglementaire</a:t>
            </a:r>
            <a:endParaRPr lang="en-US" sz="950" dirty="0"/>
          </a:p>
        </p:txBody>
      </p:sp>
      <p:sp>
        <p:nvSpPr>
          <p:cNvPr id="14" name="Shape 12"/>
          <p:cNvSpPr/>
          <p:nvPr/>
        </p:nvSpPr>
        <p:spPr>
          <a:xfrm>
            <a:off x="4617720" y="1874520"/>
            <a:ext cx="1892808" cy="1024128"/>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15" name="Shape 13"/>
          <p:cNvSpPr/>
          <p:nvPr/>
        </p:nvSpPr>
        <p:spPr>
          <a:xfrm>
            <a:off x="5317236" y="2020824"/>
            <a:ext cx="493776" cy="493776"/>
          </a:xfrm>
          <a:prstGeom prst="ellipse">
            <a:avLst/>
          </a:prstGeom>
          <a:solidFill>
            <a:srgbClr val="1E49E2"/>
          </a:solidFill>
          <a:ln/>
        </p:spPr>
      </p:sp>
      <p:sp>
        <p:nvSpPr>
          <p:cNvPr id="16" name="Text 14"/>
          <p:cNvSpPr/>
          <p:nvPr/>
        </p:nvSpPr>
        <p:spPr>
          <a:xfrm>
            <a:off x="5317236" y="202082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3</a:t>
            </a:r>
            <a:endParaRPr lang="en-US" sz="2000" dirty="0"/>
          </a:p>
        </p:txBody>
      </p:sp>
      <p:sp>
        <p:nvSpPr>
          <p:cNvPr id="17" name="Text 15"/>
          <p:cNvSpPr/>
          <p:nvPr/>
        </p:nvSpPr>
        <p:spPr>
          <a:xfrm>
            <a:off x="4690872" y="255117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Facteurs externes</a:t>
            </a:r>
            <a:endParaRPr lang="en-US" sz="950" dirty="0"/>
          </a:p>
        </p:txBody>
      </p:sp>
      <p:sp>
        <p:nvSpPr>
          <p:cNvPr id="18" name="Shape 16"/>
          <p:cNvSpPr/>
          <p:nvPr/>
        </p:nvSpPr>
        <p:spPr>
          <a:xfrm>
            <a:off x="6675120" y="1874520"/>
            <a:ext cx="1892808" cy="1024128"/>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19" name="Shape 17"/>
          <p:cNvSpPr/>
          <p:nvPr/>
        </p:nvSpPr>
        <p:spPr>
          <a:xfrm>
            <a:off x="7374636" y="2020824"/>
            <a:ext cx="493776" cy="493776"/>
          </a:xfrm>
          <a:prstGeom prst="ellipse">
            <a:avLst/>
          </a:prstGeom>
          <a:solidFill>
            <a:srgbClr val="1E49E2"/>
          </a:solidFill>
          <a:ln/>
        </p:spPr>
      </p:sp>
      <p:sp>
        <p:nvSpPr>
          <p:cNvPr id="20" name="Text 18"/>
          <p:cNvSpPr/>
          <p:nvPr/>
        </p:nvSpPr>
        <p:spPr>
          <a:xfrm>
            <a:off x="7374636" y="202082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4</a:t>
            </a:r>
            <a:endParaRPr lang="en-US" sz="2000" dirty="0"/>
          </a:p>
        </p:txBody>
      </p:sp>
      <p:sp>
        <p:nvSpPr>
          <p:cNvPr id="21" name="Text 19"/>
          <p:cNvSpPr/>
          <p:nvPr/>
        </p:nvSpPr>
        <p:spPr>
          <a:xfrm>
            <a:off x="6748272" y="255117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Nature de l'entité</a:t>
            </a:r>
            <a:endParaRPr lang="en-US" sz="950" dirty="0"/>
          </a:p>
        </p:txBody>
      </p:sp>
      <p:sp>
        <p:nvSpPr>
          <p:cNvPr id="22" name="Shape 20"/>
          <p:cNvSpPr/>
          <p:nvPr/>
        </p:nvSpPr>
        <p:spPr>
          <a:xfrm>
            <a:off x="502920" y="3063240"/>
            <a:ext cx="1892808" cy="1024128"/>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23" name="Shape 21"/>
          <p:cNvSpPr/>
          <p:nvPr/>
        </p:nvSpPr>
        <p:spPr>
          <a:xfrm>
            <a:off x="1202436" y="3209544"/>
            <a:ext cx="493776" cy="493776"/>
          </a:xfrm>
          <a:prstGeom prst="ellipse">
            <a:avLst/>
          </a:prstGeom>
          <a:solidFill>
            <a:srgbClr val="00A3A1"/>
          </a:solidFill>
          <a:ln/>
        </p:spPr>
      </p:sp>
      <p:sp>
        <p:nvSpPr>
          <p:cNvPr id="24" name="Text 22"/>
          <p:cNvSpPr/>
          <p:nvPr/>
        </p:nvSpPr>
        <p:spPr>
          <a:xfrm>
            <a:off x="1202436" y="320954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5</a:t>
            </a:r>
            <a:endParaRPr lang="en-US" sz="2000" dirty="0"/>
          </a:p>
        </p:txBody>
      </p:sp>
      <p:sp>
        <p:nvSpPr>
          <p:cNvPr id="25" name="Text 23"/>
          <p:cNvSpPr/>
          <p:nvPr/>
        </p:nvSpPr>
        <p:spPr>
          <a:xfrm>
            <a:off x="576072" y="373989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Méthodes comptables</a:t>
            </a:r>
            <a:endParaRPr lang="en-US" sz="950" dirty="0"/>
          </a:p>
        </p:txBody>
      </p:sp>
      <p:sp>
        <p:nvSpPr>
          <p:cNvPr id="26" name="Shape 24"/>
          <p:cNvSpPr/>
          <p:nvPr/>
        </p:nvSpPr>
        <p:spPr>
          <a:xfrm>
            <a:off x="2560320" y="3063240"/>
            <a:ext cx="1892808" cy="1024128"/>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27" name="Shape 25"/>
          <p:cNvSpPr/>
          <p:nvPr/>
        </p:nvSpPr>
        <p:spPr>
          <a:xfrm>
            <a:off x="3259836" y="3209544"/>
            <a:ext cx="493776" cy="493776"/>
          </a:xfrm>
          <a:prstGeom prst="ellipse">
            <a:avLst/>
          </a:prstGeom>
          <a:solidFill>
            <a:srgbClr val="00A3A1"/>
          </a:solidFill>
          <a:ln/>
        </p:spPr>
      </p:sp>
      <p:sp>
        <p:nvSpPr>
          <p:cNvPr id="28" name="Text 26"/>
          <p:cNvSpPr/>
          <p:nvPr/>
        </p:nvSpPr>
        <p:spPr>
          <a:xfrm>
            <a:off x="3259836" y="320954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6</a:t>
            </a:r>
            <a:endParaRPr lang="en-US" sz="2000" dirty="0"/>
          </a:p>
        </p:txBody>
      </p:sp>
      <p:sp>
        <p:nvSpPr>
          <p:cNvPr id="29" name="Text 27"/>
          <p:cNvSpPr/>
          <p:nvPr/>
        </p:nvSpPr>
        <p:spPr>
          <a:xfrm>
            <a:off x="2633472" y="373989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Objectifs &amp; stratégies</a:t>
            </a:r>
            <a:endParaRPr lang="en-US" sz="950" dirty="0"/>
          </a:p>
        </p:txBody>
      </p:sp>
      <p:sp>
        <p:nvSpPr>
          <p:cNvPr id="30" name="Shape 28"/>
          <p:cNvSpPr/>
          <p:nvPr/>
        </p:nvSpPr>
        <p:spPr>
          <a:xfrm>
            <a:off x="4617720" y="3063240"/>
            <a:ext cx="1892808" cy="1024128"/>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31" name="Shape 29"/>
          <p:cNvSpPr/>
          <p:nvPr/>
        </p:nvSpPr>
        <p:spPr>
          <a:xfrm>
            <a:off x="5317236" y="3209544"/>
            <a:ext cx="493776" cy="493776"/>
          </a:xfrm>
          <a:prstGeom prst="ellipse">
            <a:avLst/>
          </a:prstGeom>
          <a:solidFill>
            <a:srgbClr val="00A3A1"/>
          </a:solidFill>
          <a:ln/>
        </p:spPr>
      </p:sp>
      <p:sp>
        <p:nvSpPr>
          <p:cNvPr id="32" name="Text 30"/>
          <p:cNvSpPr/>
          <p:nvPr/>
        </p:nvSpPr>
        <p:spPr>
          <a:xfrm>
            <a:off x="5317236" y="320954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7</a:t>
            </a:r>
            <a:endParaRPr lang="en-US" sz="2000" dirty="0"/>
          </a:p>
        </p:txBody>
      </p:sp>
      <p:sp>
        <p:nvSpPr>
          <p:cNvPr id="33" name="Text 31"/>
          <p:cNvSpPr/>
          <p:nvPr/>
        </p:nvSpPr>
        <p:spPr>
          <a:xfrm>
            <a:off x="4690872" y="373989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Mesure de la performance</a:t>
            </a:r>
            <a:endParaRPr lang="en-US" sz="950" dirty="0"/>
          </a:p>
        </p:txBody>
      </p:sp>
      <p:sp>
        <p:nvSpPr>
          <p:cNvPr id="34" name="Shape 32"/>
          <p:cNvSpPr/>
          <p:nvPr/>
        </p:nvSpPr>
        <p:spPr>
          <a:xfrm>
            <a:off x="6675120" y="3063240"/>
            <a:ext cx="1892808" cy="1024128"/>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35" name="Shape 33"/>
          <p:cNvSpPr/>
          <p:nvPr/>
        </p:nvSpPr>
        <p:spPr>
          <a:xfrm>
            <a:off x="7374636" y="3209544"/>
            <a:ext cx="493776" cy="493776"/>
          </a:xfrm>
          <a:prstGeom prst="ellipse">
            <a:avLst/>
          </a:prstGeom>
          <a:solidFill>
            <a:srgbClr val="00A3A1"/>
          </a:solidFill>
          <a:ln/>
        </p:spPr>
      </p:sp>
      <p:sp>
        <p:nvSpPr>
          <p:cNvPr id="36" name="Text 34"/>
          <p:cNvSpPr/>
          <p:nvPr/>
        </p:nvSpPr>
        <p:spPr>
          <a:xfrm>
            <a:off x="7374636" y="3209544"/>
            <a:ext cx="493776" cy="493776"/>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8</a:t>
            </a:r>
            <a:endParaRPr lang="en-US" sz="2000" dirty="0"/>
          </a:p>
        </p:txBody>
      </p:sp>
      <p:sp>
        <p:nvSpPr>
          <p:cNvPr id="37" name="Text 35"/>
          <p:cNvSpPr/>
          <p:nvPr/>
        </p:nvSpPr>
        <p:spPr>
          <a:xfrm>
            <a:off x="6748272" y="3739896"/>
            <a:ext cx="1746504" cy="329184"/>
          </a:xfrm>
          <a:prstGeom prst="rect">
            <a:avLst/>
          </a:prstGeom>
          <a:noFill/>
          <a:ln/>
        </p:spPr>
        <p:txBody>
          <a:bodyPr wrap="square" lIns="0" tIns="0" rIns="0" bIns="0" rtlCol="0" anchor="t"/>
          <a:lstStyle/>
          <a:p>
            <a:pPr algn="ctr" indent="0" marL="0">
              <a:lnSpc>
                <a:spcPct val="92000"/>
              </a:lnSpc>
              <a:buNone/>
            </a:pPr>
            <a:r>
              <a:rPr lang="en-US" sz="950" b="1" dirty="0">
                <a:solidFill>
                  <a:srgbClr val="122046"/>
                </a:solidFill>
                <a:latin typeface="Calibri" pitchFamily="34" charset="0"/>
                <a:ea typeface="Calibri" pitchFamily="34" charset="-122"/>
                <a:cs typeface="Calibri" pitchFamily="34" charset="-120"/>
              </a:rPr>
              <a:t>Contrôle interne</a:t>
            </a:r>
            <a:endParaRPr lang="en-US" sz="950" dirty="0"/>
          </a:p>
        </p:txBody>
      </p:sp>
      <p:sp>
        <p:nvSpPr>
          <p:cNvPr id="38" name="Text 36"/>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Les 8 dimensions NAA 315</a:t>
            </a:r>
            <a:endParaRPr lang="en-US" sz="750" dirty="0"/>
          </a:p>
        </p:txBody>
      </p:sp>
      <p:sp>
        <p:nvSpPr>
          <p:cNvPr id="39" name="Text 37"/>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24</a:t>
            </a:r>
            <a:endParaRPr lang="en-US" sz="7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Dimensions 1 à 4 — sources de risque inhérent</a:t>
            </a:r>
            <a:endParaRPr lang="en-US" sz="2700" dirty="0"/>
          </a:p>
        </p:txBody>
      </p:sp>
      <p:graphicFrame>
        <p:nvGraphicFramePr>
          <p:cNvPr id="26"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874520"/>
                <a:gridCol w="3154680"/>
                <a:gridCol w="3108960"/>
              </a:tblGrid>
              <a:tr h="676656">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Dimension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Contenu à investiguer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Source de risque inhérent typique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 Secteur d'activité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Tendances, concurrence, cycle économique, réglementation sectorielle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Secteur en crise, nouvelles normes, pression concurrentielle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2. Cadre réglementaire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Réglementations fiscale, sociale, sectorielle ; conformité environnementale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Non-conformité DGI / CNAS / Banque d'Algérie ; secteurs réglementés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3. Facteurs externes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Conjoncture, taux de change, inflation, instabilité géopolitique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Devises (importateurs), inflation (stocks), instabilité régionale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4. Nature de l'entité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Structure juridique, capital, dirigeants, gouvernance, parties prenantes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Concentration capitalistique, gouvernance familiale, parties liées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Dimensions 1-4</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25</a:t>
            </a:r>
            <a:endParaRPr lang="en-US" sz="7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Dimensions 5 à 8 — sources de risque inhérent</a:t>
            </a:r>
            <a:endParaRPr lang="en-US" sz="2700" dirty="0"/>
          </a:p>
        </p:txBody>
      </p:sp>
      <p:graphicFrame>
        <p:nvGraphicFramePr>
          <p:cNvPr id="27"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874520"/>
                <a:gridCol w="3246120"/>
                <a:gridCol w="3017520"/>
              </a:tblGrid>
              <a:tr h="676656">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Dimension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Contenu à investiguer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Source de risque inhérent typique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5. Méthodes comptables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Application du SCF, options retenues, changements de méthode, jugements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Évaluation des stocks (CMP / FIFO), dépréciations, amortissements, provisions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6. Objectifs &amp; stratégies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Plan stratégique, croissance, restructurations, acquisitions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Croissance rapide (contrôles dépassés), opérations stratégiques (M&amp;A)</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7. Mesure de la performance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Tableaux de bord, indicateurs, primes liées aux résultats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Pression sur les résultats (incitation à la fraude / smoothing)</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76656">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8. Contrôle interne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5 composantes COSO : environnement, évaluation des risques, activités, info/com, suivi</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Traité en détail dans la séquence 11h00 (Outil 19)</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Dimensions 5-8</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26</a:t>
            </a:r>
            <a:endParaRPr lang="en-US" sz="7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Sources d'information mobilisables (1/2)</a:t>
            </a:r>
            <a:endParaRPr lang="en-US" sz="2700" dirty="0"/>
          </a:p>
        </p:txBody>
      </p:sp>
      <p:sp>
        <p:nvSpPr>
          <p:cNvPr id="5" name="Text 3"/>
          <p:cNvSpPr/>
          <p:nvPr/>
        </p:nvSpPr>
        <p:spPr>
          <a:xfrm>
            <a:off x="502920" y="1298448"/>
            <a:ext cx="8138160" cy="365760"/>
          </a:xfrm>
          <a:prstGeom prst="rect">
            <a:avLst/>
          </a:prstGeom>
          <a:noFill/>
          <a:ln/>
        </p:spPr>
        <p:txBody>
          <a:bodyPr wrap="square" lIns="0" tIns="0" rIns="0" bIns="0" rtlCol="0" anchor="ctr"/>
          <a:lstStyle/>
          <a:p>
            <a:pPr indent="0" marL="0">
              <a:buNone/>
            </a:pPr>
            <a:r>
              <a:rPr lang="en-US" sz="1050" dirty="0">
                <a:solidFill>
                  <a:srgbClr val="5C6678"/>
                </a:solidFill>
                <a:latin typeface="Calibri" pitchFamily="34" charset="0"/>
                <a:ea typeface="Calibri" pitchFamily="34" charset="-122"/>
                <a:cs typeface="Calibri" pitchFamily="34" charset="-120"/>
              </a:rPr>
              <a:t>NAA 315 §6 — demandes d'informations, procédures analytiques, observation et inspection. Sources concrètes en Algérie :</a:t>
            </a:r>
            <a:endParaRPr lang="en-US" sz="1050" dirty="0"/>
          </a:p>
        </p:txBody>
      </p:sp>
      <p:graphicFrame>
        <p:nvGraphicFramePr>
          <p:cNvPr id="28" name="Table 0"/>
          <p:cNvGraphicFramePr>
            <a:graphicFrameLocks noGrp="1"/>
          </p:cNvGraphicFramePr>
          <p:nvPr>
            <p:extLst>
              <p:ext uri="{D42A27DB-BD31-4B8C-83A1-F6EECF244321}">
                <p14:modId xmlns:p14="http://schemas.microsoft.com/office/powerpoint/2010/main" val="1579011935"/>
              </p:ext>
            </p:extLst>
          </p:nvPr>
        </p:nvGraphicFramePr>
        <p:xfrm>
          <a:off x="502920" y="1755648"/>
          <a:ext cx="8138160" cy="914400"/>
        </p:xfrm>
        <a:graphic>
          <a:graphicData uri="http://schemas.openxmlformats.org/drawingml/2006/table">
            <a:tbl>
              <a:tblPr/>
              <a:tblGrid>
                <a:gridCol w="1783080"/>
                <a:gridCol w="3840480"/>
                <a:gridCol w="2514600"/>
              </a:tblGrid>
              <a:tr h="658368">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Type de source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Documents / acteurs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Apport principal</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5836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Documents internes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Statuts, PV d'AG, business plan, rapports de gestion, organigrammes, procédures, EF 3 ans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Compréhension de l'organisation et de l'historique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5836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Entretiens internes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DG, DAF, contrôleur de gestion, responsables opérationnels, audit interne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Compréhension qualitative, risques perçus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5836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Visite des sites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Sites de production, dépôts, points de vente, agences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Confrontation discours / réalité ; ordre, sécurité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5836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Sources publiques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Site de l'entité, presse spécialisée, base CNRC, JORADP</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Informations factuelles, signaux faibles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7" name="Text 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Sources d'information (1/2)</a:t>
            </a:r>
            <a:endParaRPr lang="en-US" sz="750" dirty="0"/>
          </a:p>
        </p:txBody>
      </p:sp>
      <p:sp>
        <p:nvSpPr>
          <p:cNvPr id="8" name="Text 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27</a:t>
            </a:r>
            <a:endParaRPr lang="en-US" sz="7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Sources d'information (2/2) &amp; procédures analytiques</a:t>
            </a:r>
            <a:endParaRPr lang="en-US" sz="2700" dirty="0"/>
          </a:p>
        </p:txBody>
      </p:sp>
      <p:graphicFrame>
        <p:nvGraphicFramePr>
          <p:cNvPr id="29"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874520"/>
                <a:gridCol w="3749040"/>
                <a:gridCol w="2514600"/>
              </a:tblGrid>
              <a:tr h="502920">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Type de source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Documents / acteurs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Apport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Sources sectorielles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Études économiques, statistiques (ONS), revues professionnelles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Benchmarks, tendances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Sources réglementaires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Lois, décrets, instructions DGI, JORADP, mf.gov.dz / mfdgi.gov.dz</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Cadre normatif applicable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Audit antérieur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Dossiers N-1 / N-2, lettre de recommandations, rapports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Continuité, suivi des recommandations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6" name="Shape 3"/>
          <p:cNvSpPr/>
          <p:nvPr/>
        </p:nvSpPr>
        <p:spPr>
          <a:xfrm>
            <a:off x="502920" y="3246120"/>
            <a:ext cx="8138160" cy="1417320"/>
          </a:xfrm>
          <a:prstGeom prst="rect">
            <a:avLst/>
          </a:prstGeom>
          <a:solidFill>
            <a:srgbClr val="E4F4F4"/>
          </a:solidFill>
          <a:ln w="12700">
            <a:solidFill>
              <a:srgbClr val="00A3A1"/>
            </a:solidFill>
            <a:prstDash val="solid"/>
          </a:ln>
        </p:spPr>
      </p:sp>
      <p:sp>
        <p:nvSpPr>
          <p:cNvPr id="7" name="Shape 4"/>
          <p:cNvSpPr/>
          <p:nvPr/>
        </p:nvSpPr>
        <p:spPr>
          <a:xfrm>
            <a:off x="502920" y="3246120"/>
            <a:ext cx="73152" cy="1417320"/>
          </a:xfrm>
          <a:prstGeom prst="rect">
            <a:avLst/>
          </a:prstGeom>
          <a:solidFill>
            <a:srgbClr val="00A3A1"/>
          </a:solidFill>
          <a:ln/>
        </p:spPr>
      </p:sp>
      <p:sp>
        <p:nvSpPr>
          <p:cNvPr id="8" name="Shape 5"/>
          <p:cNvSpPr/>
          <p:nvPr/>
        </p:nvSpPr>
        <p:spPr>
          <a:xfrm>
            <a:off x="704088" y="3410712"/>
            <a:ext cx="384048" cy="384048"/>
          </a:xfrm>
          <a:prstGeom prst="ellipse">
            <a:avLst/>
          </a:prstGeom>
          <a:solidFill>
            <a:srgbClr val="00A3A1"/>
          </a:solidFill>
          <a:ln/>
        </p:spPr>
      </p:sp>
      <p:pic>
        <p:nvPicPr>
          <p:cNvPr id="9" name="Image 0" descr="preencoded.png">    </p:cNvPr>
          <p:cNvPicPr>
            <a:picLocks noChangeAspect="1"/>
          </p:cNvPicPr>
          <p:nvPr/>
        </p:nvPicPr>
        <p:blipFill>
          <a:blip r:embed="rId1"/>
          <a:stretch>
            <a:fillRect/>
          </a:stretch>
        </p:blipFill>
        <p:spPr>
          <a:xfrm>
            <a:off x="807781" y="3514405"/>
            <a:ext cx="176662" cy="176662"/>
          </a:xfrm>
          <a:prstGeom prst="rect">
            <a:avLst/>
          </a:prstGeom>
        </p:spPr>
      </p:pic>
      <p:sp>
        <p:nvSpPr>
          <p:cNvPr id="10" name="Text 6"/>
          <p:cNvSpPr/>
          <p:nvPr/>
        </p:nvSpPr>
        <p:spPr>
          <a:xfrm>
            <a:off x="1216152" y="3392424"/>
            <a:ext cx="7223760" cy="384048"/>
          </a:xfrm>
          <a:prstGeom prst="rect">
            <a:avLst/>
          </a:prstGeom>
          <a:noFill/>
          <a:ln/>
        </p:spPr>
        <p:txBody>
          <a:bodyPr wrap="square" lIns="0" tIns="0" rIns="0" bIns="0" rtlCol="0" anchor="ctr"/>
          <a:lstStyle/>
          <a:p>
            <a:pPr indent="0" marL="0">
              <a:buNone/>
            </a:pPr>
            <a:r>
              <a:rPr lang="en-US" sz="1150" b="1" dirty="0">
                <a:solidFill>
                  <a:srgbClr val="00A3A1"/>
                </a:solidFill>
                <a:latin typeface="Arial" pitchFamily="34" charset="0"/>
                <a:ea typeface="Arial" pitchFamily="34" charset="-122"/>
                <a:cs typeface="Arial" pitchFamily="34" charset="-120"/>
              </a:rPr>
              <a:t>Procédures analytiques préliminaires (NAA 315 §6 b)</a:t>
            </a:r>
            <a:endParaRPr lang="en-US" sz="1150" dirty="0"/>
          </a:p>
        </p:txBody>
      </p:sp>
      <p:sp>
        <p:nvSpPr>
          <p:cNvPr id="11" name="Text 7"/>
          <p:cNvSpPr/>
          <p:nvPr/>
        </p:nvSpPr>
        <p:spPr>
          <a:xfrm>
            <a:off x="777240" y="3886200"/>
            <a:ext cx="7635240" cy="630936"/>
          </a:xfrm>
          <a:prstGeom prst="rect">
            <a:avLst/>
          </a:prstGeom>
          <a:noFill/>
          <a:ln/>
        </p:spPr>
        <p:txBody>
          <a:bodyPr wrap="square" lIns="0" tIns="0" rIns="0" bIns="0" rtlCol="0" anchor="t"/>
          <a:lstStyle/>
          <a:p>
            <a:pPr indent="0" marL="0">
              <a:lnSpc>
                <a:spcPct val="103000"/>
              </a:lnSpc>
              <a:buNone/>
            </a:pPr>
            <a:r>
              <a:rPr lang="en-US" sz="950" dirty="0">
                <a:solidFill>
                  <a:srgbClr val="1B2333"/>
                </a:solidFill>
                <a:latin typeface="Calibri" pitchFamily="34" charset="0"/>
                <a:ea typeface="Calibri" pitchFamily="34" charset="-122"/>
                <a:cs typeface="Calibri" pitchFamily="34" charset="-120"/>
              </a:rPr>
              <a:t>Conduites en intérim (oct.–nov.) ou juste après clôture, elles comparent les données financières et non financières à des références.
</a:t>
            </a:r>
            <a:pPr indent="0" marL="0">
              <a:lnSpc>
                <a:spcPct val="103000"/>
              </a:lnSpc>
              <a:buNone/>
            </a:pPr>
            <a:r>
              <a:rPr lang="en-US" sz="950" b="1" dirty="0">
                <a:solidFill>
                  <a:srgbClr val="0A6E6C"/>
                </a:solidFill>
                <a:latin typeface="Calibri" pitchFamily="34" charset="0"/>
                <a:ea typeface="Calibri" pitchFamily="34" charset="-122"/>
                <a:cs typeface="Calibri" pitchFamily="34" charset="-120"/>
              </a:rPr>
              <a:t>Temporelle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(N vs N-1/N-2) · </a:t>
            </a:r>
            <a:pPr indent="0" marL="0">
              <a:lnSpc>
                <a:spcPct val="103000"/>
              </a:lnSpc>
              <a:buNone/>
            </a:pPr>
            <a:r>
              <a:rPr lang="en-US" sz="950" b="1" dirty="0">
                <a:solidFill>
                  <a:srgbClr val="0A6E6C"/>
                </a:solidFill>
                <a:latin typeface="Calibri" pitchFamily="34" charset="0"/>
                <a:ea typeface="Calibri" pitchFamily="34" charset="-122"/>
                <a:cs typeface="Calibri" pitchFamily="34" charset="-120"/>
              </a:rPr>
              <a:t>Sectorielle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(vs moyenne secteur) · </a:t>
            </a:r>
            <a:pPr indent="0" marL="0">
              <a:lnSpc>
                <a:spcPct val="103000"/>
              </a:lnSpc>
              <a:buNone/>
            </a:pPr>
            <a:r>
              <a:rPr lang="en-US" sz="950" b="1" dirty="0">
                <a:solidFill>
                  <a:srgbClr val="0A6E6C"/>
                </a:solidFill>
                <a:latin typeface="Calibri" pitchFamily="34" charset="0"/>
                <a:ea typeface="Calibri" pitchFamily="34" charset="-122"/>
                <a:cs typeface="Calibri" pitchFamily="34" charset="-120"/>
              </a:rPr>
              <a:t>Budgétaire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(réalisé vs budget) · </a:t>
            </a:r>
            <a:pPr indent="0" marL="0">
              <a:lnSpc>
                <a:spcPct val="103000"/>
              </a:lnSpc>
              <a:buNone/>
            </a:pPr>
            <a:r>
              <a:rPr lang="en-US" sz="950" b="1" dirty="0">
                <a:solidFill>
                  <a:srgbClr val="0A6E6C"/>
                </a:solidFill>
                <a:latin typeface="Calibri" pitchFamily="34" charset="0"/>
                <a:ea typeface="Calibri" pitchFamily="34" charset="-122"/>
                <a:cs typeface="Calibri" pitchFamily="34" charset="-120"/>
              </a:rPr>
              <a:t>Cohérence interne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(CA/commissions…) · </a:t>
            </a:r>
            <a:pPr indent="0" marL="0">
              <a:lnSpc>
                <a:spcPct val="103000"/>
              </a:lnSpc>
              <a:buNone/>
            </a:pPr>
            <a:r>
              <a:rPr lang="en-US" sz="950" b="1" dirty="0">
                <a:solidFill>
                  <a:srgbClr val="0A6E6C"/>
                </a:solidFill>
                <a:latin typeface="Calibri" pitchFamily="34" charset="0"/>
                <a:ea typeface="Calibri" pitchFamily="34" charset="-122"/>
                <a:cs typeface="Calibri" pitchFamily="34" charset="-120"/>
              </a:rPr>
              <a:t>Indicateurs non financiers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(production vs CA).
</a:t>
            </a:r>
            <a:pPr indent="0" marL="0">
              <a:lnSpc>
                <a:spcPct val="103000"/>
              </a:lnSpc>
              <a:buNone/>
            </a:pPr>
            <a:r>
              <a:rPr lang="en-US" sz="950" i="1" dirty="0">
                <a:solidFill>
                  <a:srgbClr val="1B2333"/>
                </a:solidFill>
                <a:latin typeface="Calibri" pitchFamily="34" charset="0"/>
                <a:ea typeface="Calibri" pitchFamily="34" charset="-122"/>
                <a:cs typeface="Calibri" pitchFamily="34" charset="-120"/>
              </a:rPr>
              <a:t>Indicateur de risque : variations significatives non expliquées (&gt; 10–20 %), écarts vs secteur, atteinte « miraculeuse » du budget.</a:t>
            </a:r>
            <a:endParaRPr lang="en-US" sz="950" dirty="0"/>
          </a:p>
        </p:txBody>
      </p:sp>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Sources (2/2) &amp; analytiques</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28</a:t>
            </a:r>
            <a:endParaRPr lang="en-US" sz="7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Procédures analytiques préliminaires — typologie</a:t>
            </a:r>
            <a:endParaRPr lang="en-US" sz="2700" dirty="0"/>
          </a:p>
        </p:txBody>
      </p:sp>
      <p:graphicFrame>
        <p:nvGraphicFramePr>
          <p:cNvPr id="30"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965960"/>
                <a:gridCol w="3611880"/>
                <a:gridCol w="2560320"/>
              </a:tblGrid>
              <a:tr h="566928">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Type d'analyse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Comparaison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Indicateur de risque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6692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Temporelle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Comptes N vs N-1, N-2, N-3 ; balance mensuelle ; saisonnalité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Variations significatives non expliquées (&gt; 10–20 %)</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6692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Sectorielle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Ratios de l'entité vs moyenne sectorielle (marge brute, rotation stocks, BFR)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Écarts marqués par rapport au secteur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6692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Budgétaire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Réalisé vs budget ; suivi prévision / réalisation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Atteinte « miraculeuse » du budget en fin d'année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6692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Cohérence interne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CA / commissions ; coût matières / production ; charges personnel / effectif</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Incohérences signalant des retraitements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66928">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Indicateurs non financiers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Production physique vs CA ; effectif vs masse salariale ; m² vs charges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Décalages entre flux physiques et comptables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Procédures analytiques</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29</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PRÉSENTATION DE LA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Adossement au référentiel &amp; précision méthodologique</a:t>
            </a:r>
            <a:endParaRPr lang="en-US" sz="2700" dirty="0"/>
          </a:p>
        </p:txBody>
      </p:sp>
      <p:sp>
        <p:nvSpPr>
          <p:cNvPr id="5" name="Shape 3"/>
          <p:cNvSpPr/>
          <p:nvPr/>
        </p:nvSpPr>
        <p:spPr>
          <a:xfrm>
            <a:off x="502920" y="1417320"/>
            <a:ext cx="3931920" cy="315468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6" name="Shape 4"/>
          <p:cNvSpPr/>
          <p:nvPr/>
        </p:nvSpPr>
        <p:spPr>
          <a:xfrm>
            <a:off x="502920" y="1417320"/>
            <a:ext cx="68580" cy="3154680"/>
          </a:xfrm>
          <a:prstGeom prst="rect">
            <a:avLst/>
          </a:prstGeom>
          <a:solidFill>
            <a:srgbClr val="1E49E2"/>
          </a:solidFill>
          <a:ln/>
        </p:spPr>
      </p:sp>
      <p:sp>
        <p:nvSpPr>
          <p:cNvPr id="7" name="Shape 5"/>
          <p:cNvSpPr/>
          <p:nvPr/>
        </p:nvSpPr>
        <p:spPr>
          <a:xfrm>
            <a:off x="704088" y="1600200"/>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703893"/>
            <a:ext cx="176662" cy="176662"/>
          </a:xfrm>
          <a:prstGeom prst="rect">
            <a:avLst/>
          </a:prstGeom>
        </p:spPr>
      </p:pic>
      <p:sp>
        <p:nvSpPr>
          <p:cNvPr id="9" name="Text 6"/>
          <p:cNvSpPr/>
          <p:nvPr/>
        </p:nvSpPr>
        <p:spPr>
          <a:xfrm>
            <a:off x="1216152" y="1591056"/>
            <a:ext cx="3063240" cy="384048"/>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Boîte à outils — adaptation algérienne</a:t>
            </a:r>
            <a:endParaRPr lang="en-US" sz="1250" dirty="0"/>
          </a:p>
        </p:txBody>
      </p:sp>
      <p:sp>
        <p:nvSpPr>
          <p:cNvPr id="10" name="Text 7"/>
          <p:cNvSpPr/>
          <p:nvPr/>
        </p:nvSpPr>
        <p:spPr>
          <a:xfrm>
            <a:off x="758952" y="2121408"/>
            <a:ext cx="3474720" cy="914400"/>
          </a:xfrm>
          <a:prstGeom prst="rect">
            <a:avLst/>
          </a:prstGeom>
          <a:noFill/>
          <a:ln/>
        </p:spPr>
        <p:txBody>
          <a:bodyPr wrap="square" lIns="0" tIns="0" rIns="0" bIns="0" rtlCol="0" anchor="t"/>
          <a:lstStyle/>
          <a:p>
            <a:pPr indent="0" marL="0">
              <a:lnSpc>
                <a:spcPct val="104000"/>
              </a:lnSpc>
              <a:buNone/>
            </a:pPr>
            <a:r>
              <a:rPr lang="en-US" sz="1050" b="1" dirty="0">
                <a:solidFill>
                  <a:srgbClr val="1B2333"/>
                </a:solidFill>
                <a:latin typeface="Calibri" pitchFamily="34" charset="0"/>
                <a:ea typeface="Calibri" pitchFamily="34" charset="-122"/>
                <a:cs typeface="Calibri" pitchFamily="34" charset="-120"/>
              </a:rPr>
              <a:t>Dossier 3 </a:t>
            </a:r>
            <a:pPr indent="0" marL="0">
              <a:lnSpc>
                <a:spcPct val="104000"/>
              </a:lnSpc>
              <a:buNone/>
            </a:pPr>
            <a:r>
              <a:rPr lang="en-US" sz="1050" dirty="0">
                <a:solidFill>
                  <a:srgbClr val="1B2333"/>
                </a:solidFill>
                <a:latin typeface="Calibri" pitchFamily="34" charset="0"/>
                <a:ea typeface="Calibri" pitchFamily="34" charset="-122"/>
                <a:cs typeface="Calibri" pitchFamily="34" charset="-120"/>
              </a:rPr>
              <a:t>de l'ouvrage « La boîte à outils de l'Auditeur financier » (Boccon-Gibod &amp; Vilmint, Dunod, 3ᵉ éd. 2022), section </a:t>
            </a:r>
            <a:pPr indent="0" marL="0">
              <a:lnSpc>
                <a:spcPct val="104000"/>
              </a:lnSpc>
              <a:buNone/>
            </a:pPr>
            <a:r>
              <a:rPr lang="en-US" sz="1050" b="1" dirty="0">
                <a:solidFill>
                  <a:srgbClr val="1B2333"/>
                </a:solidFill>
                <a:latin typeface="Calibri" pitchFamily="34" charset="0"/>
                <a:ea typeface="Calibri" pitchFamily="34" charset="-122"/>
                <a:cs typeface="Calibri" pitchFamily="34" charset="-120"/>
              </a:rPr>
              <a:t>« Phase préliminaire — l'approche par les risques », outils 17 à 22.</a:t>
            </a:r>
            <a:endParaRPr lang="en-US" sz="1050" dirty="0"/>
          </a:p>
        </p:txBody>
      </p:sp>
      <p:sp>
        <p:nvSpPr>
          <p:cNvPr id="11" name="Text 8"/>
          <p:cNvSpPr/>
          <p:nvPr/>
        </p:nvSpPr>
        <p:spPr>
          <a:xfrm>
            <a:off x="758952" y="3072384"/>
            <a:ext cx="3474720" cy="228600"/>
          </a:xfrm>
          <a:prstGeom prst="rect">
            <a:avLst/>
          </a:prstGeom>
          <a:noFill/>
          <a:ln/>
        </p:spPr>
        <p:txBody>
          <a:bodyPr wrap="square" lIns="0" tIns="0" rIns="0" bIns="0" rtlCol="0" anchor="ctr"/>
          <a:lstStyle/>
          <a:p>
            <a:pPr indent="0" marL="0">
              <a:buNone/>
            </a:pPr>
            <a:r>
              <a:rPr lang="en-US" sz="950" b="1" dirty="0">
                <a:solidFill>
                  <a:srgbClr val="122046"/>
                </a:solidFill>
                <a:latin typeface="Calibri" pitchFamily="34" charset="0"/>
                <a:ea typeface="Calibri" pitchFamily="34" charset="-122"/>
                <a:cs typeface="Calibri" pitchFamily="34" charset="-120"/>
              </a:rPr>
              <a:t>Cinq normes encadrent la journée :</a:t>
            </a:r>
            <a:endParaRPr lang="en-US" sz="950" dirty="0"/>
          </a:p>
        </p:txBody>
      </p:sp>
      <p:sp>
        <p:nvSpPr>
          <p:cNvPr id="12" name="Text 9"/>
          <p:cNvSpPr/>
          <p:nvPr/>
        </p:nvSpPr>
        <p:spPr>
          <a:xfrm>
            <a:off x="758952" y="3291840"/>
            <a:ext cx="3474720" cy="1143000"/>
          </a:xfrm>
          <a:prstGeom prst="rect">
            <a:avLst/>
          </a:prstGeom>
          <a:noFill/>
          <a:ln/>
        </p:spPr>
        <p:txBody>
          <a:bodyPr wrap="square" lIns="0" tIns="0" rIns="0" bIns="0" rtlCol="0" anchor="t"/>
          <a:lstStyle/>
          <a:p>
            <a:pPr indent="0" marL="0">
              <a:lnSpc>
                <a:spcPct val="110000"/>
              </a:lnSpc>
              <a:buNone/>
            </a:pPr>
            <a:r>
              <a:rPr lang="en-US" sz="1000" b="1" dirty="0">
                <a:solidFill>
                  <a:srgbClr val="1E49E2"/>
                </a:solidFill>
                <a:latin typeface="Calibri" pitchFamily="34" charset="0"/>
                <a:ea typeface="Calibri" pitchFamily="34" charset="-122"/>
                <a:cs typeface="Calibri" pitchFamily="34" charset="-120"/>
              </a:rPr>
              <a:t>NAA 315 </a:t>
            </a:r>
            <a:pPr indent="0" marL="0">
              <a:lnSpc>
                <a:spcPct val="110000"/>
              </a:lnSpc>
              <a:buNone/>
            </a:pPr>
            <a:r>
              <a:rPr lang="en-US" sz="1000" dirty="0">
                <a:solidFill>
                  <a:srgbClr val="1B2333"/>
                </a:solidFill>
                <a:latin typeface="Calibri" pitchFamily="34" charset="0"/>
                <a:ea typeface="Calibri" pitchFamily="34" charset="-122"/>
                <a:cs typeface="Calibri" pitchFamily="34" charset="-120"/>
              </a:rPr>
              <a:t>connaissance &amp; risques  ·  </a:t>
            </a:r>
            <a:pPr indent="0" marL="0">
              <a:lnSpc>
                <a:spcPct val="110000"/>
              </a:lnSpc>
              <a:buNone/>
            </a:pPr>
            <a:r>
              <a:rPr lang="en-US" sz="1000" b="1" dirty="0">
                <a:solidFill>
                  <a:srgbClr val="1E49E2"/>
                </a:solidFill>
                <a:latin typeface="Calibri" pitchFamily="34" charset="0"/>
                <a:ea typeface="Calibri" pitchFamily="34" charset="-122"/>
                <a:cs typeface="Calibri" pitchFamily="34" charset="-120"/>
              </a:rPr>
              <a:t>NAA 320 </a:t>
            </a:r>
            <a:pPr indent="0" marL="0">
              <a:lnSpc>
                <a:spcPct val="110000"/>
              </a:lnSpc>
              <a:buNone/>
            </a:pPr>
            <a:r>
              <a:rPr lang="en-US" sz="1000" dirty="0">
                <a:solidFill>
                  <a:srgbClr val="1B2333"/>
                </a:solidFill>
                <a:latin typeface="Calibri" pitchFamily="34" charset="0"/>
                <a:ea typeface="Calibri" pitchFamily="34" charset="-122"/>
                <a:cs typeface="Calibri" pitchFamily="34" charset="-120"/>
              </a:rPr>
              <a:t>seuils  ·  </a:t>
            </a:r>
            <a:pPr indent="0" marL="0">
              <a:lnSpc>
                <a:spcPct val="110000"/>
              </a:lnSpc>
              <a:buNone/>
            </a:pPr>
            <a:r>
              <a:rPr lang="en-US" sz="1000" b="1" dirty="0">
                <a:solidFill>
                  <a:srgbClr val="1E49E2"/>
                </a:solidFill>
                <a:latin typeface="Calibri" pitchFamily="34" charset="0"/>
                <a:ea typeface="Calibri" pitchFamily="34" charset="-122"/>
                <a:cs typeface="Calibri" pitchFamily="34" charset="-120"/>
              </a:rPr>
              <a:t>NAA 330 </a:t>
            </a:r>
            <a:pPr indent="0" marL="0">
              <a:lnSpc>
                <a:spcPct val="110000"/>
              </a:lnSpc>
              <a:buNone/>
            </a:pPr>
            <a:r>
              <a:rPr lang="en-US" sz="1000" dirty="0">
                <a:solidFill>
                  <a:srgbClr val="1B2333"/>
                </a:solidFill>
                <a:latin typeface="Calibri" pitchFamily="34" charset="0"/>
                <a:ea typeface="Calibri" pitchFamily="34" charset="-122"/>
                <a:cs typeface="Calibri" pitchFamily="34" charset="-120"/>
              </a:rPr>
              <a:t>réponses  ·  </a:t>
            </a:r>
            <a:pPr indent="0" marL="0">
              <a:lnSpc>
                <a:spcPct val="110000"/>
              </a:lnSpc>
              <a:buNone/>
            </a:pPr>
            <a:r>
              <a:rPr lang="en-US" sz="1000" b="1" dirty="0">
                <a:solidFill>
                  <a:srgbClr val="1E49E2"/>
                </a:solidFill>
                <a:latin typeface="Calibri" pitchFamily="34" charset="0"/>
                <a:ea typeface="Calibri" pitchFamily="34" charset="-122"/>
                <a:cs typeface="Calibri" pitchFamily="34" charset="-120"/>
              </a:rPr>
              <a:t>NAA 240 </a:t>
            </a:r>
            <a:pPr indent="0" marL="0">
              <a:lnSpc>
                <a:spcPct val="110000"/>
              </a:lnSpc>
              <a:buNone/>
            </a:pPr>
            <a:r>
              <a:rPr lang="en-US" sz="1000" dirty="0">
                <a:solidFill>
                  <a:srgbClr val="1B2333"/>
                </a:solidFill>
                <a:latin typeface="Calibri" pitchFamily="34" charset="0"/>
                <a:ea typeface="Calibri" pitchFamily="34" charset="-122"/>
                <a:cs typeface="Calibri" pitchFamily="34" charset="-120"/>
              </a:rPr>
              <a:t>fraude  ·  </a:t>
            </a:r>
            <a:pPr indent="0" marL="0">
              <a:lnSpc>
                <a:spcPct val="110000"/>
              </a:lnSpc>
              <a:buNone/>
            </a:pPr>
            <a:r>
              <a:rPr lang="en-US" sz="1000" b="1" dirty="0">
                <a:solidFill>
                  <a:srgbClr val="1E49E2"/>
                </a:solidFill>
                <a:latin typeface="Calibri" pitchFamily="34" charset="0"/>
                <a:ea typeface="Calibri" pitchFamily="34" charset="-122"/>
                <a:cs typeface="Calibri" pitchFamily="34" charset="-120"/>
              </a:rPr>
              <a:t>NAA 450 </a:t>
            </a:r>
            <a:pPr indent="0" marL="0">
              <a:lnSpc>
                <a:spcPct val="110000"/>
              </a:lnSpc>
              <a:buNone/>
            </a:pPr>
            <a:r>
              <a:rPr lang="en-US" sz="1000" dirty="0">
                <a:solidFill>
                  <a:srgbClr val="1B2333"/>
                </a:solidFill>
                <a:latin typeface="Calibri" pitchFamily="34" charset="0"/>
                <a:ea typeface="Calibri" pitchFamily="34" charset="-122"/>
                <a:cs typeface="Calibri" pitchFamily="34" charset="-120"/>
              </a:rPr>
              <a:t>anomalies</a:t>
            </a:r>
            <a:endParaRPr lang="en-US" sz="1000" dirty="0"/>
          </a:p>
        </p:txBody>
      </p:sp>
      <p:sp>
        <p:nvSpPr>
          <p:cNvPr id="13" name="Shape 10"/>
          <p:cNvSpPr/>
          <p:nvPr/>
        </p:nvSpPr>
        <p:spPr>
          <a:xfrm>
            <a:off x="4663440" y="1417320"/>
            <a:ext cx="3931920" cy="3154680"/>
          </a:xfrm>
          <a:prstGeom prst="rect">
            <a:avLst/>
          </a:prstGeom>
          <a:solidFill>
            <a:srgbClr val="E4F4F4"/>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14" name="Shape 11"/>
          <p:cNvSpPr/>
          <p:nvPr/>
        </p:nvSpPr>
        <p:spPr>
          <a:xfrm>
            <a:off x="4663440" y="1417320"/>
            <a:ext cx="68580" cy="3154680"/>
          </a:xfrm>
          <a:prstGeom prst="rect">
            <a:avLst/>
          </a:prstGeom>
          <a:solidFill>
            <a:srgbClr val="00A3A1"/>
          </a:solidFill>
          <a:ln/>
        </p:spPr>
      </p:sp>
      <p:sp>
        <p:nvSpPr>
          <p:cNvPr id="15" name="Shape 12"/>
          <p:cNvSpPr/>
          <p:nvPr/>
        </p:nvSpPr>
        <p:spPr>
          <a:xfrm>
            <a:off x="4864608" y="1600200"/>
            <a:ext cx="384048" cy="384048"/>
          </a:xfrm>
          <a:prstGeom prst="ellipse">
            <a:avLst/>
          </a:prstGeom>
          <a:solidFill>
            <a:srgbClr val="00A3A1"/>
          </a:solidFill>
          <a:ln/>
        </p:spPr>
      </p:sp>
      <p:pic>
        <p:nvPicPr>
          <p:cNvPr id="16" name="Image 1" descr="preencoded.png">    </p:cNvPr>
          <p:cNvPicPr>
            <a:picLocks noChangeAspect="1"/>
          </p:cNvPicPr>
          <p:nvPr/>
        </p:nvPicPr>
        <p:blipFill>
          <a:blip r:embed="rId2"/>
          <a:stretch>
            <a:fillRect/>
          </a:stretch>
        </p:blipFill>
        <p:spPr>
          <a:xfrm>
            <a:off x="4968301" y="1703893"/>
            <a:ext cx="176662" cy="176662"/>
          </a:xfrm>
          <a:prstGeom prst="rect">
            <a:avLst/>
          </a:prstGeom>
        </p:spPr>
      </p:pic>
      <p:sp>
        <p:nvSpPr>
          <p:cNvPr id="17" name="Text 13"/>
          <p:cNvSpPr/>
          <p:nvPr/>
        </p:nvSpPr>
        <p:spPr>
          <a:xfrm>
            <a:off x="5376672" y="1591056"/>
            <a:ext cx="3063240" cy="384048"/>
          </a:xfrm>
          <a:prstGeom prst="rect">
            <a:avLst/>
          </a:prstGeom>
          <a:noFill/>
          <a:ln/>
        </p:spPr>
        <p:txBody>
          <a:bodyPr wrap="square" lIns="0" tIns="0" rIns="0" bIns="0" rtlCol="0" anchor="ctr"/>
          <a:lstStyle/>
          <a:p>
            <a:pPr indent="0" marL="0">
              <a:buNone/>
            </a:pPr>
            <a:r>
              <a:rPr lang="en-US" sz="1250" b="1" dirty="0">
                <a:solidFill>
                  <a:srgbClr val="0A6E6C"/>
                </a:solidFill>
                <a:latin typeface="Arial" pitchFamily="34" charset="0"/>
                <a:ea typeface="Arial" pitchFamily="34" charset="-122"/>
                <a:cs typeface="Arial" pitchFamily="34" charset="-120"/>
              </a:rPr>
              <a:t>Précision méthodologique</a:t>
            </a:r>
            <a:endParaRPr lang="en-US" sz="1250" dirty="0"/>
          </a:p>
        </p:txBody>
      </p:sp>
      <p:sp>
        <p:nvSpPr>
          <p:cNvPr id="18" name="Text 14"/>
          <p:cNvSpPr/>
          <p:nvPr/>
        </p:nvSpPr>
        <p:spPr>
          <a:xfrm>
            <a:off x="4919472" y="2103120"/>
            <a:ext cx="3474720" cy="457200"/>
          </a:xfrm>
          <a:prstGeom prst="rect">
            <a:avLst/>
          </a:prstGeom>
          <a:noFill/>
          <a:ln/>
        </p:spPr>
        <p:txBody>
          <a:bodyPr wrap="square" lIns="0" tIns="0" rIns="0" bIns="0" rtlCol="0" anchor="t"/>
          <a:lstStyle/>
          <a:p>
            <a:pPr indent="0" marL="0">
              <a:lnSpc>
                <a:spcPct val="104000"/>
              </a:lnSpc>
              <a:buNone/>
            </a:pPr>
            <a:r>
              <a:rPr lang="en-US" sz="1050" dirty="0">
                <a:solidFill>
                  <a:srgbClr val="1B2333"/>
                </a:solidFill>
                <a:latin typeface="Calibri" pitchFamily="34" charset="0"/>
                <a:ea typeface="Calibri" pitchFamily="34" charset="-122"/>
                <a:cs typeface="Calibri" pitchFamily="34" charset="-120"/>
              </a:rPr>
              <a:t>Les exemples mobilisent des secteurs sensibles du tissu économique algérien :</a:t>
            </a:r>
            <a:endParaRPr lang="en-US" sz="1050" dirty="0"/>
          </a:p>
        </p:txBody>
      </p:sp>
      <p:sp>
        <p:nvSpPr>
          <p:cNvPr id="19" name="Shape 15"/>
          <p:cNvSpPr/>
          <p:nvPr/>
        </p:nvSpPr>
        <p:spPr>
          <a:xfrm>
            <a:off x="4919472" y="2560320"/>
            <a:ext cx="274320" cy="274320"/>
          </a:xfrm>
          <a:prstGeom prst="ellipse">
            <a:avLst/>
          </a:prstGeom>
          <a:solidFill>
            <a:srgbClr val="00A3A1"/>
          </a:solidFill>
          <a:ln/>
        </p:spPr>
      </p:sp>
      <p:pic>
        <p:nvPicPr>
          <p:cNvPr id="20" name="Image 2" descr="preencoded.png">    </p:cNvPr>
          <p:cNvPicPr>
            <a:picLocks noChangeAspect="1"/>
          </p:cNvPicPr>
          <p:nvPr/>
        </p:nvPicPr>
        <p:blipFill>
          <a:blip r:embed="rId3"/>
          <a:stretch>
            <a:fillRect/>
          </a:stretch>
        </p:blipFill>
        <p:spPr>
          <a:xfrm>
            <a:off x="4993538" y="2634386"/>
            <a:ext cx="126187" cy="126187"/>
          </a:xfrm>
          <a:prstGeom prst="rect">
            <a:avLst/>
          </a:prstGeom>
        </p:spPr>
      </p:pic>
      <p:sp>
        <p:nvSpPr>
          <p:cNvPr id="21" name="Text 16"/>
          <p:cNvSpPr/>
          <p:nvPr/>
        </p:nvSpPr>
        <p:spPr>
          <a:xfrm>
            <a:off x="5266944" y="2542032"/>
            <a:ext cx="1481328" cy="310896"/>
          </a:xfrm>
          <a:prstGeom prst="rect">
            <a:avLst/>
          </a:prstGeom>
          <a:noFill/>
          <a:ln/>
        </p:spPr>
        <p:txBody>
          <a:bodyPr wrap="square" lIns="0" tIns="0" rIns="0" bIns="0" rtlCol="0" anchor="ctr"/>
          <a:lstStyle/>
          <a:p>
            <a:pPr indent="0" marL="0">
              <a:lnSpc>
                <a:spcPct val="90000"/>
              </a:lnSpc>
              <a:buNone/>
            </a:pPr>
            <a:r>
              <a:rPr lang="en-US" sz="900" b="1" dirty="0">
                <a:solidFill>
                  <a:srgbClr val="0A6E6C"/>
                </a:solidFill>
                <a:latin typeface="Calibri" pitchFamily="34" charset="0"/>
                <a:ea typeface="Calibri" pitchFamily="34" charset="-122"/>
                <a:cs typeface="Calibri" pitchFamily="34" charset="-120"/>
              </a:rPr>
              <a:t>Transport &amp; logistique</a:t>
            </a:r>
            <a:endParaRPr lang="en-US" sz="900" dirty="0"/>
          </a:p>
        </p:txBody>
      </p:sp>
      <p:sp>
        <p:nvSpPr>
          <p:cNvPr id="22" name="Shape 17"/>
          <p:cNvSpPr/>
          <p:nvPr/>
        </p:nvSpPr>
        <p:spPr>
          <a:xfrm>
            <a:off x="6748272" y="2560320"/>
            <a:ext cx="274320" cy="274320"/>
          </a:xfrm>
          <a:prstGeom prst="ellipse">
            <a:avLst/>
          </a:prstGeom>
          <a:solidFill>
            <a:srgbClr val="00A3A1"/>
          </a:solidFill>
          <a:ln/>
        </p:spPr>
      </p:sp>
      <p:pic>
        <p:nvPicPr>
          <p:cNvPr id="23" name="Image 3" descr="preencoded.png">    </p:cNvPr>
          <p:cNvPicPr>
            <a:picLocks noChangeAspect="1"/>
          </p:cNvPicPr>
          <p:nvPr/>
        </p:nvPicPr>
        <p:blipFill>
          <a:blip r:embed="rId4"/>
          <a:stretch>
            <a:fillRect/>
          </a:stretch>
        </p:blipFill>
        <p:spPr>
          <a:xfrm>
            <a:off x="6822338" y="2634386"/>
            <a:ext cx="126187" cy="126187"/>
          </a:xfrm>
          <a:prstGeom prst="rect">
            <a:avLst/>
          </a:prstGeom>
        </p:spPr>
      </p:pic>
      <p:sp>
        <p:nvSpPr>
          <p:cNvPr id="24" name="Text 18"/>
          <p:cNvSpPr/>
          <p:nvPr/>
        </p:nvSpPr>
        <p:spPr>
          <a:xfrm>
            <a:off x="7095744" y="2542032"/>
            <a:ext cx="1481328" cy="310896"/>
          </a:xfrm>
          <a:prstGeom prst="rect">
            <a:avLst/>
          </a:prstGeom>
          <a:noFill/>
          <a:ln/>
        </p:spPr>
        <p:txBody>
          <a:bodyPr wrap="square" lIns="0" tIns="0" rIns="0" bIns="0" rtlCol="0" anchor="ctr"/>
          <a:lstStyle/>
          <a:p>
            <a:pPr indent="0" marL="0">
              <a:lnSpc>
                <a:spcPct val="90000"/>
              </a:lnSpc>
              <a:buNone/>
            </a:pPr>
            <a:r>
              <a:rPr lang="en-US" sz="900" b="1" dirty="0">
                <a:solidFill>
                  <a:srgbClr val="0A6E6C"/>
                </a:solidFill>
                <a:latin typeface="Calibri" pitchFamily="34" charset="0"/>
                <a:ea typeface="Calibri" pitchFamily="34" charset="-122"/>
                <a:cs typeface="Calibri" pitchFamily="34" charset="-120"/>
              </a:rPr>
              <a:t>Agroalimentaire</a:t>
            </a:r>
            <a:endParaRPr lang="en-US" sz="900" dirty="0"/>
          </a:p>
        </p:txBody>
      </p:sp>
      <p:sp>
        <p:nvSpPr>
          <p:cNvPr id="25" name="Shape 19"/>
          <p:cNvSpPr/>
          <p:nvPr/>
        </p:nvSpPr>
        <p:spPr>
          <a:xfrm>
            <a:off x="4919472" y="2944368"/>
            <a:ext cx="274320" cy="274320"/>
          </a:xfrm>
          <a:prstGeom prst="ellipse">
            <a:avLst/>
          </a:prstGeom>
          <a:solidFill>
            <a:srgbClr val="00A3A1"/>
          </a:solidFill>
          <a:ln/>
        </p:spPr>
      </p:sp>
      <p:pic>
        <p:nvPicPr>
          <p:cNvPr id="26" name="Image 4" descr="preencoded.png">    </p:cNvPr>
          <p:cNvPicPr>
            <a:picLocks noChangeAspect="1"/>
          </p:cNvPicPr>
          <p:nvPr/>
        </p:nvPicPr>
        <p:blipFill>
          <a:blip r:embed="rId5"/>
          <a:stretch>
            <a:fillRect/>
          </a:stretch>
        </p:blipFill>
        <p:spPr>
          <a:xfrm>
            <a:off x="4993538" y="3018434"/>
            <a:ext cx="126187" cy="126187"/>
          </a:xfrm>
          <a:prstGeom prst="rect">
            <a:avLst/>
          </a:prstGeom>
        </p:spPr>
      </p:pic>
      <p:sp>
        <p:nvSpPr>
          <p:cNvPr id="27" name="Text 20"/>
          <p:cNvSpPr/>
          <p:nvPr/>
        </p:nvSpPr>
        <p:spPr>
          <a:xfrm>
            <a:off x="5266944" y="2926080"/>
            <a:ext cx="1481328" cy="310896"/>
          </a:xfrm>
          <a:prstGeom prst="rect">
            <a:avLst/>
          </a:prstGeom>
          <a:noFill/>
          <a:ln/>
        </p:spPr>
        <p:txBody>
          <a:bodyPr wrap="square" lIns="0" tIns="0" rIns="0" bIns="0" rtlCol="0" anchor="ctr"/>
          <a:lstStyle/>
          <a:p>
            <a:pPr indent="0" marL="0">
              <a:lnSpc>
                <a:spcPct val="90000"/>
              </a:lnSpc>
              <a:buNone/>
            </a:pPr>
            <a:r>
              <a:rPr lang="en-US" sz="900" b="1" dirty="0">
                <a:solidFill>
                  <a:srgbClr val="0A6E6C"/>
                </a:solidFill>
                <a:latin typeface="Calibri" pitchFamily="34" charset="0"/>
                <a:ea typeface="Calibri" pitchFamily="34" charset="-122"/>
                <a:cs typeface="Calibri" pitchFamily="34" charset="-120"/>
              </a:rPr>
              <a:t>BTP &amp; marchés publics</a:t>
            </a:r>
            <a:endParaRPr lang="en-US" sz="900" dirty="0"/>
          </a:p>
        </p:txBody>
      </p:sp>
      <p:sp>
        <p:nvSpPr>
          <p:cNvPr id="28" name="Shape 21"/>
          <p:cNvSpPr/>
          <p:nvPr/>
        </p:nvSpPr>
        <p:spPr>
          <a:xfrm>
            <a:off x="6748272" y="2944368"/>
            <a:ext cx="274320" cy="274320"/>
          </a:xfrm>
          <a:prstGeom prst="ellipse">
            <a:avLst/>
          </a:prstGeom>
          <a:solidFill>
            <a:srgbClr val="00A3A1"/>
          </a:solidFill>
          <a:ln/>
        </p:spPr>
      </p:sp>
      <p:pic>
        <p:nvPicPr>
          <p:cNvPr id="29" name="Image 5" descr="preencoded.png">    </p:cNvPr>
          <p:cNvPicPr>
            <a:picLocks noChangeAspect="1"/>
          </p:cNvPicPr>
          <p:nvPr/>
        </p:nvPicPr>
        <p:blipFill>
          <a:blip r:embed="rId6"/>
          <a:stretch>
            <a:fillRect/>
          </a:stretch>
        </p:blipFill>
        <p:spPr>
          <a:xfrm>
            <a:off x="6822338" y="3018434"/>
            <a:ext cx="126187" cy="126187"/>
          </a:xfrm>
          <a:prstGeom prst="rect">
            <a:avLst/>
          </a:prstGeom>
        </p:spPr>
      </p:pic>
      <p:sp>
        <p:nvSpPr>
          <p:cNvPr id="30" name="Text 22"/>
          <p:cNvSpPr/>
          <p:nvPr/>
        </p:nvSpPr>
        <p:spPr>
          <a:xfrm>
            <a:off x="7095744" y="2926080"/>
            <a:ext cx="1481328" cy="310896"/>
          </a:xfrm>
          <a:prstGeom prst="rect">
            <a:avLst/>
          </a:prstGeom>
          <a:noFill/>
          <a:ln/>
        </p:spPr>
        <p:txBody>
          <a:bodyPr wrap="square" lIns="0" tIns="0" rIns="0" bIns="0" rtlCol="0" anchor="ctr"/>
          <a:lstStyle/>
          <a:p>
            <a:pPr indent="0" marL="0">
              <a:lnSpc>
                <a:spcPct val="90000"/>
              </a:lnSpc>
              <a:buNone/>
            </a:pPr>
            <a:r>
              <a:rPr lang="en-US" sz="900" b="1" dirty="0">
                <a:solidFill>
                  <a:srgbClr val="0A6E6C"/>
                </a:solidFill>
                <a:latin typeface="Calibri" pitchFamily="34" charset="0"/>
                <a:ea typeface="Calibri" pitchFamily="34" charset="-122"/>
                <a:cs typeface="Calibri" pitchFamily="34" charset="-120"/>
              </a:rPr>
              <a:t>Distribution &amp; négoce</a:t>
            </a:r>
            <a:endParaRPr lang="en-US" sz="900" dirty="0"/>
          </a:p>
        </p:txBody>
      </p:sp>
      <p:sp>
        <p:nvSpPr>
          <p:cNvPr id="31" name="Text 23"/>
          <p:cNvSpPr/>
          <p:nvPr/>
        </p:nvSpPr>
        <p:spPr>
          <a:xfrm>
            <a:off x="4919472" y="3383280"/>
            <a:ext cx="3474720" cy="822960"/>
          </a:xfrm>
          <a:prstGeom prst="rect">
            <a:avLst/>
          </a:prstGeom>
          <a:noFill/>
          <a:ln/>
        </p:spPr>
        <p:txBody>
          <a:bodyPr wrap="square" lIns="0" tIns="0" rIns="0" bIns="0" rtlCol="0" anchor="t"/>
          <a:lstStyle/>
          <a:p>
            <a:pPr indent="0" marL="0">
              <a:lnSpc>
                <a:spcPct val="105000"/>
              </a:lnSpc>
              <a:buNone/>
            </a:pPr>
            <a:r>
              <a:rPr lang="en-US" sz="1000" i="1" dirty="0">
                <a:solidFill>
                  <a:srgbClr val="0A6E6C"/>
                </a:solidFill>
                <a:latin typeface="Calibri" pitchFamily="34" charset="0"/>
                <a:ea typeface="Calibri" pitchFamily="34" charset="-122"/>
                <a:cs typeface="Calibri" pitchFamily="34" charset="-120"/>
              </a:rPr>
              <a:t>Enjeux intégrés : fiscaux (TAP, TVA, IBS), sociaux (CNAS, CASNOS) et réglementaires propres à l'Algérie.</a:t>
            </a:r>
            <a:endParaRPr lang="en-US" sz="1000" dirty="0"/>
          </a:p>
        </p:txBody>
      </p:sp>
      <p:sp>
        <p:nvSpPr>
          <p:cNvPr id="32" name="Text 2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Présentation de la journée</a:t>
            </a:r>
            <a:endParaRPr lang="en-US" sz="750" dirty="0"/>
          </a:p>
        </p:txBody>
      </p:sp>
      <p:sp>
        <p:nvSpPr>
          <p:cNvPr id="33" name="Text 2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a:t>
            </a:r>
            <a:endParaRPr lang="en-US" sz="7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Risques inhérents typiques par secteur algérien (1/2)</a:t>
            </a:r>
            <a:endParaRPr lang="en-US" sz="2700" dirty="0"/>
          </a:p>
        </p:txBody>
      </p:sp>
      <p:graphicFrame>
        <p:nvGraphicFramePr>
          <p:cNvPr id="31"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737360"/>
                <a:gridCol w="3794760"/>
                <a:gridCol w="2606040"/>
              </a:tblGrid>
              <a:tr h="658368">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Secteur</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Risques inhérents dominants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Comptes / assertions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BTP</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Évaluation à l'avancement, contrats LT, retenues de garantie, sous-traitance, espèces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70 (à l'avancement), 41 (RG), 60, 32 (en-cours)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Agroalimentaire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Périssabilité, traçabilité sanitaire, saisonnalité, multicanaux, marges sous pression</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3 (dépréciation), 60 (achats agricoles), 70 (remises)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Transport / logistique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Multi-sites, espèces, sous-traitance, carburants, contentieux marchandises, devises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53 (caisses), 60 (carburants), 41, 51 (devises)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Distribution / négoce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Espèces, stocks à rotation lente, marges réduites, retours, contrefaçon</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3 (stocks), 70 (remises), 53 (caisses)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Risques par secteur (1/2)</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30</a:t>
            </a:r>
            <a:endParaRPr lang="en-US" sz="7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Risques inhérents typiques par secteur algérien (2/2)</a:t>
            </a:r>
            <a:endParaRPr lang="en-US" sz="2700" dirty="0"/>
          </a:p>
        </p:txBody>
      </p:sp>
      <p:graphicFrame>
        <p:nvGraphicFramePr>
          <p:cNvPr id="32"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1874520"/>
                <a:gridCol w="3749040"/>
                <a:gridCol w="2514600"/>
              </a:tblGrid>
              <a:tr h="658368">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Secteur</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Risques inhérents dominants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Comptes / assertions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Industrie pharmaceutique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Réglementation sanitaire, agréments, R&amp;D, brevets, marges importantes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20 (R&amp;D), 41 (clients hospitaliers), provisions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Hydrocarbures &amp; services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Cadre légal complexe, partenariats Sonatrach, devises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Conventions, provisions techniques, devises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BTP public / marchés publics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Marchés publics (décret 15-247), retards de paiement, contentieux administratifs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411 (clients publics), provisions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658368">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Services aux entreprises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Honoraires, commissions, parties liées, conventions réglementées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70 (honoraires), 455 (CCA), conventions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Risques par secteur (2/2)</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31</a:t>
            </a:r>
            <a:endParaRPr lang="en-US" sz="7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09H45 · OUTIL 18</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Mise en pratique — évaluation du risque inhérent</a:t>
            </a:r>
            <a:endParaRPr lang="en-US" sz="2700" dirty="0"/>
          </a:p>
        </p:txBody>
      </p:sp>
      <p:sp>
        <p:nvSpPr>
          <p:cNvPr id="5" name="Shape 3"/>
          <p:cNvSpPr/>
          <p:nvPr/>
        </p:nvSpPr>
        <p:spPr>
          <a:xfrm>
            <a:off x="502920" y="1353312"/>
            <a:ext cx="3246120" cy="3310128"/>
          </a:xfrm>
          <a:prstGeom prst="rect">
            <a:avLst/>
          </a:prstGeom>
          <a:solidFill>
            <a:srgbClr val="E8EFFB"/>
          </a:solidFill>
          <a:ln w="12700">
            <a:solidFill>
              <a:srgbClr val="00338D"/>
            </a:solidFill>
            <a:prstDash val="solid"/>
          </a:ln>
        </p:spPr>
      </p:sp>
      <p:sp>
        <p:nvSpPr>
          <p:cNvPr id="6" name="Shape 4"/>
          <p:cNvSpPr/>
          <p:nvPr/>
        </p:nvSpPr>
        <p:spPr>
          <a:xfrm>
            <a:off x="502920" y="1353312"/>
            <a:ext cx="73152" cy="3310128"/>
          </a:xfrm>
          <a:prstGeom prst="rect">
            <a:avLst/>
          </a:prstGeom>
          <a:solidFill>
            <a:srgbClr val="00338D"/>
          </a:solidFill>
          <a:ln/>
        </p:spPr>
      </p:sp>
      <p:sp>
        <p:nvSpPr>
          <p:cNvPr id="7" name="Shape 5"/>
          <p:cNvSpPr/>
          <p:nvPr/>
        </p:nvSpPr>
        <p:spPr>
          <a:xfrm>
            <a:off x="704088" y="1517904"/>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621597"/>
            <a:ext cx="176662" cy="176662"/>
          </a:xfrm>
          <a:prstGeom prst="rect">
            <a:avLst/>
          </a:prstGeom>
        </p:spPr>
      </p:pic>
      <p:sp>
        <p:nvSpPr>
          <p:cNvPr id="9" name="Text 6"/>
          <p:cNvSpPr/>
          <p:nvPr/>
        </p:nvSpPr>
        <p:spPr>
          <a:xfrm>
            <a:off x="1216152" y="1499616"/>
            <a:ext cx="233172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Énoncé</a:t>
            </a:r>
            <a:endParaRPr lang="en-US" sz="1300" dirty="0"/>
          </a:p>
        </p:txBody>
      </p:sp>
      <p:sp>
        <p:nvSpPr>
          <p:cNvPr id="10" name="Text 7"/>
          <p:cNvSpPr/>
          <p:nvPr/>
        </p:nvSpPr>
        <p:spPr>
          <a:xfrm>
            <a:off x="777240" y="1993392"/>
            <a:ext cx="2743200" cy="2523744"/>
          </a:xfrm>
          <a:prstGeom prst="rect">
            <a:avLst/>
          </a:prstGeom>
          <a:noFill/>
          <a:ln/>
        </p:spPr>
        <p:txBody>
          <a:bodyPr wrap="square" lIns="0" tIns="0" rIns="0" bIns="0" rtlCol="0" anchor="t"/>
          <a:lstStyle/>
          <a:p>
            <a:pPr indent="0" marL="0">
              <a:lnSpc>
                <a:spcPct val="103000"/>
              </a:lnSpc>
              <a:buNone/>
            </a:pPr>
            <a:r>
              <a:rPr lang="en-US" sz="950" b="1" dirty="0">
                <a:solidFill>
                  <a:srgbClr val="1B2333"/>
                </a:solidFill>
                <a:latin typeface="Calibri" pitchFamily="34" charset="0"/>
                <a:ea typeface="Calibri" pitchFamily="34" charset="-122"/>
                <a:cs typeface="Calibri" pitchFamily="34" charset="-120"/>
              </a:rPr>
              <a:t>SARL importatrice de pièces détachées auto (Alger), créée il y a 18 mois.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CA : 80 → 280 M DA en 2 ans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Imports Chine / Turquie en USD &amp; EUR (BEA)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Gérant majoritaire à 80 % · pas d'audit interne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Logiciel local installé il y a 6 mois (migration en cours)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Plusieurs PV de contrôle douanier au dossier
</a:t>
            </a:r>
            <a:pPr indent="0" marL="0">
              <a:lnSpc>
                <a:spcPct val="103000"/>
              </a:lnSpc>
              <a:buNone/>
            </a:pPr>
            <a:r>
              <a:rPr lang="en-US" sz="950" dirty="0">
                <a:solidFill>
                  <a:srgbClr val="1B2333"/>
                </a:solidFill>
                <a:latin typeface="Calibri" pitchFamily="34" charset="0"/>
                <a:ea typeface="Calibri" pitchFamily="34" charset="-122"/>
                <a:cs typeface="Calibri" pitchFamily="34" charset="-120"/>
              </a:rPr>
              <a:t>• Marge brute : 22 % → 31 %
</a:t>
            </a:r>
            <a:pPr indent="0" marL="0">
              <a:lnSpc>
                <a:spcPct val="103000"/>
              </a:lnSpc>
              <a:buNone/>
            </a:pPr>
            <a:r>
              <a:rPr lang="en-US" sz="950" i="1" dirty="0">
                <a:solidFill>
                  <a:srgbClr val="1B2333"/>
                </a:solidFill>
                <a:latin typeface="Calibri" pitchFamily="34" charset="0"/>
                <a:ea typeface="Calibri" pitchFamily="34" charset="-122"/>
                <a:cs typeface="Calibri" pitchFamily="34" charset="-120"/>
              </a:rPr>
              <a:t>Rédigez la note d'évaluation du risque inhérent.</a:t>
            </a:r>
            <a:endParaRPr lang="en-US" sz="950" dirty="0"/>
          </a:p>
        </p:txBody>
      </p:sp>
      <p:graphicFrame>
        <p:nvGraphicFramePr>
          <p:cNvPr id="33" name="Table 0"/>
          <p:cNvGraphicFramePr>
            <a:graphicFrameLocks noGrp="1"/>
          </p:cNvGraphicFramePr>
          <p:nvPr>
            <p:extLst>
              <p:ext uri="{D42A27DB-BD31-4B8C-83A1-F6EECF244321}">
                <p14:modId xmlns:p14="http://schemas.microsoft.com/office/powerpoint/2010/main" val="1579011935"/>
              </p:ext>
            </p:extLst>
          </p:nvPr>
        </p:nvGraphicFramePr>
        <p:xfrm>
          <a:off x="3977640" y="1353312"/>
          <a:ext cx="4663440" cy="914400"/>
        </p:xfrm>
        <a:graphic>
          <a:graphicData uri="http://schemas.openxmlformats.org/drawingml/2006/table">
            <a:tbl>
              <a:tblPr/>
              <a:tblGrid>
                <a:gridCol w="1783080"/>
                <a:gridCol w="502920"/>
                <a:gridCol w="2331720"/>
              </a:tblGrid>
              <a:tr h="361188">
                <a:tc>
                  <a:txBody>
                    <a:bodyPr/>
                    <a:lstStyle/>
                    <a:p>
                      <a:pPr algn="l" indent="0" marL="0">
                        <a:buNone/>
                      </a:pPr>
                      <a:r>
                        <a:rPr lang="en-US" sz="830" b="1" dirty="0">
                          <a:solidFill>
                            <a:srgbClr val="FFFFFF"/>
                          </a:solidFill>
                          <a:latin typeface="Calibri" pitchFamily="34" charset="0"/>
                          <a:ea typeface="Calibri" pitchFamily="34" charset="-122"/>
                          <a:cs typeface="Calibri" pitchFamily="34" charset="-120"/>
                        </a:rPr>
                        <a:t>Facteur</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Niveau</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30" b="1" dirty="0">
                          <a:solidFill>
                            <a:srgbClr val="FFFFFF"/>
                          </a:solidFill>
                          <a:latin typeface="Calibri" pitchFamily="34" charset="0"/>
                          <a:ea typeface="Calibri" pitchFamily="34" charset="-122"/>
                          <a:cs typeface="Calibri" pitchFamily="34" charset="-120"/>
                        </a:rPr>
                        <a:t>Justification</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Croissance +250 % en 2 ans</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É</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Contrôles dépassés, organisation sous pression</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Imports en devises (USD/EUR)</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É</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Change, conformité Banque d'Algérie, cours clôture</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Dirigeant unique majoritaire</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É</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Concentration, override possible, parties liées</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Contrôles douaniers répétés</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É</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Irrégularités possibles, sous-évaluation</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Migration logicielle en cours</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É</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Exhaustivité/exactitude, perte de pistes d'audit</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Marge brute anormale (+9 pts)</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É</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À expliquer : change, prix, ou achats mal saisis</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361188">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Absence d'audit interne</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30" b="1" dirty="0">
                          <a:solidFill>
                            <a:srgbClr val="FFFFFF"/>
                          </a:solidFill>
                          <a:latin typeface="Calibri" pitchFamily="34" charset="0"/>
                          <a:ea typeface="Calibri" pitchFamily="34" charset="-122"/>
                          <a:cs typeface="Calibri" pitchFamily="34" charset="-120"/>
                        </a:rPr>
                        <a:t>M</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l" indent="0" marL="0">
                        <a:buNone/>
                      </a:pPr>
                      <a:r>
                        <a:rPr lang="en-US" sz="830" dirty="0">
                          <a:solidFill>
                            <a:srgbClr val="1B2333"/>
                          </a:solidFill>
                          <a:latin typeface="Calibri" pitchFamily="34" charset="0"/>
                          <a:ea typeface="Calibri" pitchFamily="34" charset="-122"/>
                          <a:cs typeface="Calibri" pitchFamily="34" charset="-120"/>
                        </a:rPr>
                        <a:t>Standard à cette taille mais accroît le risque CI</a:t>
                      </a:r>
                      <a:endParaRPr lang="en-US" sz="8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Mise en pratique — RI</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32</a:t>
            </a:r>
            <a:endParaRPr lang="en-US" sz="7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4 · 11H00 · OUTIL 19</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Risque lié au contrôle</a:t>
            </a:r>
            <a:endParaRPr lang="en-US" sz="3400" dirty="0"/>
          </a:p>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&amp; stratégie d'audit</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Cartographie du contrôle interne · choix de la stratégie de tests</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 Tester le contrôle interne ou s'en remettre au substantif : une décision stratégique. »</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4 · 11h00 · Outil 19</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33</a:t>
            </a:r>
            <a:endParaRPr lang="en-US" sz="7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Définition du risque lié au contrôle (RC)</a:t>
            </a:r>
            <a:endParaRPr lang="en-US" sz="2700" dirty="0"/>
          </a:p>
        </p:txBody>
      </p:sp>
      <p:sp>
        <p:nvSpPr>
          <p:cNvPr id="5" name="Shape 3"/>
          <p:cNvSpPr/>
          <p:nvPr/>
        </p:nvSpPr>
        <p:spPr>
          <a:xfrm>
            <a:off x="502920" y="1371600"/>
            <a:ext cx="8138160" cy="1005840"/>
          </a:xfrm>
          <a:prstGeom prst="rect">
            <a:avLst/>
          </a:prstGeom>
          <a:solidFill>
            <a:srgbClr val="E4F4F4"/>
          </a:solidFill>
          <a:ln w="12700">
            <a:solidFill>
              <a:srgbClr val="00A3A1"/>
            </a:solidFill>
            <a:prstDash val="solid"/>
          </a:ln>
        </p:spPr>
      </p:sp>
      <p:sp>
        <p:nvSpPr>
          <p:cNvPr id="6" name="Shape 4"/>
          <p:cNvSpPr/>
          <p:nvPr/>
        </p:nvSpPr>
        <p:spPr>
          <a:xfrm>
            <a:off x="502920" y="1371600"/>
            <a:ext cx="73152" cy="1005840"/>
          </a:xfrm>
          <a:prstGeom prst="rect">
            <a:avLst/>
          </a:prstGeom>
          <a:solidFill>
            <a:srgbClr val="00A3A1"/>
          </a:solidFill>
          <a:ln/>
        </p:spPr>
      </p:sp>
      <p:sp>
        <p:nvSpPr>
          <p:cNvPr id="7" name="Shape 5"/>
          <p:cNvSpPr/>
          <p:nvPr/>
        </p:nvSpPr>
        <p:spPr>
          <a:xfrm>
            <a:off x="704088" y="1536192"/>
            <a:ext cx="384048" cy="384048"/>
          </a:xfrm>
          <a:prstGeom prst="ellipse">
            <a:avLst/>
          </a:prstGeom>
          <a:solidFill>
            <a:srgbClr val="00A3A1"/>
          </a:solidFill>
          <a:ln/>
        </p:spPr>
      </p:sp>
      <p:pic>
        <p:nvPicPr>
          <p:cNvPr id="8" name="Image 0" descr="preencoded.png">    </p:cNvPr>
          <p:cNvPicPr>
            <a:picLocks noChangeAspect="1"/>
          </p:cNvPicPr>
          <p:nvPr/>
        </p:nvPicPr>
        <p:blipFill>
          <a:blip r:embed="rId1"/>
          <a:stretch>
            <a:fillRect/>
          </a:stretch>
        </p:blipFill>
        <p:spPr>
          <a:xfrm>
            <a:off x="807781" y="1639885"/>
            <a:ext cx="176662" cy="176662"/>
          </a:xfrm>
          <a:prstGeom prst="rect">
            <a:avLst/>
          </a:prstGeom>
        </p:spPr>
      </p:pic>
      <p:sp>
        <p:nvSpPr>
          <p:cNvPr id="9" name="Text 6"/>
          <p:cNvSpPr/>
          <p:nvPr/>
        </p:nvSpPr>
        <p:spPr>
          <a:xfrm>
            <a:off x="1216152" y="1517904"/>
            <a:ext cx="7223760" cy="384048"/>
          </a:xfrm>
          <a:prstGeom prst="rect">
            <a:avLst/>
          </a:prstGeom>
          <a:noFill/>
          <a:ln/>
        </p:spPr>
        <p:txBody>
          <a:bodyPr wrap="square" lIns="0" tIns="0" rIns="0" bIns="0" rtlCol="0" anchor="ctr"/>
          <a:lstStyle/>
          <a:p>
            <a:pPr indent="0" marL="0">
              <a:buNone/>
            </a:pPr>
            <a:r>
              <a:rPr lang="en-US" sz="1300" b="1" dirty="0">
                <a:solidFill>
                  <a:srgbClr val="00A3A1"/>
                </a:solidFill>
                <a:latin typeface="Arial" pitchFamily="34" charset="0"/>
                <a:ea typeface="Arial" pitchFamily="34" charset="-122"/>
                <a:cs typeface="Arial" pitchFamily="34" charset="-120"/>
              </a:rPr>
              <a:t>Risque lié au contrôle — NAA 315</a:t>
            </a:r>
            <a:endParaRPr lang="en-US" sz="1300" dirty="0"/>
          </a:p>
        </p:txBody>
      </p:sp>
      <p:sp>
        <p:nvSpPr>
          <p:cNvPr id="10" name="Text 7"/>
          <p:cNvSpPr/>
          <p:nvPr/>
        </p:nvSpPr>
        <p:spPr>
          <a:xfrm>
            <a:off x="777240" y="2011680"/>
            <a:ext cx="7635240" cy="219456"/>
          </a:xfrm>
          <a:prstGeom prst="rect">
            <a:avLst/>
          </a:prstGeom>
          <a:noFill/>
          <a:ln/>
        </p:spPr>
        <p:txBody>
          <a:bodyPr wrap="square" lIns="0" tIns="0" rIns="0" bIns="0" rtlCol="0" anchor="t"/>
          <a:lstStyle/>
          <a:p>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Probabilité qu'une anomalie significative susceptible de survenir dans une assertion </a:t>
            </a:r>
            <a:pPr indent="0" marL="0">
              <a:lnSpc>
                <a:spcPct val="103000"/>
              </a:lnSpc>
              <a:buNone/>
            </a:pPr>
            <a:r>
              <a:rPr lang="en-US" sz="1100" b="1" dirty="0">
                <a:solidFill>
                  <a:srgbClr val="1B2333"/>
                </a:solidFill>
                <a:latin typeface="Calibri" pitchFamily="34" charset="0"/>
                <a:ea typeface="Calibri" pitchFamily="34" charset="-122"/>
                <a:cs typeface="Calibri" pitchFamily="34" charset="-120"/>
              </a:rPr>
              <a:t>ne soit ni prévenue, ni détectée, ni corrigée en temps opportun par le contrôle interne de l'entité.</a:t>
            </a:r>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 Il dépend de la conception et de l'efficacité du dispositif mis en place par la direction.</a:t>
            </a:r>
            <a:endParaRPr lang="en-US" sz="1100" dirty="0"/>
          </a:p>
        </p:txBody>
      </p:sp>
      <p:sp>
        <p:nvSpPr>
          <p:cNvPr id="11" name="Text 8"/>
          <p:cNvSpPr/>
          <p:nvPr/>
        </p:nvSpPr>
        <p:spPr>
          <a:xfrm>
            <a:off x="502920" y="2633472"/>
            <a:ext cx="8138160" cy="274320"/>
          </a:xfrm>
          <a:prstGeom prst="rect">
            <a:avLst/>
          </a:prstGeom>
          <a:noFill/>
          <a:ln/>
        </p:spPr>
        <p:txBody>
          <a:bodyPr wrap="square" lIns="0" tIns="0" rIns="0" bIns="0" rtlCol="0" anchor="ctr"/>
          <a:lstStyle/>
          <a:p>
            <a:pPr indent="0" marL="0">
              <a:buNone/>
            </a:pPr>
            <a:r>
              <a:rPr lang="en-US" sz="1100" b="1" dirty="0">
                <a:solidFill>
                  <a:srgbClr val="122046"/>
                </a:solidFill>
                <a:latin typeface="Calibri" pitchFamily="34" charset="0"/>
                <a:ea typeface="Calibri" pitchFamily="34" charset="-122"/>
                <a:cs typeface="Calibri" pitchFamily="34" charset="-120"/>
              </a:rPr>
              <a:t>Trois objectifs :</a:t>
            </a:r>
            <a:endParaRPr lang="en-US" sz="1100" dirty="0"/>
          </a:p>
        </p:txBody>
      </p:sp>
      <p:sp>
        <p:nvSpPr>
          <p:cNvPr id="12" name="Shape 9"/>
          <p:cNvSpPr/>
          <p:nvPr/>
        </p:nvSpPr>
        <p:spPr>
          <a:xfrm>
            <a:off x="521208" y="2999232"/>
            <a:ext cx="310896" cy="310896"/>
          </a:xfrm>
          <a:prstGeom prst="ellipse">
            <a:avLst/>
          </a:prstGeom>
          <a:solidFill>
            <a:srgbClr val="00A3A1"/>
          </a:solidFill>
          <a:ln/>
        </p:spPr>
      </p:sp>
      <p:sp>
        <p:nvSpPr>
          <p:cNvPr id="13" name="Text 10"/>
          <p:cNvSpPr/>
          <p:nvPr/>
        </p:nvSpPr>
        <p:spPr>
          <a:xfrm>
            <a:off x="521208" y="2999232"/>
            <a:ext cx="310896" cy="310896"/>
          </a:xfrm>
          <a:prstGeom prst="rect">
            <a:avLst/>
          </a:prstGeom>
          <a:noFill/>
          <a:ln/>
        </p:spPr>
        <p:txBody>
          <a:bodyPr wrap="square" lIns="0" tIns="0" rIns="0" bIns="0" rtlCol="0" anchor="ctr"/>
          <a:lstStyle/>
          <a:p>
            <a:pPr algn="ctr" indent="0" marL="0">
              <a:buNone/>
            </a:pPr>
            <a:r>
              <a:rPr lang="en-US" sz="1020" b="1" dirty="0">
                <a:solidFill>
                  <a:srgbClr val="FFFFFF"/>
                </a:solidFill>
                <a:latin typeface="Arial" pitchFamily="34" charset="0"/>
                <a:ea typeface="Arial" pitchFamily="34" charset="-122"/>
                <a:cs typeface="Arial" pitchFamily="34" charset="-120"/>
              </a:rPr>
              <a:t>1</a:t>
            </a:r>
            <a:endParaRPr lang="en-US" sz="1020" dirty="0"/>
          </a:p>
        </p:txBody>
      </p:sp>
      <p:sp>
        <p:nvSpPr>
          <p:cNvPr id="14" name="Text 11"/>
          <p:cNvSpPr/>
          <p:nvPr/>
        </p:nvSpPr>
        <p:spPr>
          <a:xfrm>
            <a:off x="960120" y="2962656"/>
            <a:ext cx="7635240" cy="384048"/>
          </a:xfrm>
          <a:prstGeom prst="rect">
            <a:avLst/>
          </a:prstGeom>
          <a:noFill/>
          <a:ln/>
        </p:spPr>
        <p:txBody>
          <a:bodyPr wrap="square" lIns="0" tIns="0" rIns="0" bIns="0" rtlCol="0" anchor="ctr"/>
          <a:lstStyle/>
          <a:p>
            <a:pPr indent="0" marL="0">
              <a:buNone/>
            </a:pPr>
            <a:r>
              <a:rPr lang="en-US" sz="1050" b="1" dirty="0">
                <a:solidFill>
                  <a:srgbClr val="122046"/>
                </a:solidFill>
                <a:latin typeface="Calibri" pitchFamily="34" charset="0"/>
                <a:ea typeface="Calibri" pitchFamily="34" charset="-122"/>
                <a:cs typeface="Calibri" pitchFamily="34" charset="-120"/>
              </a:rPr>
              <a:t>Maîtriser la notion de RC  </a:t>
            </a:r>
            <a:pPr indent="0" marL="0">
              <a:buNone/>
            </a:pPr>
            <a:r>
              <a:rPr lang="en-US" sz="1050" dirty="0">
                <a:solidFill>
                  <a:srgbClr val="5C6678"/>
                </a:solidFill>
                <a:latin typeface="Calibri" pitchFamily="34" charset="0"/>
                <a:ea typeface="Calibri" pitchFamily="34" charset="-122"/>
                <a:cs typeface="Calibri" pitchFamily="34" charset="-120"/>
              </a:rPr>
              <a:t>— et son évaluation conformément à la NAA 315.</a:t>
            </a:r>
            <a:endParaRPr lang="en-US" sz="1050" dirty="0"/>
          </a:p>
        </p:txBody>
      </p:sp>
      <p:sp>
        <p:nvSpPr>
          <p:cNvPr id="15" name="Shape 12"/>
          <p:cNvSpPr/>
          <p:nvPr/>
        </p:nvSpPr>
        <p:spPr>
          <a:xfrm>
            <a:off x="521208" y="3502152"/>
            <a:ext cx="310896" cy="310896"/>
          </a:xfrm>
          <a:prstGeom prst="ellipse">
            <a:avLst/>
          </a:prstGeom>
          <a:solidFill>
            <a:srgbClr val="00A3A1"/>
          </a:solidFill>
          <a:ln/>
        </p:spPr>
      </p:sp>
      <p:sp>
        <p:nvSpPr>
          <p:cNvPr id="16" name="Text 13"/>
          <p:cNvSpPr/>
          <p:nvPr/>
        </p:nvSpPr>
        <p:spPr>
          <a:xfrm>
            <a:off x="521208" y="3502152"/>
            <a:ext cx="310896" cy="310896"/>
          </a:xfrm>
          <a:prstGeom prst="rect">
            <a:avLst/>
          </a:prstGeom>
          <a:noFill/>
          <a:ln/>
        </p:spPr>
        <p:txBody>
          <a:bodyPr wrap="square" lIns="0" tIns="0" rIns="0" bIns="0" rtlCol="0" anchor="ctr"/>
          <a:lstStyle/>
          <a:p>
            <a:pPr algn="ctr" indent="0" marL="0">
              <a:buNone/>
            </a:pPr>
            <a:r>
              <a:rPr lang="en-US" sz="1020" b="1" dirty="0">
                <a:solidFill>
                  <a:srgbClr val="FFFFFF"/>
                </a:solidFill>
                <a:latin typeface="Arial" pitchFamily="34" charset="0"/>
                <a:ea typeface="Arial" pitchFamily="34" charset="-122"/>
                <a:cs typeface="Arial" pitchFamily="34" charset="-120"/>
              </a:rPr>
              <a:t>2</a:t>
            </a:r>
            <a:endParaRPr lang="en-US" sz="1020" dirty="0"/>
          </a:p>
        </p:txBody>
      </p:sp>
      <p:sp>
        <p:nvSpPr>
          <p:cNvPr id="17" name="Text 14"/>
          <p:cNvSpPr/>
          <p:nvPr/>
        </p:nvSpPr>
        <p:spPr>
          <a:xfrm>
            <a:off x="960120" y="3465576"/>
            <a:ext cx="7635240" cy="384048"/>
          </a:xfrm>
          <a:prstGeom prst="rect">
            <a:avLst/>
          </a:prstGeom>
          <a:noFill/>
          <a:ln/>
        </p:spPr>
        <p:txBody>
          <a:bodyPr wrap="square" lIns="0" tIns="0" rIns="0" bIns="0" rtlCol="0" anchor="ctr"/>
          <a:lstStyle/>
          <a:p>
            <a:pPr indent="0" marL="0">
              <a:buNone/>
            </a:pPr>
            <a:r>
              <a:rPr lang="en-US" sz="1050" b="1" dirty="0">
                <a:solidFill>
                  <a:srgbClr val="122046"/>
                </a:solidFill>
                <a:latin typeface="Calibri" pitchFamily="34" charset="0"/>
                <a:ea typeface="Calibri" pitchFamily="34" charset="-122"/>
                <a:cs typeface="Calibri" pitchFamily="34" charset="-120"/>
              </a:rPr>
              <a:t>Cartographier le contrôle interne  </a:t>
            </a:r>
            <a:pPr indent="0" marL="0">
              <a:buNone/>
            </a:pPr>
            <a:r>
              <a:rPr lang="en-US" sz="1050" dirty="0">
                <a:solidFill>
                  <a:srgbClr val="5C6678"/>
                </a:solidFill>
                <a:latin typeface="Calibri" pitchFamily="34" charset="0"/>
                <a:ea typeface="Calibri" pitchFamily="34" charset="-122"/>
                <a:cs typeface="Calibri" pitchFamily="34" charset="-120"/>
              </a:rPr>
              <a:t>— selon les 5 composantes COSO reprises par la NAA 315.</a:t>
            </a:r>
            <a:endParaRPr lang="en-US" sz="1050" dirty="0"/>
          </a:p>
        </p:txBody>
      </p:sp>
      <p:sp>
        <p:nvSpPr>
          <p:cNvPr id="18" name="Shape 15"/>
          <p:cNvSpPr/>
          <p:nvPr/>
        </p:nvSpPr>
        <p:spPr>
          <a:xfrm>
            <a:off x="521208" y="4005072"/>
            <a:ext cx="310896" cy="310896"/>
          </a:xfrm>
          <a:prstGeom prst="ellipse">
            <a:avLst/>
          </a:prstGeom>
          <a:solidFill>
            <a:srgbClr val="00A3A1"/>
          </a:solidFill>
          <a:ln/>
        </p:spPr>
      </p:sp>
      <p:sp>
        <p:nvSpPr>
          <p:cNvPr id="19" name="Text 16"/>
          <p:cNvSpPr/>
          <p:nvPr/>
        </p:nvSpPr>
        <p:spPr>
          <a:xfrm>
            <a:off x="521208" y="4005072"/>
            <a:ext cx="310896" cy="310896"/>
          </a:xfrm>
          <a:prstGeom prst="rect">
            <a:avLst/>
          </a:prstGeom>
          <a:noFill/>
          <a:ln/>
        </p:spPr>
        <p:txBody>
          <a:bodyPr wrap="square" lIns="0" tIns="0" rIns="0" bIns="0" rtlCol="0" anchor="ctr"/>
          <a:lstStyle/>
          <a:p>
            <a:pPr algn="ctr" indent="0" marL="0">
              <a:buNone/>
            </a:pPr>
            <a:r>
              <a:rPr lang="en-US" sz="1020" b="1" dirty="0">
                <a:solidFill>
                  <a:srgbClr val="FFFFFF"/>
                </a:solidFill>
                <a:latin typeface="Arial" pitchFamily="34" charset="0"/>
                <a:ea typeface="Arial" pitchFamily="34" charset="-122"/>
                <a:cs typeface="Arial" pitchFamily="34" charset="-120"/>
              </a:rPr>
              <a:t>3</a:t>
            </a:r>
            <a:endParaRPr lang="en-US" sz="1020" dirty="0"/>
          </a:p>
        </p:txBody>
      </p:sp>
      <p:sp>
        <p:nvSpPr>
          <p:cNvPr id="20" name="Text 17"/>
          <p:cNvSpPr/>
          <p:nvPr/>
        </p:nvSpPr>
        <p:spPr>
          <a:xfrm>
            <a:off x="960120" y="3968496"/>
            <a:ext cx="7635240" cy="384048"/>
          </a:xfrm>
          <a:prstGeom prst="rect">
            <a:avLst/>
          </a:prstGeom>
          <a:noFill/>
          <a:ln/>
        </p:spPr>
        <p:txBody>
          <a:bodyPr wrap="square" lIns="0" tIns="0" rIns="0" bIns="0" rtlCol="0" anchor="ctr"/>
          <a:lstStyle/>
          <a:p>
            <a:pPr indent="0" marL="0">
              <a:buNone/>
            </a:pPr>
            <a:r>
              <a:rPr lang="en-US" sz="1050" b="1" dirty="0">
                <a:solidFill>
                  <a:srgbClr val="122046"/>
                </a:solidFill>
                <a:latin typeface="Calibri" pitchFamily="34" charset="0"/>
                <a:ea typeface="Calibri" pitchFamily="34" charset="-122"/>
                <a:cs typeface="Calibri" pitchFamily="34" charset="-120"/>
              </a:rPr>
              <a:t>Choisir la stratégie d'audit  </a:t>
            </a:r>
            <a:pPr indent="0" marL="0">
              <a:buNone/>
            </a:pPr>
            <a:r>
              <a:rPr lang="en-US" sz="1050" dirty="0">
                <a:solidFill>
                  <a:srgbClr val="5C6678"/>
                </a:solidFill>
                <a:latin typeface="Calibri" pitchFamily="34" charset="0"/>
                <a:ea typeface="Calibri" pitchFamily="34" charset="-122"/>
                <a:cs typeface="Calibri" pitchFamily="34" charset="-120"/>
              </a:rPr>
              <a:t>— entre approche substantive et tests de contrôle — décision cohérente.</a:t>
            </a:r>
            <a:endParaRPr lang="en-US" sz="1050" dirty="0"/>
          </a:p>
        </p:txBody>
      </p:sp>
      <p:sp>
        <p:nvSpPr>
          <p:cNvPr id="21" name="Text 1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Risque lié au contrôle</a:t>
            </a:r>
            <a:endParaRPr lang="en-US" sz="750" dirty="0"/>
          </a:p>
        </p:txBody>
      </p:sp>
      <p:sp>
        <p:nvSpPr>
          <p:cNvPr id="22" name="Text 1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34</a:t>
            </a:r>
            <a:endParaRPr lang="en-US" sz="7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5 composantes du contrôle interne (COSO / NAA 315)</a:t>
            </a:r>
            <a:endParaRPr lang="en-US" sz="2700" dirty="0"/>
          </a:p>
        </p:txBody>
      </p:sp>
      <p:sp>
        <p:nvSpPr>
          <p:cNvPr id="5" name="Text 3"/>
          <p:cNvSpPr/>
          <p:nvPr/>
        </p:nvSpPr>
        <p:spPr>
          <a:xfrm>
            <a:off x="502920" y="1298448"/>
            <a:ext cx="8138160" cy="320040"/>
          </a:xfrm>
          <a:prstGeom prst="rect">
            <a:avLst/>
          </a:prstGeom>
          <a:noFill/>
          <a:ln/>
        </p:spPr>
        <p:txBody>
          <a:bodyPr wrap="square" lIns="0" tIns="0" rIns="0" bIns="0" rtlCol="0" anchor="ctr"/>
          <a:lstStyle/>
          <a:p>
            <a:pPr indent="0" marL="0">
              <a:buNone/>
            </a:pPr>
            <a:r>
              <a:rPr lang="en-US" sz="1100" dirty="0">
                <a:solidFill>
                  <a:srgbClr val="5C6678"/>
                </a:solidFill>
                <a:latin typeface="Calibri" pitchFamily="34" charset="0"/>
                <a:ea typeface="Calibri" pitchFamily="34" charset="-122"/>
                <a:cs typeface="Calibri" pitchFamily="34" charset="-120"/>
              </a:rPr>
              <a:t>Reprenant le référentiel COSO (1992 puis 2013), la NAA 315 §14 demande d'évaluer cinq composantes :</a:t>
            </a:r>
            <a:endParaRPr lang="en-US" sz="1100" dirty="0"/>
          </a:p>
        </p:txBody>
      </p:sp>
      <p:sp>
        <p:nvSpPr>
          <p:cNvPr id="6" name="Shape 4"/>
          <p:cNvSpPr/>
          <p:nvPr/>
        </p:nvSpPr>
        <p:spPr>
          <a:xfrm>
            <a:off x="502920" y="1965960"/>
            <a:ext cx="1517904" cy="2331720"/>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7" name="Shape 5"/>
          <p:cNvSpPr/>
          <p:nvPr/>
        </p:nvSpPr>
        <p:spPr>
          <a:xfrm>
            <a:off x="502920" y="1965960"/>
            <a:ext cx="1517904" cy="502920"/>
          </a:xfrm>
          <a:prstGeom prst="rect">
            <a:avLst/>
          </a:prstGeom>
          <a:solidFill>
            <a:srgbClr val="00A3A1"/>
          </a:solidFill>
          <a:ln/>
        </p:spPr>
      </p:sp>
      <p:sp>
        <p:nvSpPr>
          <p:cNvPr id="8" name="Text 6"/>
          <p:cNvSpPr/>
          <p:nvPr/>
        </p:nvSpPr>
        <p:spPr>
          <a:xfrm>
            <a:off x="502920" y="1965960"/>
            <a:ext cx="1517904" cy="502920"/>
          </a:xfrm>
          <a:prstGeom prst="rect">
            <a:avLst/>
          </a:prstGeom>
          <a:noFill/>
          <a:ln/>
        </p:spPr>
        <p:txBody>
          <a:bodyPr wrap="square" lIns="0" tIns="0" rIns="0" bIns="0"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1</a:t>
            </a:r>
            <a:endParaRPr lang="en-US" sz="2200" dirty="0"/>
          </a:p>
        </p:txBody>
      </p:sp>
      <p:sp>
        <p:nvSpPr>
          <p:cNvPr id="9" name="Shape 7"/>
          <p:cNvSpPr/>
          <p:nvPr/>
        </p:nvSpPr>
        <p:spPr>
          <a:xfrm>
            <a:off x="1005840" y="2624328"/>
            <a:ext cx="512064" cy="512064"/>
          </a:xfrm>
          <a:prstGeom prst="ellipse">
            <a:avLst/>
          </a:prstGeom>
          <a:solidFill>
            <a:srgbClr val="00A3A1"/>
          </a:solidFill>
          <a:ln/>
        </p:spPr>
      </p:sp>
      <p:pic>
        <p:nvPicPr>
          <p:cNvPr id="10" name="Image 0" descr="preencoded.png">    </p:cNvPr>
          <p:cNvPicPr>
            <a:picLocks noChangeAspect="1"/>
          </p:cNvPicPr>
          <p:nvPr/>
        </p:nvPicPr>
        <p:blipFill>
          <a:blip r:embed="rId1"/>
          <a:stretch>
            <a:fillRect/>
          </a:stretch>
        </p:blipFill>
        <p:spPr>
          <a:xfrm>
            <a:off x="1144097" y="2762585"/>
            <a:ext cx="235549" cy="235549"/>
          </a:xfrm>
          <a:prstGeom prst="rect">
            <a:avLst/>
          </a:prstGeom>
        </p:spPr>
      </p:pic>
      <p:sp>
        <p:nvSpPr>
          <p:cNvPr id="11" name="Text 8"/>
          <p:cNvSpPr/>
          <p:nvPr/>
        </p:nvSpPr>
        <p:spPr>
          <a:xfrm>
            <a:off x="576072" y="3264408"/>
            <a:ext cx="1371600" cy="914400"/>
          </a:xfrm>
          <a:prstGeom prst="rect">
            <a:avLst/>
          </a:prstGeom>
          <a:noFill/>
          <a:ln/>
        </p:spPr>
        <p:txBody>
          <a:bodyPr wrap="square" lIns="0" tIns="0" rIns="0" bIns="0" rtlCol="0" anchor="t"/>
          <a:lstStyle/>
          <a:p>
            <a:pPr algn="ctr" indent="0" marL="0">
              <a:lnSpc>
                <a:spcPct val="100000"/>
              </a:lnSpc>
              <a:buNone/>
            </a:pPr>
            <a:r>
              <a:rPr lang="en-US" sz="1000" b="1" dirty="0">
                <a:solidFill>
                  <a:srgbClr val="122046"/>
                </a:solidFill>
                <a:latin typeface="Calibri" pitchFamily="34" charset="0"/>
                <a:ea typeface="Calibri" pitchFamily="34" charset="-122"/>
                <a:cs typeface="Calibri" pitchFamily="34" charset="-120"/>
              </a:rPr>
              <a:t>Environnement de contrôle</a:t>
            </a:r>
            <a:endParaRPr lang="en-US" sz="1000" dirty="0"/>
          </a:p>
        </p:txBody>
      </p:sp>
      <p:sp>
        <p:nvSpPr>
          <p:cNvPr id="12" name="Shape 9"/>
          <p:cNvSpPr/>
          <p:nvPr/>
        </p:nvSpPr>
        <p:spPr>
          <a:xfrm>
            <a:off x="2162556" y="1965960"/>
            <a:ext cx="1517904" cy="2331720"/>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13" name="Shape 10"/>
          <p:cNvSpPr/>
          <p:nvPr/>
        </p:nvSpPr>
        <p:spPr>
          <a:xfrm>
            <a:off x="2162556" y="1965960"/>
            <a:ext cx="1517904" cy="502920"/>
          </a:xfrm>
          <a:prstGeom prst="rect">
            <a:avLst/>
          </a:prstGeom>
          <a:solidFill>
            <a:srgbClr val="1E49E2"/>
          </a:solidFill>
          <a:ln/>
        </p:spPr>
      </p:sp>
      <p:sp>
        <p:nvSpPr>
          <p:cNvPr id="14" name="Text 11"/>
          <p:cNvSpPr/>
          <p:nvPr/>
        </p:nvSpPr>
        <p:spPr>
          <a:xfrm>
            <a:off x="2162556" y="1965960"/>
            <a:ext cx="1517904" cy="502920"/>
          </a:xfrm>
          <a:prstGeom prst="rect">
            <a:avLst/>
          </a:prstGeom>
          <a:noFill/>
          <a:ln/>
        </p:spPr>
        <p:txBody>
          <a:bodyPr wrap="square" lIns="0" tIns="0" rIns="0" bIns="0"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2</a:t>
            </a:r>
            <a:endParaRPr lang="en-US" sz="2200" dirty="0"/>
          </a:p>
        </p:txBody>
      </p:sp>
      <p:sp>
        <p:nvSpPr>
          <p:cNvPr id="15" name="Shape 12"/>
          <p:cNvSpPr/>
          <p:nvPr/>
        </p:nvSpPr>
        <p:spPr>
          <a:xfrm>
            <a:off x="2665476" y="2624328"/>
            <a:ext cx="512064" cy="512064"/>
          </a:xfrm>
          <a:prstGeom prst="ellipse">
            <a:avLst/>
          </a:prstGeom>
          <a:solidFill>
            <a:srgbClr val="1E49E2"/>
          </a:solidFill>
          <a:ln/>
        </p:spPr>
      </p:sp>
      <p:pic>
        <p:nvPicPr>
          <p:cNvPr id="16" name="Image 1" descr="preencoded.png">    </p:cNvPr>
          <p:cNvPicPr>
            <a:picLocks noChangeAspect="1"/>
          </p:cNvPicPr>
          <p:nvPr/>
        </p:nvPicPr>
        <p:blipFill>
          <a:blip r:embed="rId2"/>
          <a:stretch>
            <a:fillRect/>
          </a:stretch>
        </p:blipFill>
        <p:spPr>
          <a:xfrm>
            <a:off x="2803733" y="2762585"/>
            <a:ext cx="235549" cy="235549"/>
          </a:xfrm>
          <a:prstGeom prst="rect">
            <a:avLst/>
          </a:prstGeom>
        </p:spPr>
      </p:pic>
      <p:sp>
        <p:nvSpPr>
          <p:cNvPr id="17" name="Text 13"/>
          <p:cNvSpPr/>
          <p:nvPr/>
        </p:nvSpPr>
        <p:spPr>
          <a:xfrm>
            <a:off x="2235708" y="3264408"/>
            <a:ext cx="1371600" cy="914400"/>
          </a:xfrm>
          <a:prstGeom prst="rect">
            <a:avLst/>
          </a:prstGeom>
          <a:noFill/>
          <a:ln/>
        </p:spPr>
        <p:txBody>
          <a:bodyPr wrap="square" lIns="0" tIns="0" rIns="0" bIns="0" rtlCol="0" anchor="t"/>
          <a:lstStyle/>
          <a:p>
            <a:pPr algn="ctr" indent="0" marL="0">
              <a:lnSpc>
                <a:spcPct val="100000"/>
              </a:lnSpc>
              <a:buNone/>
            </a:pPr>
            <a:r>
              <a:rPr lang="en-US" sz="1000" b="1" dirty="0">
                <a:solidFill>
                  <a:srgbClr val="122046"/>
                </a:solidFill>
                <a:latin typeface="Calibri" pitchFamily="34" charset="0"/>
                <a:ea typeface="Calibri" pitchFamily="34" charset="-122"/>
                <a:cs typeface="Calibri" pitchFamily="34" charset="-120"/>
              </a:rPr>
              <a:t>Évaluation des risques</a:t>
            </a:r>
            <a:endParaRPr lang="en-US" sz="1000" dirty="0"/>
          </a:p>
        </p:txBody>
      </p:sp>
      <p:sp>
        <p:nvSpPr>
          <p:cNvPr id="18" name="Shape 14"/>
          <p:cNvSpPr/>
          <p:nvPr/>
        </p:nvSpPr>
        <p:spPr>
          <a:xfrm>
            <a:off x="3822192" y="1965960"/>
            <a:ext cx="1517904" cy="2331720"/>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19" name="Shape 15"/>
          <p:cNvSpPr/>
          <p:nvPr/>
        </p:nvSpPr>
        <p:spPr>
          <a:xfrm>
            <a:off x="3822192" y="1965960"/>
            <a:ext cx="1517904" cy="502920"/>
          </a:xfrm>
          <a:prstGeom prst="rect">
            <a:avLst/>
          </a:prstGeom>
          <a:solidFill>
            <a:srgbClr val="00A3A1"/>
          </a:solidFill>
          <a:ln/>
        </p:spPr>
      </p:sp>
      <p:sp>
        <p:nvSpPr>
          <p:cNvPr id="20" name="Text 16"/>
          <p:cNvSpPr/>
          <p:nvPr/>
        </p:nvSpPr>
        <p:spPr>
          <a:xfrm>
            <a:off x="3822192" y="1965960"/>
            <a:ext cx="1517904" cy="502920"/>
          </a:xfrm>
          <a:prstGeom prst="rect">
            <a:avLst/>
          </a:prstGeom>
          <a:noFill/>
          <a:ln/>
        </p:spPr>
        <p:txBody>
          <a:bodyPr wrap="square" lIns="0" tIns="0" rIns="0" bIns="0"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3</a:t>
            </a:r>
            <a:endParaRPr lang="en-US" sz="2200" dirty="0"/>
          </a:p>
        </p:txBody>
      </p:sp>
      <p:sp>
        <p:nvSpPr>
          <p:cNvPr id="21" name="Shape 17"/>
          <p:cNvSpPr/>
          <p:nvPr/>
        </p:nvSpPr>
        <p:spPr>
          <a:xfrm>
            <a:off x="4325112" y="2624328"/>
            <a:ext cx="512064" cy="512064"/>
          </a:xfrm>
          <a:prstGeom prst="ellipse">
            <a:avLst/>
          </a:prstGeom>
          <a:solidFill>
            <a:srgbClr val="00A3A1"/>
          </a:solidFill>
          <a:ln/>
        </p:spPr>
      </p:sp>
      <p:pic>
        <p:nvPicPr>
          <p:cNvPr id="22" name="Image 2" descr="preencoded.png">    </p:cNvPr>
          <p:cNvPicPr>
            <a:picLocks noChangeAspect="1"/>
          </p:cNvPicPr>
          <p:nvPr/>
        </p:nvPicPr>
        <p:blipFill>
          <a:blip r:embed="rId3"/>
          <a:stretch>
            <a:fillRect/>
          </a:stretch>
        </p:blipFill>
        <p:spPr>
          <a:xfrm>
            <a:off x="4463369" y="2762585"/>
            <a:ext cx="235549" cy="235549"/>
          </a:xfrm>
          <a:prstGeom prst="rect">
            <a:avLst/>
          </a:prstGeom>
        </p:spPr>
      </p:pic>
      <p:sp>
        <p:nvSpPr>
          <p:cNvPr id="23" name="Text 18"/>
          <p:cNvSpPr/>
          <p:nvPr/>
        </p:nvSpPr>
        <p:spPr>
          <a:xfrm>
            <a:off x="3895344" y="3264408"/>
            <a:ext cx="1371600" cy="914400"/>
          </a:xfrm>
          <a:prstGeom prst="rect">
            <a:avLst/>
          </a:prstGeom>
          <a:noFill/>
          <a:ln/>
        </p:spPr>
        <p:txBody>
          <a:bodyPr wrap="square" lIns="0" tIns="0" rIns="0" bIns="0" rtlCol="0" anchor="t"/>
          <a:lstStyle/>
          <a:p>
            <a:pPr algn="ctr" indent="0" marL="0">
              <a:lnSpc>
                <a:spcPct val="100000"/>
              </a:lnSpc>
              <a:buNone/>
            </a:pPr>
            <a:r>
              <a:rPr lang="en-US" sz="1000" b="1" dirty="0">
                <a:solidFill>
                  <a:srgbClr val="122046"/>
                </a:solidFill>
                <a:latin typeface="Calibri" pitchFamily="34" charset="0"/>
                <a:ea typeface="Calibri" pitchFamily="34" charset="-122"/>
                <a:cs typeface="Calibri" pitchFamily="34" charset="-120"/>
              </a:rPr>
              <a:t>Activités de contrôle</a:t>
            </a:r>
            <a:endParaRPr lang="en-US" sz="1000" dirty="0"/>
          </a:p>
        </p:txBody>
      </p:sp>
      <p:sp>
        <p:nvSpPr>
          <p:cNvPr id="24" name="Shape 19"/>
          <p:cNvSpPr/>
          <p:nvPr/>
        </p:nvSpPr>
        <p:spPr>
          <a:xfrm>
            <a:off x="5481828" y="1965960"/>
            <a:ext cx="1517904" cy="2331720"/>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25" name="Shape 20"/>
          <p:cNvSpPr/>
          <p:nvPr/>
        </p:nvSpPr>
        <p:spPr>
          <a:xfrm>
            <a:off x="5481828" y="1965960"/>
            <a:ext cx="1517904" cy="502920"/>
          </a:xfrm>
          <a:prstGeom prst="rect">
            <a:avLst/>
          </a:prstGeom>
          <a:solidFill>
            <a:srgbClr val="1E49E2"/>
          </a:solidFill>
          <a:ln/>
        </p:spPr>
      </p:sp>
      <p:sp>
        <p:nvSpPr>
          <p:cNvPr id="26" name="Text 21"/>
          <p:cNvSpPr/>
          <p:nvPr/>
        </p:nvSpPr>
        <p:spPr>
          <a:xfrm>
            <a:off x="5481828" y="1965960"/>
            <a:ext cx="1517904" cy="502920"/>
          </a:xfrm>
          <a:prstGeom prst="rect">
            <a:avLst/>
          </a:prstGeom>
          <a:noFill/>
          <a:ln/>
        </p:spPr>
        <p:txBody>
          <a:bodyPr wrap="square" lIns="0" tIns="0" rIns="0" bIns="0"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4</a:t>
            </a:r>
            <a:endParaRPr lang="en-US" sz="2200" dirty="0"/>
          </a:p>
        </p:txBody>
      </p:sp>
      <p:sp>
        <p:nvSpPr>
          <p:cNvPr id="27" name="Shape 22"/>
          <p:cNvSpPr/>
          <p:nvPr/>
        </p:nvSpPr>
        <p:spPr>
          <a:xfrm>
            <a:off x="5984748" y="2624328"/>
            <a:ext cx="512064" cy="512064"/>
          </a:xfrm>
          <a:prstGeom prst="ellipse">
            <a:avLst/>
          </a:prstGeom>
          <a:solidFill>
            <a:srgbClr val="1E49E2"/>
          </a:solidFill>
          <a:ln/>
        </p:spPr>
      </p:sp>
      <p:pic>
        <p:nvPicPr>
          <p:cNvPr id="28" name="Image 3" descr="preencoded.png">    </p:cNvPr>
          <p:cNvPicPr>
            <a:picLocks noChangeAspect="1"/>
          </p:cNvPicPr>
          <p:nvPr/>
        </p:nvPicPr>
        <p:blipFill>
          <a:blip r:embed="rId4"/>
          <a:stretch>
            <a:fillRect/>
          </a:stretch>
        </p:blipFill>
        <p:spPr>
          <a:xfrm>
            <a:off x="6123005" y="2762585"/>
            <a:ext cx="235549" cy="235549"/>
          </a:xfrm>
          <a:prstGeom prst="rect">
            <a:avLst/>
          </a:prstGeom>
        </p:spPr>
      </p:pic>
      <p:sp>
        <p:nvSpPr>
          <p:cNvPr id="29" name="Text 23"/>
          <p:cNvSpPr/>
          <p:nvPr/>
        </p:nvSpPr>
        <p:spPr>
          <a:xfrm>
            <a:off x="5554980" y="3264408"/>
            <a:ext cx="1371600" cy="914400"/>
          </a:xfrm>
          <a:prstGeom prst="rect">
            <a:avLst/>
          </a:prstGeom>
          <a:noFill/>
          <a:ln/>
        </p:spPr>
        <p:txBody>
          <a:bodyPr wrap="square" lIns="0" tIns="0" rIns="0" bIns="0" rtlCol="0" anchor="t"/>
          <a:lstStyle/>
          <a:p>
            <a:pPr algn="ctr" indent="0" marL="0">
              <a:lnSpc>
                <a:spcPct val="100000"/>
              </a:lnSpc>
              <a:buNone/>
            </a:pPr>
            <a:r>
              <a:rPr lang="en-US" sz="1000" b="1" dirty="0">
                <a:solidFill>
                  <a:srgbClr val="122046"/>
                </a:solidFill>
                <a:latin typeface="Calibri" pitchFamily="34" charset="0"/>
                <a:ea typeface="Calibri" pitchFamily="34" charset="-122"/>
                <a:cs typeface="Calibri" pitchFamily="34" charset="-120"/>
              </a:rPr>
              <a:t>Information &amp; communication</a:t>
            </a:r>
            <a:endParaRPr lang="en-US" sz="1000" dirty="0"/>
          </a:p>
        </p:txBody>
      </p:sp>
      <p:sp>
        <p:nvSpPr>
          <p:cNvPr id="30" name="Shape 24"/>
          <p:cNvSpPr/>
          <p:nvPr/>
        </p:nvSpPr>
        <p:spPr>
          <a:xfrm>
            <a:off x="7141464" y="1965960"/>
            <a:ext cx="1517904" cy="2331720"/>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31" name="Shape 25"/>
          <p:cNvSpPr/>
          <p:nvPr/>
        </p:nvSpPr>
        <p:spPr>
          <a:xfrm>
            <a:off x="7141464" y="1965960"/>
            <a:ext cx="1517904" cy="502920"/>
          </a:xfrm>
          <a:prstGeom prst="rect">
            <a:avLst/>
          </a:prstGeom>
          <a:solidFill>
            <a:srgbClr val="00A3A1"/>
          </a:solidFill>
          <a:ln/>
        </p:spPr>
      </p:sp>
      <p:sp>
        <p:nvSpPr>
          <p:cNvPr id="32" name="Text 26"/>
          <p:cNvSpPr/>
          <p:nvPr/>
        </p:nvSpPr>
        <p:spPr>
          <a:xfrm>
            <a:off x="7141464" y="1965960"/>
            <a:ext cx="1517904" cy="502920"/>
          </a:xfrm>
          <a:prstGeom prst="rect">
            <a:avLst/>
          </a:prstGeom>
          <a:noFill/>
          <a:ln/>
        </p:spPr>
        <p:txBody>
          <a:bodyPr wrap="square" lIns="0" tIns="0" rIns="0" bIns="0"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5</a:t>
            </a:r>
            <a:endParaRPr lang="en-US" sz="2200" dirty="0"/>
          </a:p>
        </p:txBody>
      </p:sp>
      <p:sp>
        <p:nvSpPr>
          <p:cNvPr id="33" name="Shape 27"/>
          <p:cNvSpPr/>
          <p:nvPr/>
        </p:nvSpPr>
        <p:spPr>
          <a:xfrm>
            <a:off x="7644384" y="2624328"/>
            <a:ext cx="512064" cy="512064"/>
          </a:xfrm>
          <a:prstGeom prst="ellipse">
            <a:avLst/>
          </a:prstGeom>
          <a:solidFill>
            <a:srgbClr val="00A3A1"/>
          </a:solidFill>
          <a:ln/>
        </p:spPr>
      </p:sp>
      <p:pic>
        <p:nvPicPr>
          <p:cNvPr id="34" name="Image 4" descr="preencoded.png">    </p:cNvPr>
          <p:cNvPicPr>
            <a:picLocks noChangeAspect="1"/>
          </p:cNvPicPr>
          <p:nvPr/>
        </p:nvPicPr>
        <p:blipFill>
          <a:blip r:embed="rId5"/>
          <a:stretch>
            <a:fillRect/>
          </a:stretch>
        </p:blipFill>
        <p:spPr>
          <a:xfrm>
            <a:off x="7782641" y="2762585"/>
            <a:ext cx="235549" cy="235549"/>
          </a:xfrm>
          <a:prstGeom prst="rect">
            <a:avLst/>
          </a:prstGeom>
        </p:spPr>
      </p:pic>
      <p:sp>
        <p:nvSpPr>
          <p:cNvPr id="35" name="Text 28"/>
          <p:cNvSpPr/>
          <p:nvPr/>
        </p:nvSpPr>
        <p:spPr>
          <a:xfrm>
            <a:off x="7214616" y="3264408"/>
            <a:ext cx="1371600" cy="914400"/>
          </a:xfrm>
          <a:prstGeom prst="rect">
            <a:avLst/>
          </a:prstGeom>
          <a:noFill/>
          <a:ln/>
        </p:spPr>
        <p:txBody>
          <a:bodyPr wrap="square" lIns="0" tIns="0" rIns="0" bIns="0" rtlCol="0" anchor="t"/>
          <a:lstStyle/>
          <a:p>
            <a:pPr algn="ctr" indent="0" marL="0">
              <a:lnSpc>
                <a:spcPct val="100000"/>
              </a:lnSpc>
              <a:buNone/>
            </a:pPr>
            <a:r>
              <a:rPr lang="en-US" sz="1000" b="1" dirty="0">
                <a:solidFill>
                  <a:srgbClr val="122046"/>
                </a:solidFill>
                <a:latin typeface="Calibri" pitchFamily="34" charset="0"/>
                <a:ea typeface="Calibri" pitchFamily="34" charset="-122"/>
                <a:cs typeface="Calibri" pitchFamily="34" charset="-120"/>
              </a:rPr>
              <a:t>Suivi des contrôles</a:t>
            </a:r>
            <a:endParaRPr lang="en-US" sz="1000" dirty="0"/>
          </a:p>
        </p:txBody>
      </p:sp>
      <p:sp>
        <p:nvSpPr>
          <p:cNvPr id="36" name="Text 2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5 composantes du contrôle interne</a:t>
            </a:r>
            <a:endParaRPr lang="en-US" sz="750" dirty="0"/>
          </a:p>
        </p:txBody>
      </p:sp>
      <p:sp>
        <p:nvSpPr>
          <p:cNvPr id="37" name="Text 3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35</a:t>
            </a:r>
            <a:endParaRPr lang="en-US" sz="7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5 composantes — contenu et points d'attention</a:t>
            </a:r>
            <a:endParaRPr lang="en-US" sz="2700" dirty="0"/>
          </a:p>
        </p:txBody>
      </p:sp>
      <p:graphicFrame>
        <p:nvGraphicFramePr>
          <p:cNvPr id="37"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2011680"/>
                <a:gridCol w="3520440"/>
                <a:gridCol w="2606040"/>
              </a:tblGrid>
              <a:tr h="544068">
                <a:tc>
                  <a:txBody>
                    <a:bodyPr/>
                    <a:lstStyle/>
                    <a:p>
                      <a:pPr algn="l" indent="0" marL="0">
                        <a:buNone/>
                      </a:pPr>
                      <a:r>
                        <a:rPr lang="en-US" sz="900" b="1" dirty="0">
                          <a:solidFill>
                            <a:srgbClr val="FFFFFF"/>
                          </a:solidFill>
                          <a:latin typeface="Calibri" pitchFamily="34" charset="0"/>
                          <a:ea typeface="Calibri" pitchFamily="34" charset="-122"/>
                          <a:cs typeface="Calibri" pitchFamily="34" charset="-120"/>
                        </a:rPr>
                        <a:t>Composante</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00" b="1" dirty="0">
                          <a:solidFill>
                            <a:srgbClr val="FFFFFF"/>
                          </a:solidFill>
                          <a:latin typeface="Calibri" pitchFamily="34" charset="0"/>
                          <a:ea typeface="Calibri" pitchFamily="34" charset="-122"/>
                          <a:cs typeface="Calibri" pitchFamily="34" charset="-120"/>
                        </a:rPr>
                        <a:t>Contenu</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00" b="1" dirty="0">
                          <a:solidFill>
                            <a:srgbClr val="FFFFFF"/>
                          </a:solidFill>
                          <a:latin typeface="Calibri" pitchFamily="34" charset="0"/>
                          <a:ea typeface="Calibri" pitchFamily="34" charset="-122"/>
                          <a:cs typeface="Calibri" pitchFamily="34" charset="-120"/>
                        </a:rPr>
                        <a:t>Points d'attention</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44068">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1. Environnement de contrôle</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Valeurs éthiques, compétence, attitude de la direction, structure, philosophie de gestion</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Tone at the top, intégrité de la direction — indicateur fondamental</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44068">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2. Évaluation des risques</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Processus interne d'identification et de gestion des risques</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Cartographie des risques, comité des risques</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44068">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3. Activités de contrôle</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Séparation des tâches, approbations, rapprochements, contrôles physiques et IT</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Cœur opérationnel du dispositif</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44068">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4. Information &amp; communication</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Système d'information, qualité des données, communication interne/externe</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ERP / logiciel comptable, fiabilité des outputs</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44068">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5. Suivi des contrôles</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Évaluation continue, contrôles indépendants, audit interne</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00" dirty="0">
                          <a:solidFill>
                            <a:srgbClr val="1B2333"/>
                          </a:solidFill>
                          <a:latin typeface="Calibri" pitchFamily="34" charset="0"/>
                          <a:ea typeface="Calibri" pitchFamily="34" charset="-122"/>
                          <a:cs typeface="Calibri" pitchFamily="34" charset="-120"/>
                        </a:rPr>
                        <a:t>Existence d'audit interne, suivi du management</a:t>
                      </a:r>
                      <a:endParaRPr lang="en-US" sz="9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5 composantes — détail</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36</a:t>
            </a:r>
            <a:endParaRPr lang="en-US" sz="7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Méthodologie d'évaluation — du walk-through au test</a:t>
            </a:r>
            <a:endParaRPr lang="en-US" sz="2700" dirty="0"/>
          </a:p>
        </p:txBody>
      </p:sp>
      <p:sp>
        <p:nvSpPr>
          <p:cNvPr id="5" name="Shape 3"/>
          <p:cNvSpPr/>
          <p:nvPr/>
        </p:nvSpPr>
        <p:spPr>
          <a:xfrm>
            <a:off x="502920" y="1554480"/>
            <a:ext cx="2606040" cy="2788920"/>
          </a:xfrm>
          <a:prstGeom prst="rect">
            <a:avLst/>
          </a:prstGeom>
          <a:solidFill>
            <a:srgbClr val="F3F6FC"/>
          </a:solidFill>
          <a:ln w="9525">
            <a:solidFill>
              <a:srgbClr val="D7DEEC"/>
            </a:solidFill>
            <a:prstDash val="solid"/>
          </a:ln>
          <a:effectLst>
            <a:outerShdw sx="100000" sy="100000" kx="0" ky="0" algn="bl" rotWithShape="0" blurRad="88900" dist="38100" dir="8100000">
              <a:srgbClr val="5B6B8C">
                <a:alpha val="18000"/>
              </a:srgbClr>
            </a:outerShdw>
          </a:effectLst>
        </p:spPr>
      </p:sp>
      <p:sp>
        <p:nvSpPr>
          <p:cNvPr id="6" name="Shape 4"/>
          <p:cNvSpPr/>
          <p:nvPr/>
        </p:nvSpPr>
        <p:spPr>
          <a:xfrm>
            <a:off x="502920" y="1554480"/>
            <a:ext cx="2606040" cy="91440"/>
          </a:xfrm>
          <a:prstGeom prst="rect">
            <a:avLst/>
          </a:prstGeom>
          <a:solidFill>
            <a:srgbClr val="1E49E2"/>
          </a:solidFill>
          <a:ln/>
        </p:spPr>
      </p:sp>
      <p:sp>
        <p:nvSpPr>
          <p:cNvPr id="7" name="Shape 5"/>
          <p:cNvSpPr/>
          <p:nvPr/>
        </p:nvSpPr>
        <p:spPr>
          <a:xfrm>
            <a:off x="1421892" y="1883664"/>
            <a:ext cx="768096" cy="768096"/>
          </a:xfrm>
          <a:prstGeom prst="ellipse">
            <a:avLst/>
          </a:prstGeom>
          <a:solidFill>
            <a:srgbClr val="1E49E2"/>
          </a:solidFill>
          <a:ln/>
        </p:spPr>
      </p:sp>
      <p:sp>
        <p:nvSpPr>
          <p:cNvPr id="8" name="Text 6"/>
          <p:cNvSpPr/>
          <p:nvPr/>
        </p:nvSpPr>
        <p:spPr>
          <a:xfrm>
            <a:off x="1421892" y="1883664"/>
            <a:ext cx="768096" cy="768096"/>
          </a:xfrm>
          <a:prstGeom prst="rect">
            <a:avLst/>
          </a:prstGeom>
          <a:noFill/>
          <a:ln/>
        </p:spPr>
        <p:txBody>
          <a:bodyPr wrap="square" lIns="0" tIns="0" rIns="0" bIns="0" rtlCol="0" anchor="ctr"/>
          <a:lstStyle/>
          <a:p>
            <a:pPr algn="ctr" indent="0" marL="0">
              <a:buNone/>
            </a:pPr>
            <a:r>
              <a:rPr lang="en-US" sz="4000" b="1" dirty="0">
                <a:solidFill>
                  <a:srgbClr val="FFFFFF"/>
                </a:solidFill>
                <a:latin typeface="Arial" pitchFamily="34" charset="0"/>
                <a:ea typeface="Arial" pitchFamily="34" charset="-122"/>
                <a:cs typeface="Arial" pitchFamily="34" charset="-120"/>
              </a:rPr>
              <a:t>1</a:t>
            </a:r>
            <a:endParaRPr lang="en-US" sz="4000" dirty="0"/>
          </a:p>
        </p:txBody>
      </p:sp>
      <p:sp>
        <p:nvSpPr>
          <p:cNvPr id="9" name="Text 7"/>
          <p:cNvSpPr/>
          <p:nvPr/>
        </p:nvSpPr>
        <p:spPr>
          <a:xfrm>
            <a:off x="594360" y="2724912"/>
            <a:ext cx="2423160" cy="237744"/>
          </a:xfrm>
          <a:prstGeom prst="rect">
            <a:avLst/>
          </a:prstGeom>
          <a:noFill/>
          <a:ln/>
        </p:spPr>
        <p:txBody>
          <a:bodyPr wrap="square" lIns="0" tIns="0" rIns="0" bIns="0" rtlCol="0" anchor="ctr"/>
          <a:lstStyle/>
          <a:p>
            <a:pPr algn="ctr" indent="0" marL="0">
              <a:buNone/>
            </a:pPr>
            <a:r>
              <a:rPr lang="en-US" sz="950" b="1" spc="100" kern="0" dirty="0">
                <a:solidFill>
                  <a:srgbClr val="1E49E2"/>
                </a:solidFill>
                <a:latin typeface="Calibri" pitchFamily="34" charset="0"/>
                <a:ea typeface="Calibri" pitchFamily="34" charset="-122"/>
                <a:cs typeface="Calibri" pitchFamily="34" charset="-120"/>
              </a:rPr>
              <a:t>Étape 1</a:t>
            </a:r>
            <a:endParaRPr lang="en-US" sz="950" dirty="0"/>
          </a:p>
        </p:txBody>
      </p:sp>
      <p:sp>
        <p:nvSpPr>
          <p:cNvPr id="10" name="Text 8"/>
          <p:cNvSpPr/>
          <p:nvPr/>
        </p:nvSpPr>
        <p:spPr>
          <a:xfrm>
            <a:off x="649224" y="2944368"/>
            <a:ext cx="2313432" cy="457200"/>
          </a:xfrm>
          <a:prstGeom prst="rect">
            <a:avLst/>
          </a:prstGeom>
          <a:noFill/>
          <a:ln/>
        </p:spPr>
        <p:txBody>
          <a:bodyPr wrap="square" lIns="0" tIns="0" rIns="0" bIns="0" rtlCol="0" anchor="t"/>
          <a:lstStyle/>
          <a:p>
            <a:pPr algn="ctr" indent="0" marL="0">
              <a:lnSpc>
                <a:spcPct val="92000"/>
              </a:lnSpc>
              <a:buNone/>
            </a:pPr>
            <a:r>
              <a:rPr lang="en-US" sz="1250" b="1" dirty="0">
                <a:solidFill>
                  <a:srgbClr val="122046"/>
                </a:solidFill>
                <a:latin typeface="Arial" pitchFamily="34" charset="0"/>
                <a:ea typeface="Arial" pitchFamily="34" charset="-122"/>
                <a:cs typeface="Arial" pitchFamily="34" charset="-120"/>
              </a:rPr>
              <a:t>Compréhension du processus</a:t>
            </a:r>
            <a:endParaRPr lang="en-US" sz="1250" dirty="0"/>
          </a:p>
        </p:txBody>
      </p:sp>
      <p:sp>
        <p:nvSpPr>
          <p:cNvPr id="11" name="Text 9"/>
          <p:cNvSpPr/>
          <p:nvPr/>
        </p:nvSpPr>
        <p:spPr>
          <a:xfrm>
            <a:off x="704088" y="3474720"/>
            <a:ext cx="2203704" cy="777240"/>
          </a:xfrm>
          <a:prstGeom prst="rect">
            <a:avLst/>
          </a:prstGeom>
          <a:noFill/>
          <a:ln/>
        </p:spPr>
        <p:txBody>
          <a:bodyPr wrap="square" lIns="0" tIns="0" rIns="0" bIns="0" rtlCol="0" anchor="t"/>
          <a:lstStyle/>
          <a:p>
            <a:pPr algn="ctr" indent="0" marL="0">
              <a:lnSpc>
                <a:spcPct val="102000"/>
              </a:lnSpc>
              <a:buNone/>
            </a:pPr>
            <a:r>
              <a:rPr lang="en-US" sz="930" dirty="0">
                <a:solidFill>
                  <a:srgbClr val="1B2333"/>
                </a:solidFill>
                <a:latin typeface="Calibri" pitchFamily="34" charset="0"/>
                <a:ea typeface="Calibri" pitchFamily="34" charset="-122"/>
                <a:cs typeface="Calibri" pitchFamily="34" charset="-120"/>
              </a:rPr>
              <a:t>Walk-through : tracer un cycle de bout en bout, du déclenchement à l'enregistrement. Identifier les contrôles-clés, leur fréquence, leur responsable, leur trace.</a:t>
            </a:r>
            <a:endParaRPr lang="en-US" sz="930" dirty="0"/>
          </a:p>
        </p:txBody>
      </p:sp>
      <p:sp>
        <p:nvSpPr>
          <p:cNvPr id="12" name="Shape 10"/>
          <p:cNvSpPr/>
          <p:nvPr/>
        </p:nvSpPr>
        <p:spPr>
          <a:xfrm>
            <a:off x="3273552" y="1554480"/>
            <a:ext cx="2606040" cy="2788920"/>
          </a:xfrm>
          <a:prstGeom prst="rect">
            <a:avLst/>
          </a:prstGeom>
          <a:solidFill>
            <a:srgbClr val="F3F6FC"/>
          </a:solidFill>
          <a:ln w="9525">
            <a:solidFill>
              <a:srgbClr val="D7DEEC"/>
            </a:solidFill>
            <a:prstDash val="solid"/>
          </a:ln>
          <a:effectLst>
            <a:outerShdw sx="100000" sy="100000" kx="0" ky="0" algn="bl" rotWithShape="0" blurRad="88900" dist="38100" dir="8100000">
              <a:srgbClr val="5B6B8C">
                <a:alpha val="18000"/>
              </a:srgbClr>
            </a:outerShdw>
          </a:effectLst>
        </p:spPr>
      </p:sp>
      <p:sp>
        <p:nvSpPr>
          <p:cNvPr id="13" name="Shape 11"/>
          <p:cNvSpPr/>
          <p:nvPr/>
        </p:nvSpPr>
        <p:spPr>
          <a:xfrm>
            <a:off x="3273552" y="1554480"/>
            <a:ext cx="2606040" cy="91440"/>
          </a:xfrm>
          <a:prstGeom prst="rect">
            <a:avLst/>
          </a:prstGeom>
          <a:solidFill>
            <a:srgbClr val="0091DA"/>
          </a:solidFill>
          <a:ln/>
        </p:spPr>
      </p:sp>
      <p:sp>
        <p:nvSpPr>
          <p:cNvPr id="14" name="Shape 12"/>
          <p:cNvSpPr/>
          <p:nvPr/>
        </p:nvSpPr>
        <p:spPr>
          <a:xfrm>
            <a:off x="4192524" y="1883664"/>
            <a:ext cx="768096" cy="768096"/>
          </a:xfrm>
          <a:prstGeom prst="ellipse">
            <a:avLst/>
          </a:prstGeom>
          <a:solidFill>
            <a:srgbClr val="0091DA"/>
          </a:solidFill>
          <a:ln/>
        </p:spPr>
      </p:sp>
      <p:sp>
        <p:nvSpPr>
          <p:cNvPr id="15" name="Text 13"/>
          <p:cNvSpPr/>
          <p:nvPr/>
        </p:nvSpPr>
        <p:spPr>
          <a:xfrm>
            <a:off x="4192524" y="1883664"/>
            <a:ext cx="768096" cy="768096"/>
          </a:xfrm>
          <a:prstGeom prst="rect">
            <a:avLst/>
          </a:prstGeom>
          <a:noFill/>
          <a:ln/>
        </p:spPr>
        <p:txBody>
          <a:bodyPr wrap="square" lIns="0" tIns="0" rIns="0" bIns="0" rtlCol="0" anchor="ctr"/>
          <a:lstStyle/>
          <a:p>
            <a:pPr algn="ctr" indent="0" marL="0">
              <a:buNone/>
            </a:pPr>
            <a:r>
              <a:rPr lang="en-US" sz="4000" b="1" dirty="0">
                <a:solidFill>
                  <a:srgbClr val="FFFFFF"/>
                </a:solidFill>
                <a:latin typeface="Arial" pitchFamily="34" charset="0"/>
                <a:ea typeface="Arial" pitchFamily="34" charset="-122"/>
                <a:cs typeface="Arial" pitchFamily="34" charset="-120"/>
              </a:rPr>
              <a:t>2</a:t>
            </a:r>
            <a:endParaRPr lang="en-US" sz="4000" dirty="0"/>
          </a:p>
        </p:txBody>
      </p:sp>
      <p:sp>
        <p:nvSpPr>
          <p:cNvPr id="16" name="Text 14"/>
          <p:cNvSpPr/>
          <p:nvPr/>
        </p:nvSpPr>
        <p:spPr>
          <a:xfrm>
            <a:off x="3364992" y="2724912"/>
            <a:ext cx="2423160" cy="237744"/>
          </a:xfrm>
          <a:prstGeom prst="rect">
            <a:avLst/>
          </a:prstGeom>
          <a:noFill/>
          <a:ln/>
        </p:spPr>
        <p:txBody>
          <a:bodyPr wrap="square" lIns="0" tIns="0" rIns="0" bIns="0" rtlCol="0" anchor="ctr"/>
          <a:lstStyle/>
          <a:p>
            <a:pPr algn="ctr" indent="0" marL="0">
              <a:buNone/>
            </a:pPr>
            <a:r>
              <a:rPr lang="en-US" sz="950" b="1" spc="100" kern="0" dirty="0">
                <a:solidFill>
                  <a:srgbClr val="0091DA"/>
                </a:solidFill>
                <a:latin typeface="Calibri" pitchFamily="34" charset="0"/>
                <a:ea typeface="Calibri" pitchFamily="34" charset="-122"/>
                <a:cs typeface="Calibri" pitchFamily="34" charset="-120"/>
              </a:rPr>
              <a:t>Étape 2</a:t>
            </a:r>
            <a:endParaRPr lang="en-US" sz="950" dirty="0"/>
          </a:p>
        </p:txBody>
      </p:sp>
      <p:sp>
        <p:nvSpPr>
          <p:cNvPr id="17" name="Text 15"/>
          <p:cNvSpPr/>
          <p:nvPr/>
        </p:nvSpPr>
        <p:spPr>
          <a:xfrm>
            <a:off x="3419856" y="2944368"/>
            <a:ext cx="2313432" cy="457200"/>
          </a:xfrm>
          <a:prstGeom prst="rect">
            <a:avLst/>
          </a:prstGeom>
          <a:noFill/>
          <a:ln/>
        </p:spPr>
        <p:txBody>
          <a:bodyPr wrap="square" lIns="0" tIns="0" rIns="0" bIns="0" rtlCol="0" anchor="t"/>
          <a:lstStyle/>
          <a:p>
            <a:pPr algn="ctr" indent="0" marL="0">
              <a:lnSpc>
                <a:spcPct val="92000"/>
              </a:lnSpc>
              <a:buNone/>
            </a:pPr>
            <a:r>
              <a:rPr lang="en-US" sz="1250" b="1" dirty="0">
                <a:solidFill>
                  <a:srgbClr val="122046"/>
                </a:solidFill>
                <a:latin typeface="Arial" pitchFamily="34" charset="0"/>
                <a:ea typeface="Arial" pitchFamily="34" charset="-122"/>
                <a:cs typeface="Arial" pitchFamily="34" charset="-120"/>
              </a:rPr>
              <a:t>Évaluation de la conception</a:t>
            </a:r>
            <a:endParaRPr lang="en-US" sz="1250" dirty="0"/>
          </a:p>
        </p:txBody>
      </p:sp>
      <p:sp>
        <p:nvSpPr>
          <p:cNvPr id="18" name="Text 16"/>
          <p:cNvSpPr/>
          <p:nvPr/>
        </p:nvSpPr>
        <p:spPr>
          <a:xfrm>
            <a:off x="3474720" y="3474720"/>
            <a:ext cx="2203704" cy="777240"/>
          </a:xfrm>
          <a:prstGeom prst="rect">
            <a:avLst/>
          </a:prstGeom>
          <a:noFill/>
          <a:ln/>
        </p:spPr>
        <p:txBody>
          <a:bodyPr wrap="square" lIns="0" tIns="0" rIns="0" bIns="0" rtlCol="0" anchor="t"/>
          <a:lstStyle/>
          <a:p>
            <a:pPr algn="ctr" indent="0" marL="0">
              <a:lnSpc>
                <a:spcPct val="102000"/>
              </a:lnSpc>
              <a:buNone/>
            </a:pPr>
            <a:r>
              <a:rPr lang="en-US" sz="930" dirty="0">
                <a:solidFill>
                  <a:srgbClr val="1B2333"/>
                </a:solidFill>
                <a:latin typeface="Calibri" pitchFamily="34" charset="0"/>
                <a:ea typeface="Calibri" pitchFamily="34" charset="-122"/>
                <a:cs typeface="Calibri" pitchFamily="34" charset="-120"/>
              </a:rPr>
              <a:t>Les contrôles, tels que conçus, sont-ils aptes à prévenir, détecter ou corriger les anomalies ? Trois issues : satisfaisante, insuffisante, absente.</a:t>
            </a:r>
            <a:endParaRPr lang="en-US" sz="930" dirty="0"/>
          </a:p>
        </p:txBody>
      </p:sp>
      <p:sp>
        <p:nvSpPr>
          <p:cNvPr id="19" name="Shape 17"/>
          <p:cNvSpPr/>
          <p:nvPr/>
        </p:nvSpPr>
        <p:spPr>
          <a:xfrm>
            <a:off x="6044184" y="1554480"/>
            <a:ext cx="2606040" cy="2788920"/>
          </a:xfrm>
          <a:prstGeom prst="rect">
            <a:avLst/>
          </a:prstGeom>
          <a:solidFill>
            <a:srgbClr val="F3F6FC"/>
          </a:solidFill>
          <a:ln w="9525">
            <a:solidFill>
              <a:srgbClr val="D7DEEC"/>
            </a:solidFill>
            <a:prstDash val="solid"/>
          </a:ln>
          <a:effectLst>
            <a:outerShdw sx="100000" sy="100000" kx="0" ky="0" algn="bl" rotWithShape="0" blurRad="88900" dist="38100" dir="8100000">
              <a:srgbClr val="5B6B8C">
                <a:alpha val="18000"/>
              </a:srgbClr>
            </a:outerShdw>
          </a:effectLst>
        </p:spPr>
      </p:sp>
      <p:sp>
        <p:nvSpPr>
          <p:cNvPr id="20" name="Shape 18"/>
          <p:cNvSpPr/>
          <p:nvPr/>
        </p:nvSpPr>
        <p:spPr>
          <a:xfrm>
            <a:off x="6044184" y="1554480"/>
            <a:ext cx="2606040" cy="91440"/>
          </a:xfrm>
          <a:prstGeom prst="rect">
            <a:avLst/>
          </a:prstGeom>
          <a:solidFill>
            <a:srgbClr val="00A3A1"/>
          </a:solidFill>
          <a:ln/>
        </p:spPr>
      </p:sp>
      <p:sp>
        <p:nvSpPr>
          <p:cNvPr id="21" name="Shape 19"/>
          <p:cNvSpPr/>
          <p:nvPr/>
        </p:nvSpPr>
        <p:spPr>
          <a:xfrm>
            <a:off x="6963156" y="1883664"/>
            <a:ext cx="768096" cy="768096"/>
          </a:xfrm>
          <a:prstGeom prst="ellipse">
            <a:avLst/>
          </a:prstGeom>
          <a:solidFill>
            <a:srgbClr val="00A3A1"/>
          </a:solidFill>
          <a:ln/>
        </p:spPr>
      </p:sp>
      <p:sp>
        <p:nvSpPr>
          <p:cNvPr id="22" name="Text 20"/>
          <p:cNvSpPr/>
          <p:nvPr/>
        </p:nvSpPr>
        <p:spPr>
          <a:xfrm>
            <a:off x="6963156" y="1883664"/>
            <a:ext cx="768096" cy="768096"/>
          </a:xfrm>
          <a:prstGeom prst="rect">
            <a:avLst/>
          </a:prstGeom>
          <a:noFill/>
          <a:ln/>
        </p:spPr>
        <p:txBody>
          <a:bodyPr wrap="square" lIns="0" tIns="0" rIns="0" bIns="0" rtlCol="0" anchor="ctr"/>
          <a:lstStyle/>
          <a:p>
            <a:pPr algn="ctr" indent="0" marL="0">
              <a:buNone/>
            </a:pPr>
            <a:r>
              <a:rPr lang="en-US" sz="4000" b="1" dirty="0">
                <a:solidFill>
                  <a:srgbClr val="FFFFFF"/>
                </a:solidFill>
                <a:latin typeface="Arial" pitchFamily="34" charset="0"/>
                <a:ea typeface="Arial" pitchFamily="34" charset="-122"/>
                <a:cs typeface="Arial" pitchFamily="34" charset="-120"/>
              </a:rPr>
              <a:t>3</a:t>
            </a:r>
            <a:endParaRPr lang="en-US" sz="4000" dirty="0"/>
          </a:p>
        </p:txBody>
      </p:sp>
      <p:sp>
        <p:nvSpPr>
          <p:cNvPr id="23" name="Text 21"/>
          <p:cNvSpPr/>
          <p:nvPr/>
        </p:nvSpPr>
        <p:spPr>
          <a:xfrm>
            <a:off x="6135624" y="2724912"/>
            <a:ext cx="2423160" cy="237744"/>
          </a:xfrm>
          <a:prstGeom prst="rect">
            <a:avLst/>
          </a:prstGeom>
          <a:noFill/>
          <a:ln/>
        </p:spPr>
        <p:txBody>
          <a:bodyPr wrap="square" lIns="0" tIns="0" rIns="0" bIns="0" rtlCol="0" anchor="ctr"/>
          <a:lstStyle/>
          <a:p>
            <a:pPr algn="ctr" indent="0" marL="0">
              <a:buNone/>
            </a:pPr>
            <a:r>
              <a:rPr lang="en-US" sz="950" b="1" spc="100" kern="0" dirty="0">
                <a:solidFill>
                  <a:srgbClr val="00A3A1"/>
                </a:solidFill>
                <a:latin typeface="Calibri" pitchFamily="34" charset="0"/>
                <a:ea typeface="Calibri" pitchFamily="34" charset="-122"/>
                <a:cs typeface="Calibri" pitchFamily="34" charset="-120"/>
              </a:rPr>
              <a:t>Étape 3</a:t>
            </a:r>
            <a:endParaRPr lang="en-US" sz="950" dirty="0"/>
          </a:p>
        </p:txBody>
      </p:sp>
      <p:sp>
        <p:nvSpPr>
          <p:cNvPr id="24" name="Text 22"/>
          <p:cNvSpPr/>
          <p:nvPr/>
        </p:nvSpPr>
        <p:spPr>
          <a:xfrm>
            <a:off x="6190488" y="2944368"/>
            <a:ext cx="2313432" cy="457200"/>
          </a:xfrm>
          <a:prstGeom prst="rect">
            <a:avLst/>
          </a:prstGeom>
          <a:noFill/>
          <a:ln/>
        </p:spPr>
        <p:txBody>
          <a:bodyPr wrap="square" lIns="0" tIns="0" rIns="0" bIns="0" rtlCol="0" anchor="t"/>
          <a:lstStyle/>
          <a:p>
            <a:pPr algn="ctr" indent="0" marL="0">
              <a:lnSpc>
                <a:spcPct val="92000"/>
              </a:lnSpc>
              <a:buNone/>
            </a:pPr>
            <a:r>
              <a:rPr lang="en-US" sz="1250" b="1" dirty="0">
                <a:solidFill>
                  <a:srgbClr val="122046"/>
                </a:solidFill>
                <a:latin typeface="Arial" pitchFamily="34" charset="0"/>
                <a:ea typeface="Arial" pitchFamily="34" charset="-122"/>
                <a:cs typeface="Arial" pitchFamily="34" charset="-120"/>
              </a:rPr>
              <a:t>Tests de contrôle</a:t>
            </a:r>
            <a:endParaRPr lang="en-US" sz="1250" dirty="0"/>
          </a:p>
        </p:txBody>
      </p:sp>
      <p:sp>
        <p:nvSpPr>
          <p:cNvPr id="25" name="Text 23"/>
          <p:cNvSpPr/>
          <p:nvPr/>
        </p:nvSpPr>
        <p:spPr>
          <a:xfrm>
            <a:off x="6245352" y="3474720"/>
            <a:ext cx="2203704" cy="777240"/>
          </a:xfrm>
          <a:prstGeom prst="rect">
            <a:avLst/>
          </a:prstGeom>
          <a:noFill/>
          <a:ln/>
        </p:spPr>
        <p:txBody>
          <a:bodyPr wrap="square" lIns="0" tIns="0" rIns="0" bIns="0" rtlCol="0" anchor="t"/>
          <a:lstStyle/>
          <a:p>
            <a:pPr algn="ctr" indent="0" marL="0">
              <a:lnSpc>
                <a:spcPct val="102000"/>
              </a:lnSpc>
              <a:buNone/>
            </a:pPr>
            <a:r>
              <a:rPr lang="en-US" sz="930" dirty="0">
                <a:solidFill>
                  <a:srgbClr val="1B2333"/>
                </a:solidFill>
                <a:latin typeface="Calibri" pitchFamily="34" charset="0"/>
                <a:ea typeface="Calibri" pitchFamily="34" charset="-122"/>
                <a:cs typeface="Calibri" pitchFamily="34" charset="-120"/>
              </a:rPr>
              <a:t>Si l'auditeur entend s'appuyer sur les contrôles, il teste leur efficacité opérationnelle sur l'exercice, sur un échantillon représentatif.</a:t>
            </a:r>
            <a:endParaRPr lang="en-US" sz="930" dirty="0"/>
          </a:p>
        </p:txBody>
      </p:sp>
      <p:sp>
        <p:nvSpPr>
          <p:cNvPr id="26" name="Text 2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Méthodologie — 3 étapes</a:t>
            </a:r>
            <a:endParaRPr lang="en-US" sz="750" dirty="0"/>
          </a:p>
        </p:txBody>
      </p:sp>
      <p:sp>
        <p:nvSpPr>
          <p:cNvPr id="27" name="Text 2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37</a:t>
            </a:r>
            <a:endParaRPr lang="en-US" sz="7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Étape 1 — Walk-through des cycles d'opérations</a:t>
            </a:r>
            <a:endParaRPr lang="en-US" sz="2700" dirty="0"/>
          </a:p>
        </p:txBody>
      </p:sp>
      <p:sp>
        <p:nvSpPr>
          <p:cNvPr id="5" name="Text 3"/>
          <p:cNvSpPr/>
          <p:nvPr/>
        </p:nvSpPr>
        <p:spPr>
          <a:xfrm>
            <a:off x="502920" y="1298448"/>
            <a:ext cx="8138160" cy="320040"/>
          </a:xfrm>
          <a:prstGeom prst="rect">
            <a:avLst/>
          </a:prstGeom>
          <a:noFill/>
          <a:ln/>
        </p:spPr>
        <p:txBody>
          <a:bodyPr wrap="square" lIns="0" tIns="0" rIns="0" bIns="0" rtlCol="0" anchor="ctr"/>
          <a:lstStyle/>
          <a:p>
            <a:pPr indent="0" marL="0">
              <a:buNone/>
            </a:pPr>
            <a:r>
              <a:rPr lang="en-US" sz="1100" dirty="0">
                <a:solidFill>
                  <a:srgbClr val="5C6678"/>
                </a:solidFill>
                <a:latin typeface="Calibri" pitchFamily="34" charset="0"/>
                <a:ea typeface="Calibri" pitchFamily="34" charset="-122"/>
                <a:cs typeface="Calibri" pitchFamily="34" charset="-120"/>
              </a:rPr>
              <a:t>L'auditeur trace un cycle de bout en bout et identifie les contrôles-clés. Trois cycles structurants :</a:t>
            </a:r>
            <a:endParaRPr lang="en-US" sz="1100" dirty="0"/>
          </a:p>
        </p:txBody>
      </p:sp>
      <p:sp>
        <p:nvSpPr>
          <p:cNvPr id="6" name="Shape 4"/>
          <p:cNvSpPr/>
          <p:nvPr/>
        </p:nvSpPr>
        <p:spPr>
          <a:xfrm>
            <a:off x="502920" y="1783080"/>
            <a:ext cx="8138160" cy="859536"/>
          </a:xfrm>
          <a:prstGeom prst="rect">
            <a:avLst/>
          </a:prstGeom>
          <a:solidFill>
            <a:srgbClr val="F3F6FC"/>
          </a:solidFill>
          <a:ln w="9525">
            <a:solidFill>
              <a:srgbClr val="D7DEEC"/>
            </a:solidFill>
            <a:prstDash val="solid"/>
          </a:ln>
        </p:spPr>
      </p:sp>
      <p:sp>
        <p:nvSpPr>
          <p:cNvPr id="7" name="Shape 5"/>
          <p:cNvSpPr/>
          <p:nvPr/>
        </p:nvSpPr>
        <p:spPr>
          <a:xfrm>
            <a:off x="502920" y="1783080"/>
            <a:ext cx="64008" cy="859536"/>
          </a:xfrm>
          <a:prstGeom prst="rect">
            <a:avLst/>
          </a:prstGeom>
          <a:solidFill>
            <a:srgbClr val="1E49E2"/>
          </a:solidFill>
          <a:ln/>
        </p:spPr>
      </p:sp>
      <p:sp>
        <p:nvSpPr>
          <p:cNvPr id="8" name="Shape 6"/>
          <p:cNvSpPr/>
          <p:nvPr/>
        </p:nvSpPr>
        <p:spPr>
          <a:xfrm>
            <a:off x="704088" y="2011680"/>
            <a:ext cx="402336" cy="402336"/>
          </a:xfrm>
          <a:prstGeom prst="ellipse">
            <a:avLst/>
          </a:prstGeom>
          <a:solidFill>
            <a:srgbClr val="1E49E2"/>
          </a:solidFill>
          <a:ln/>
        </p:spPr>
      </p:sp>
      <p:pic>
        <p:nvPicPr>
          <p:cNvPr id="9" name="Image 0" descr="preencoded.png">    </p:cNvPr>
          <p:cNvPicPr>
            <a:picLocks noChangeAspect="1"/>
          </p:cNvPicPr>
          <p:nvPr/>
        </p:nvPicPr>
        <p:blipFill>
          <a:blip r:embed="rId1"/>
          <a:stretch>
            <a:fillRect/>
          </a:stretch>
        </p:blipFill>
        <p:spPr>
          <a:xfrm>
            <a:off x="812719" y="2120311"/>
            <a:ext cx="185075" cy="185075"/>
          </a:xfrm>
          <a:prstGeom prst="rect">
            <a:avLst/>
          </a:prstGeom>
        </p:spPr>
      </p:pic>
      <p:sp>
        <p:nvSpPr>
          <p:cNvPr id="10" name="Text 7"/>
          <p:cNvSpPr/>
          <p:nvPr/>
        </p:nvSpPr>
        <p:spPr>
          <a:xfrm>
            <a:off x="1252728" y="1874520"/>
            <a:ext cx="7223760" cy="329184"/>
          </a:xfrm>
          <a:prstGeom prst="rect">
            <a:avLst/>
          </a:prstGeom>
          <a:noFill/>
          <a:ln/>
        </p:spPr>
        <p:txBody>
          <a:bodyPr wrap="square" lIns="0" tIns="0" rIns="0" bIns="0" rtlCol="0" anchor="ctr"/>
          <a:lstStyle/>
          <a:p>
            <a:pPr indent="0" marL="0">
              <a:buNone/>
            </a:pPr>
            <a:r>
              <a:rPr lang="en-US" sz="1250" b="1" dirty="0">
                <a:solidFill>
                  <a:srgbClr val="1E49E2"/>
                </a:solidFill>
                <a:latin typeface="Arial" pitchFamily="34" charset="0"/>
                <a:ea typeface="Arial" pitchFamily="34" charset="-122"/>
                <a:cs typeface="Arial" pitchFamily="34" charset="-120"/>
              </a:rPr>
              <a:t>Cycle Achats / Décaissements</a:t>
            </a:r>
            <a:endParaRPr lang="en-US" sz="1250" dirty="0"/>
          </a:p>
        </p:txBody>
      </p:sp>
      <p:sp>
        <p:nvSpPr>
          <p:cNvPr id="11" name="Text 8"/>
          <p:cNvSpPr/>
          <p:nvPr/>
        </p:nvSpPr>
        <p:spPr>
          <a:xfrm>
            <a:off x="1252728" y="2203704"/>
            <a:ext cx="7223760" cy="384048"/>
          </a:xfrm>
          <a:prstGeom prst="rect">
            <a:avLst/>
          </a:prstGeom>
          <a:noFill/>
          <a:ln/>
        </p:spPr>
        <p:txBody>
          <a:bodyPr wrap="square" lIns="0" tIns="0" rIns="0" bIns="0" rtlCol="0" anchor="t"/>
          <a:lstStyle/>
          <a:p>
            <a:pPr indent="0" marL="0">
              <a:lnSpc>
                <a:spcPct val="100000"/>
              </a:lnSpc>
              <a:buNone/>
            </a:pPr>
            <a:r>
              <a:rPr lang="en-US" sz="1050" dirty="0">
                <a:solidFill>
                  <a:srgbClr val="1B2333"/>
                </a:solidFill>
                <a:latin typeface="Calibri" pitchFamily="34" charset="0"/>
                <a:ea typeface="Calibri" pitchFamily="34" charset="-122"/>
                <a:cs typeface="Calibri" pitchFamily="34" charset="-120"/>
              </a:rPr>
              <a:t>Commande → réception → facturation → comptabilisation → paiement</a:t>
            </a:r>
            <a:endParaRPr lang="en-US" sz="1050" dirty="0"/>
          </a:p>
        </p:txBody>
      </p:sp>
      <p:sp>
        <p:nvSpPr>
          <p:cNvPr id="12" name="Shape 9"/>
          <p:cNvSpPr/>
          <p:nvPr/>
        </p:nvSpPr>
        <p:spPr>
          <a:xfrm>
            <a:off x="502920" y="2734056"/>
            <a:ext cx="8138160" cy="859536"/>
          </a:xfrm>
          <a:prstGeom prst="rect">
            <a:avLst/>
          </a:prstGeom>
          <a:solidFill>
            <a:srgbClr val="F3F6FC"/>
          </a:solidFill>
          <a:ln w="9525">
            <a:solidFill>
              <a:srgbClr val="D7DEEC"/>
            </a:solidFill>
            <a:prstDash val="solid"/>
          </a:ln>
        </p:spPr>
      </p:sp>
      <p:sp>
        <p:nvSpPr>
          <p:cNvPr id="13" name="Shape 10"/>
          <p:cNvSpPr/>
          <p:nvPr/>
        </p:nvSpPr>
        <p:spPr>
          <a:xfrm>
            <a:off x="502920" y="2734056"/>
            <a:ext cx="64008" cy="859536"/>
          </a:xfrm>
          <a:prstGeom prst="rect">
            <a:avLst/>
          </a:prstGeom>
          <a:solidFill>
            <a:srgbClr val="00A3A1"/>
          </a:solidFill>
          <a:ln/>
        </p:spPr>
      </p:sp>
      <p:sp>
        <p:nvSpPr>
          <p:cNvPr id="14" name="Shape 11"/>
          <p:cNvSpPr/>
          <p:nvPr/>
        </p:nvSpPr>
        <p:spPr>
          <a:xfrm>
            <a:off x="704088" y="2962656"/>
            <a:ext cx="402336" cy="402336"/>
          </a:xfrm>
          <a:prstGeom prst="ellipse">
            <a:avLst/>
          </a:prstGeom>
          <a:solidFill>
            <a:srgbClr val="00A3A1"/>
          </a:solidFill>
          <a:ln/>
        </p:spPr>
      </p:sp>
      <p:pic>
        <p:nvPicPr>
          <p:cNvPr id="15" name="Image 1" descr="preencoded.png">    </p:cNvPr>
          <p:cNvPicPr>
            <a:picLocks noChangeAspect="1"/>
          </p:cNvPicPr>
          <p:nvPr/>
        </p:nvPicPr>
        <p:blipFill>
          <a:blip r:embed="rId2"/>
          <a:stretch>
            <a:fillRect/>
          </a:stretch>
        </p:blipFill>
        <p:spPr>
          <a:xfrm>
            <a:off x="812719" y="3071287"/>
            <a:ext cx="185075" cy="185075"/>
          </a:xfrm>
          <a:prstGeom prst="rect">
            <a:avLst/>
          </a:prstGeom>
        </p:spPr>
      </p:pic>
      <p:sp>
        <p:nvSpPr>
          <p:cNvPr id="16" name="Text 12"/>
          <p:cNvSpPr/>
          <p:nvPr/>
        </p:nvSpPr>
        <p:spPr>
          <a:xfrm>
            <a:off x="1252728" y="2825496"/>
            <a:ext cx="7223760" cy="329184"/>
          </a:xfrm>
          <a:prstGeom prst="rect">
            <a:avLst/>
          </a:prstGeom>
          <a:noFill/>
          <a:ln/>
        </p:spPr>
        <p:txBody>
          <a:bodyPr wrap="square" lIns="0" tIns="0" rIns="0" bIns="0" rtlCol="0" anchor="ctr"/>
          <a:lstStyle/>
          <a:p>
            <a:pPr indent="0" marL="0">
              <a:buNone/>
            </a:pPr>
            <a:r>
              <a:rPr lang="en-US" sz="1250" b="1" dirty="0">
                <a:solidFill>
                  <a:srgbClr val="00A3A1"/>
                </a:solidFill>
                <a:latin typeface="Arial" pitchFamily="34" charset="0"/>
                <a:ea typeface="Arial" pitchFamily="34" charset="-122"/>
                <a:cs typeface="Arial" pitchFamily="34" charset="-120"/>
              </a:rPr>
              <a:t>Cycle Ventes / Encaissements</a:t>
            </a:r>
            <a:endParaRPr lang="en-US" sz="1250" dirty="0"/>
          </a:p>
        </p:txBody>
      </p:sp>
      <p:sp>
        <p:nvSpPr>
          <p:cNvPr id="17" name="Text 13"/>
          <p:cNvSpPr/>
          <p:nvPr/>
        </p:nvSpPr>
        <p:spPr>
          <a:xfrm>
            <a:off x="1252728" y="3154680"/>
            <a:ext cx="7223760" cy="384048"/>
          </a:xfrm>
          <a:prstGeom prst="rect">
            <a:avLst/>
          </a:prstGeom>
          <a:noFill/>
          <a:ln/>
        </p:spPr>
        <p:txBody>
          <a:bodyPr wrap="square" lIns="0" tIns="0" rIns="0" bIns="0" rtlCol="0" anchor="t"/>
          <a:lstStyle/>
          <a:p>
            <a:pPr indent="0" marL="0">
              <a:lnSpc>
                <a:spcPct val="100000"/>
              </a:lnSpc>
              <a:buNone/>
            </a:pPr>
            <a:r>
              <a:rPr lang="en-US" sz="1050" dirty="0">
                <a:solidFill>
                  <a:srgbClr val="1B2333"/>
                </a:solidFill>
                <a:latin typeface="Calibri" pitchFamily="34" charset="0"/>
                <a:ea typeface="Calibri" pitchFamily="34" charset="-122"/>
                <a:cs typeface="Calibri" pitchFamily="34" charset="-120"/>
              </a:rPr>
              <a:t>Prise de commande → livraison → facturation → encaissement → comptabilisation</a:t>
            </a:r>
            <a:endParaRPr lang="en-US" sz="1050" dirty="0"/>
          </a:p>
        </p:txBody>
      </p:sp>
      <p:sp>
        <p:nvSpPr>
          <p:cNvPr id="18" name="Shape 14"/>
          <p:cNvSpPr/>
          <p:nvPr/>
        </p:nvSpPr>
        <p:spPr>
          <a:xfrm>
            <a:off x="502920" y="3685032"/>
            <a:ext cx="8138160" cy="859536"/>
          </a:xfrm>
          <a:prstGeom prst="rect">
            <a:avLst/>
          </a:prstGeom>
          <a:solidFill>
            <a:srgbClr val="F3F6FC"/>
          </a:solidFill>
          <a:ln w="9525">
            <a:solidFill>
              <a:srgbClr val="D7DEEC"/>
            </a:solidFill>
            <a:prstDash val="solid"/>
          </a:ln>
        </p:spPr>
      </p:sp>
      <p:sp>
        <p:nvSpPr>
          <p:cNvPr id="19" name="Shape 15"/>
          <p:cNvSpPr/>
          <p:nvPr/>
        </p:nvSpPr>
        <p:spPr>
          <a:xfrm>
            <a:off x="502920" y="3685032"/>
            <a:ext cx="64008" cy="859536"/>
          </a:xfrm>
          <a:prstGeom prst="rect">
            <a:avLst/>
          </a:prstGeom>
          <a:solidFill>
            <a:srgbClr val="6D2077"/>
          </a:solidFill>
          <a:ln/>
        </p:spPr>
      </p:sp>
      <p:sp>
        <p:nvSpPr>
          <p:cNvPr id="20" name="Shape 16"/>
          <p:cNvSpPr/>
          <p:nvPr/>
        </p:nvSpPr>
        <p:spPr>
          <a:xfrm>
            <a:off x="704088" y="3913632"/>
            <a:ext cx="402336" cy="402336"/>
          </a:xfrm>
          <a:prstGeom prst="ellipse">
            <a:avLst/>
          </a:prstGeom>
          <a:solidFill>
            <a:srgbClr val="6D2077"/>
          </a:solidFill>
          <a:ln/>
        </p:spPr>
      </p:sp>
      <p:pic>
        <p:nvPicPr>
          <p:cNvPr id="21" name="Image 2" descr="preencoded.png">    </p:cNvPr>
          <p:cNvPicPr>
            <a:picLocks noChangeAspect="1"/>
          </p:cNvPicPr>
          <p:nvPr/>
        </p:nvPicPr>
        <p:blipFill>
          <a:blip r:embed="rId3"/>
          <a:stretch>
            <a:fillRect/>
          </a:stretch>
        </p:blipFill>
        <p:spPr>
          <a:xfrm>
            <a:off x="812719" y="4022263"/>
            <a:ext cx="185075" cy="185075"/>
          </a:xfrm>
          <a:prstGeom prst="rect">
            <a:avLst/>
          </a:prstGeom>
        </p:spPr>
      </p:pic>
      <p:sp>
        <p:nvSpPr>
          <p:cNvPr id="22" name="Text 17"/>
          <p:cNvSpPr/>
          <p:nvPr/>
        </p:nvSpPr>
        <p:spPr>
          <a:xfrm>
            <a:off x="1252728" y="3776472"/>
            <a:ext cx="7223760" cy="329184"/>
          </a:xfrm>
          <a:prstGeom prst="rect">
            <a:avLst/>
          </a:prstGeom>
          <a:noFill/>
          <a:ln/>
        </p:spPr>
        <p:txBody>
          <a:bodyPr wrap="square" lIns="0" tIns="0" rIns="0" bIns="0" rtlCol="0" anchor="ctr"/>
          <a:lstStyle/>
          <a:p>
            <a:pPr indent="0" marL="0">
              <a:buNone/>
            </a:pPr>
            <a:r>
              <a:rPr lang="en-US" sz="1250" b="1" dirty="0">
                <a:solidFill>
                  <a:srgbClr val="6D2077"/>
                </a:solidFill>
                <a:latin typeface="Arial" pitchFamily="34" charset="0"/>
                <a:ea typeface="Arial" pitchFamily="34" charset="-122"/>
                <a:cs typeface="Arial" pitchFamily="34" charset="-120"/>
              </a:rPr>
              <a:t>Cycle Paie</a:t>
            </a:r>
            <a:endParaRPr lang="en-US" sz="1250" dirty="0"/>
          </a:p>
        </p:txBody>
      </p:sp>
      <p:sp>
        <p:nvSpPr>
          <p:cNvPr id="23" name="Text 18"/>
          <p:cNvSpPr/>
          <p:nvPr/>
        </p:nvSpPr>
        <p:spPr>
          <a:xfrm>
            <a:off x="1252728" y="4105656"/>
            <a:ext cx="7223760" cy="384048"/>
          </a:xfrm>
          <a:prstGeom prst="rect">
            <a:avLst/>
          </a:prstGeom>
          <a:noFill/>
          <a:ln/>
        </p:spPr>
        <p:txBody>
          <a:bodyPr wrap="square" lIns="0" tIns="0" rIns="0" bIns="0" rtlCol="0" anchor="t"/>
          <a:lstStyle/>
          <a:p>
            <a:pPr indent="0" marL="0">
              <a:lnSpc>
                <a:spcPct val="100000"/>
              </a:lnSpc>
              <a:buNone/>
            </a:pPr>
            <a:r>
              <a:rPr lang="en-US" sz="1050" dirty="0">
                <a:solidFill>
                  <a:srgbClr val="1B2333"/>
                </a:solidFill>
                <a:latin typeface="Calibri" pitchFamily="34" charset="0"/>
                <a:ea typeface="Calibri" pitchFamily="34" charset="-122"/>
                <a:cs typeface="Calibri" pitchFamily="34" charset="-120"/>
              </a:rPr>
              <a:t>Embauche → planning/heures → calcul de paie → paiement → comptabilisation → déclarations sociales</a:t>
            </a:r>
            <a:endParaRPr lang="en-US" sz="1050" dirty="0"/>
          </a:p>
        </p:txBody>
      </p:sp>
      <p:sp>
        <p:nvSpPr>
          <p:cNvPr id="24"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Étape 1 — Walk-through</a:t>
            </a:r>
            <a:endParaRPr lang="en-US" sz="750" dirty="0"/>
          </a:p>
        </p:txBody>
      </p:sp>
      <p:sp>
        <p:nvSpPr>
          <p:cNvPr id="25"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38</a:t>
            </a:r>
            <a:endParaRPr lang="en-US" sz="7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Étape 2 — Évaluation préliminaire de la conception</a:t>
            </a:r>
            <a:endParaRPr lang="en-US" sz="2700" dirty="0"/>
          </a:p>
        </p:txBody>
      </p:sp>
      <p:sp>
        <p:nvSpPr>
          <p:cNvPr id="5" name="Text 3"/>
          <p:cNvSpPr/>
          <p:nvPr/>
        </p:nvSpPr>
        <p:spPr>
          <a:xfrm>
            <a:off x="502920" y="1298448"/>
            <a:ext cx="8138160" cy="365760"/>
          </a:xfrm>
          <a:prstGeom prst="rect">
            <a:avLst/>
          </a:prstGeom>
          <a:noFill/>
          <a:ln/>
        </p:spPr>
        <p:txBody>
          <a:bodyPr wrap="square" lIns="0" tIns="0" rIns="0" bIns="0" rtlCol="0" anchor="ctr"/>
          <a:lstStyle/>
          <a:p>
            <a:pPr indent="0" marL="0">
              <a:buNone/>
            </a:pPr>
            <a:r>
              <a:rPr lang="en-US" sz="1100" dirty="0">
                <a:solidFill>
                  <a:srgbClr val="5C6678"/>
                </a:solidFill>
                <a:latin typeface="Calibri" pitchFamily="34" charset="0"/>
                <a:ea typeface="Calibri" pitchFamily="34" charset="-122"/>
                <a:cs typeface="Calibri" pitchFamily="34" charset="-120"/>
              </a:rPr>
              <a:t>Sur la base du walk-through, l'auditeur juge si les contrôles sont théoriquement aptes à traiter les anomalies. Trois scénarios :</a:t>
            </a:r>
            <a:endParaRPr lang="en-US" sz="1100" dirty="0"/>
          </a:p>
        </p:txBody>
      </p:sp>
      <p:sp>
        <p:nvSpPr>
          <p:cNvPr id="6" name="Shape 4"/>
          <p:cNvSpPr/>
          <p:nvPr/>
        </p:nvSpPr>
        <p:spPr>
          <a:xfrm>
            <a:off x="502920" y="1828800"/>
            <a:ext cx="2606040" cy="2514600"/>
          </a:xfrm>
          <a:prstGeom prst="rect">
            <a:avLst/>
          </a:prstGeom>
          <a:solidFill>
            <a:srgbClr val="E8F4EC"/>
          </a:solidFill>
          <a:ln/>
          <a:effectLst>
            <a:outerShdw sx="100000" sy="100000" kx="0" ky="0" algn="bl" rotWithShape="0" blurRad="88900" dist="38100" dir="8100000">
              <a:srgbClr val="5B6B8C">
                <a:alpha val="18000"/>
              </a:srgbClr>
            </a:outerShdw>
          </a:effectLst>
        </p:spPr>
      </p:sp>
      <p:sp>
        <p:nvSpPr>
          <p:cNvPr id="7" name="Shape 5"/>
          <p:cNvSpPr/>
          <p:nvPr/>
        </p:nvSpPr>
        <p:spPr>
          <a:xfrm>
            <a:off x="502920" y="1828800"/>
            <a:ext cx="2606040" cy="73152"/>
          </a:xfrm>
          <a:prstGeom prst="rect">
            <a:avLst/>
          </a:prstGeom>
          <a:solidFill>
            <a:srgbClr val="1E8449"/>
          </a:solidFill>
          <a:ln/>
        </p:spPr>
      </p:sp>
      <p:sp>
        <p:nvSpPr>
          <p:cNvPr id="8" name="Shape 6"/>
          <p:cNvSpPr/>
          <p:nvPr/>
        </p:nvSpPr>
        <p:spPr>
          <a:xfrm>
            <a:off x="1531620" y="2121408"/>
            <a:ext cx="548640" cy="548640"/>
          </a:xfrm>
          <a:prstGeom prst="ellipse">
            <a:avLst/>
          </a:prstGeom>
          <a:solidFill>
            <a:srgbClr val="1E8449"/>
          </a:solidFill>
          <a:ln/>
        </p:spPr>
      </p:sp>
      <p:pic>
        <p:nvPicPr>
          <p:cNvPr id="9" name="Image 0" descr="preencoded.png">    </p:cNvPr>
          <p:cNvPicPr>
            <a:picLocks noChangeAspect="1"/>
          </p:cNvPicPr>
          <p:nvPr/>
        </p:nvPicPr>
        <p:blipFill>
          <a:blip r:embed="rId1"/>
          <a:stretch>
            <a:fillRect/>
          </a:stretch>
        </p:blipFill>
        <p:spPr>
          <a:xfrm>
            <a:off x="1679753" y="2269541"/>
            <a:ext cx="252374" cy="252374"/>
          </a:xfrm>
          <a:prstGeom prst="rect">
            <a:avLst/>
          </a:prstGeom>
        </p:spPr>
      </p:pic>
      <p:sp>
        <p:nvSpPr>
          <p:cNvPr id="10" name="Text 7"/>
          <p:cNvSpPr/>
          <p:nvPr/>
        </p:nvSpPr>
        <p:spPr>
          <a:xfrm>
            <a:off x="649224" y="2816352"/>
            <a:ext cx="2313432" cy="640080"/>
          </a:xfrm>
          <a:prstGeom prst="rect">
            <a:avLst/>
          </a:prstGeom>
          <a:noFill/>
          <a:ln/>
        </p:spPr>
        <p:txBody>
          <a:bodyPr wrap="square" lIns="0" tIns="0" rIns="0" bIns="0" rtlCol="0" anchor="t"/>
          <a:lstStyle/>
          <a:p>
            <a:pPr algn="ctr" indent="0" marL="0">
              <a:lnSpc>
                <a:spcPct val="95000"/>
              </a:lnSpc>
              <a:buNone/>
            </a:pPr>
            <a:r>
              <a:rPr lang="en-US" sz="1300" b="1" dirty="0">
                <a:solidFill>
                  <a:srgbClr val="1E8449"/>
                </a:solidFill>
                <a:latin typeface="Arial" pitchFamily="34" charset="0"/>
                <a:ea typeface="Arial" pitchFamily="34" charset="-122"/>
                <a:cs typeface="Arial" pitchFamily="34" charset="-120"/>
              </a:rPr>
              <a:t>Conception satisfaisante</a:t>
            </a:r>
            <a:endParaRPr lang="en-US" sz="1300" dirty="0"/>
          </a:p>
        </p:txBody>
      </p:sp>
      <p:sp>
        <p:nvSpPr>
          <p:cNvPr id="11" name="Text 8"/>
          <p:cNvSpPr/>
          <p:nvPr/>
        </p:nvSpPr>
        <p:spPr>
          <a:xfrm>
            <a:off x="704088" y="3456432"/>
            <a:ext cx="2203704" cy="822960"/>
          </a:xfrm>
          <a:prstGeom prst="rect">
            <a:avLst/>
          </a:prstGeom>
          <a:noFill/>
          <a:ln/>
        </p:spPr>
        <p:txBody>
          <a:bodyPr wrap="square" lIns="0" tIns="0" rIns="0" bIns="0" rtlCol="0" anchor="t"/>
          <a:lstStyle/>
          <a:p>
            <a:pPr algn="ctr" indent="0" marL="0">
              <a:lnSpc>
                <a:spcPct val="105000"/>
              </a:lnSpc>
              <a:buNone/>
            </a:pPr>
            <a:r>
              <a:rPr lang="en-US" sz="1000" dirty="0">
                <a:solidFill>
                  <a:srgbClr val="1B2333"/>
                </a:solidFill>
                <a:latin typeface="Calibri" pitchFamily="34" charset="0"/>
                <a:ea typeface="Calibri" pitchFamily="34" charset="-122"/>
                <a:cs typeface="Calibri" pitchFamily="34" charset="-120"/>
              </a:rPr>
              <a:t>Passer à l'étape 3 (tests de contrôle) si l'on souhaite s'appuyer sur les contrôles.</a:t>
            </a:r>
            <a:endParaRPr lang="en-US" sz="1000" dirty="0"/>
          </a:p>
        </p:txBody>
      </p:sp>
      <p:sp>
        <p:nvSpPr>
          <p:cNvPr id="12" name="Shape 9"/>
          <p:cNvSpPr/>
          <p:nvPr/>
        </p:nvSpPr>
        <p:spPr>
          <a:xfrm>
            <a:off x="3273552" y="1828800"/>
            <a:ext cx="2606040" cy="2514600"/>
          </a:xfrm>
          <a:prstGeom prst="rect">
            <a:avLst/>
          </a:prstGeom>
          <a:solidFill>
            <a:srgbClr val="FBF1DE"/>
          </a:solidFill>
          <a:ln/>
          <a:effectLst>
            <a:outerShdw sx="100000" sy="100000" kx="0" ky="0" algn="bl" rotWithShape="0" blurRad="88900" dist="38100" dir="8100000">
              <a:srgbClr val="5B6B8C">
                <a:alpha val="18000"/>
              </a:srgbClr>
            </a:outerShdw>
          </a:effectLst>
        </p:spPr>
      </p:sp>
      <p:sp>
        <p:nvSpPr>
          <p:cNvPr id="13" name="Shape 10"/>
          <p:cNvSpPr/>
          <p:nvPr/>
        </p:nvSpPr>
        <p:spPr>
          <a:xfrm>
            <a:off x="3273552" y="1828800"/>
            <a:ext cx="2606040" cy="73152"/>
          </a:xfrm>
          <a:prstGeom prst="rect">
            <a:avLst/>
          </a:prstGeom>
          <a:solidFill>
            <a:srgbClr val="C77700"/>
          </a:solidFill>
          <a:ln/>
        </p:spPr>
      </p:sp>
      <p:sp>
        <p:nvSpPr>
          <p:cNvPr id="14" name="Shape 11"/>
          <p:cNvSpPr/>
          <p:nvPr/>
        </p:nvSpPr>
        <p:spPr>
          <a:xfrm>
            <a:off x="4302252" y="2121408"/>
            <a:ext cx="548640" cy="548640"/>
          </a:xfrm>
          <a:prstGeom prst="ellipse">
            <a:avLst/>
          </a:prstGeom>
          <a:solidFill>
            <a:srgbClr val="C77700"/>
          </a:solidFill>
          <a:ln/>
        </p:spPr>
      </p:sp>
      <p:pic>
        <p:nvPicPr>
          <p:cNvPr id="15" name="Image 1" descr="preencoded.png">    </p:cNvPr>
          <p:cNvPicPr>
            <a:picLocks noChangeAspect="1"/>
          </p:cNvPicPr>
          <p:nvPr/>
        </p:nvPicPr>
        <p:blipFill>
          <a:blip r:embed="rId2"/>
          <a:stretch>
            <a:fillRect/>
          </a:stretch>
        </p:blipFill>
        <p:spPr>
          <a:xfrm>
            <a:off x="4450385" y="2269541"/>
            <a:ext cx="252374" cy="252374"/>
          </a:xfrm>
          <a:prstGeom prst="rect">
            <a:avLst/>
          </a:prstGeom>
        </p:spPr>
      </p:pic>
      <p:sp>
        <p:nvSpPr>
          <p:cNvPr id="16" name="Text 12"/>
          <p:cNvSpPr/>
          <p:nvPr/>
        </p:nvSpPr>
        <p:spPr>
          <a:xfrm>
            <a:off x="3419856" y="2816352"/>
            <a:ext cx="2313432" cy="640080"/>
          </a:xfrm>
          <a:prstGeom prst="rect">
            <a:avLst/>
          </a:prstGeom>
          <a:noFill/>
          <a:ln/>
        </p:spPr>
        <p:txBody>
          <a:bodyPr wrap="square" lIns="0" tIns="0" rIns="0" bIns="0" rtlCol="0" anchor="t"/>
          <a:lstStyle/>
          <a:p>
            <a:pPr algn="ctr" indent="0" marL="0">
              <a:lnSpc>
                <a:spcPct val="95000"/>
              </a:lnSpc>
              <a:buNone/>
            </a:pPr>
            <a:r>
              <a:rPr lang="en-US" sz="1300" b="1" dirty="0">
                <a:solidFill>
                  <a:srgbClr val="C77700"/>
                </a:solidFill>
                <a:latin typeface="Arial" pitchFamily="34" charset="0"/>
                <a:ea typeface="Arial" pitchFamily="34" charset="-122"/>
                <a:cs typeface="Arial" pitchFamily="34" charset="-120"/>
              </a:rPr>
              <a:t>Conception insuffisante</a:t>
            </a:r>
            <a:endParaRPr lang="en-US" sz="1300" dirty="0"/>
          </a:p>
        </p:txBody>
      </p:sp>
      <p:sp>
        <p:nvSpPr>
          <p:cNvPr id="17" name="Text 13"/>
          <p:cNvSpPr/>
          <p:nvPr/>
        </p:nvSpPr>
        <p:spPr>
          <a:xfrm>
            <a:off x="3474720" y="3456432"/>
            <a:ext cx="2203704" cy="822960"/>
          </a:xfrm>
          <a:prstGeom prst="rect">
            <a:avLst/>
          </a:prstGeom>
          <a:noFill/>
          <a:ln/>
        </p:spPr>
        <p:txBody>
          <a:bodyPr wrap="square" lIns="0" tIns="0" rIns="0" bIns="0" rtlCol="0" anchor="t"/>
          <a:lstStyle/>
          <a:p>
            <a:pPr algn="ctr" indent="0" marL="0">
              <a:lnSpc>
                <a:spcPct val="105000"/>
              </a:lnSpc>
              <a:buNone/>
            </a:pPr>
            <a:r>
              <a:rPr lang="en-US" sz="1000" dirty="0">
                <a:solidFill>
                  <a:srgbClr val="1B2333"/>
                </a:solidFill>
                <a:latin typeface="Calibri" pitchFamily="34" charset="0"/>
                <a:ea typeface="Calibri" pitchFamily="34" charset="-122"/>
                <a:cs typeface="Calibri" pitchFamily="34" charset="-120"/>
              </a:rPr>
              <a:t>Le CI ne sera pas mobilisé → approche substantive intensive ; mentionner en lettre NAA 265.</a:t>
            </a:r>
            <a:endParaRPr lang="en-US" sz="1000" dirty="0"/>
          </a:p>
        </p:txBody>
      </p:sp>
      <p:sp>
        <p:nvSpPr>
          <p:cNvPr id="18" name="Shape 14"/>
          <p:cNvSpPr/>
          <p:nvPr/>
        </p:nvSpPr>
        <p:spPr>
          <a:xfrm>
            <a:off x="6044184" y="1828800"/>
            <a:ext cx="2606040" cy="2514600"/>
          </a:xfrm>
          <a:prstGeom prst="rect">
            <a:avLst/>
          </a:prstGeom>
          <a:solidFill>
            <a:srgbClr val="FBE9EC"/>
          </a:solidFill>
          <a:ln/>
          <a:effectLst>
            <a:outerShdw sx="100000" sy="100000" kx="0" ky="0" algn="bl" rotWithShape="0" blurRad="88900" dist="38100" dir="8100000">
              <a:srgbClr val="5B6B8C">
                <a:alpha val="18000"/>
              </a:srgbClr>
            </a:outerShdw>
          </a:effectLst>
        </p:spPr>
      </p:sp>
      <p:sp>
        <p:nvSpPr>
          <p:cNvPr id="19" name="Shape 15"/>
          <p:cNvSpPr/>
          <p:nvPr/>
        </p:nvSpPr>
        <p:spPr>
          <a:xfrm>
            <a:off x="6044184" y="1828800"/>
            <a:ext cx="2606040" cy="73152"/>
          </a:xfrm>
          <a:prstGeom prst="rect">
            <a:avLst/>
          </a:prstGeom>
          <a:solidFill>
            <a:srgbClr val="C8102E"/>
          </a:solidFill>
          <a:ln/>
        </p:spPr>
      </p:sp>
      <p:sp>
        <p:nvSpPr>
          <p:cNvPr id="20" name="Shape 16"/>
          <p:cNvSpPr/>
          <p:nvPr/>
        </p:nvSpPr>
        <p:spPr>
          <a:xfrm>
            <a:off x="7072884" y="2121408"/>
            <a:ext cx="548640" cy="548640"/>
          </a:xfrm>
          <a:prstGeom prst="ellipse">
            <a:avLst/>
          </a:prstGeom>
          <a:solidFill>
            <a:srgbClr val="C8102E"/>
          </a:solidFill>
          <a:ln/>
        </p:spPr>
      </p:sp>
      <p:pic>
        <p:nvPicPr>
          <p:cNvPr id="21" name="Image 2" descr="preencoded.png">    </p:cNvPr>
          <p:cNvPicPr>
            <a:picLocks noChangeAspect="1"/>
          </p:cNvPicPr>
          <p:nvPr/>
        </p:nvPicPr>
        <p:blipFill>
          <a:blip r:embed="rId3"/>
          <a:stretch>
            <a:fillRect/>
          </a:stretch>
        </p:blipFill>
        <p:spPr>
          <a:xfrm>
            <a:off x="7221017" y="2269541"/>
            <a:ext cx="252374" cy="252374"/>
          </a:xfrm>
          <a:prstGeom prst="rect">
            <a:avLst/>
          </a:prstGeom>
        </p:spPr>
      </p:pic>
      <p:sp>
        <p:nvSpPr>
          <p:cNvPr id="22" name="Text 17"/>
          <p:cNvSpPr/>
          <p:nvPr/>
        </p:nvSpPr>
        <p:spPr>
          <a:xfrm>
            <a:off x="6190488" y="2816352"/>
            <a:ext cx="2313432" cy="640080"/>
          </a:xfrm>
          <a:prstGeom prst="rect">
            <a:avLst/>
          </a:prstGeom>
          <a:noFill/>
          <a:ln/>
        </p:spPr>
        <p:txBody>
          <a:bodyPr wrap="square" lIns="0" tIns="0" rIns="0" bIns="0" rtlCol="0" anchor="t"/>
          <a:lstStyle/>
          <a:p>
            <a:pPr algn="ctr" indent="0" marL="0">
              <a:lnSpc>
                <a:spcPct val="95000"/>
              </a:lnSpc>
              <a:buNone/>
            </a:pPr>
            <a:r>
              <a:rPr lang="en-US" sz="1300" b="1" dirty="0">
                <a:solidFill>
                  <a:srgbClr val="C8102E"/>
                </a:solidFill>
                <a:latin typeface="Arial" pitchFamily="34" charset="0"/>
                <a:ea typeface="Arial" pitchFamily="34" charset="-122"/>
                <a:cs typeface="Arial" pitchFamily="34" charset="-120"/>
              </a:rPr>
              <a:t>Pas de contrôle identifié</a:t>
            </a:r>
            <a:endParaRPr lang="en-US" sz="1300" dirty="0"/>
          </a:p>
        </p:txBody>
      </p:sp>
      <p:sp>
        <p:nvSpPr>
          <p:cNvPr id="23" name="Text 18"/>
          <p:cNvSpPr/>
          <p:nvPr/>
        </p:nvSpPr>
        <p:spPr>
          <a:xfrm>
            <a:off x="6245352" y="3456432"/>
            <a:ext cx="2203704" cy="822960"/>
          </a:xfrm>
          <a:prstGeom prst="rect">
            <a:avLst/>
          </a:prstGeom>
          <a:noFill/>
          <a:ln/>
        </p:spPr>
        <p:txBody>
          <a:bodyPr wrap="square" lIns="0" tIns="0" rIns="0" bIns="0" rtlCol="0" anchor="t"/>
          <a:lstStyle/>
          <a:p>
            <a:pPr algn="ctr" indent="0" marL="0">
              <a:lnSpc>
                <a:spcPct val="105000"/>
              </a:lnSpc>
              <a:buNone/>
            </a:pPr>
            <a:r>
              <a:rPr lang="en-US" sz="1000" dirty="0">
                <a:solidFill>
                  <a:srgbClr val="1B2333"/>
                </a:solidFill>
                <a:latin typeface="Calibri" pitchFamily="34" charset="0"/>
                <a:ea typeface="Calibri" pitchFamily="34" charset="-122"/>
                <a:cs typeface="Calibri" pitchFamily="34" charset="-120"/>
              </a:rPr>
              <a:t>Approche substantive obligatoire ; faiblesse à communiquer à la gouvernance.</a:t>
            </a:r>
            <a:endParaRPr lang="en-US" sz="1000" dirty="0"/>
          </a:p>
        </p:txBody>
      </p:sp>
      <p:sp>
        <p:nvSpPr>
          <p:cNvPr id="24"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Étape 2 — Conception</a:t>
            </a:r>
            <a:endParaRPr lang="en-US" sz="750" dirty="0"/>
          </a:p>
        </p:txBody>
      </p:sp>
      <p:sp>
        <p:nvSpPr>
          <p:cNvPr id="25"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39</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PRÉSENTATION DE LA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Objectifs pédagogiques de la journée</a:t>
            </a:r>
            <a:endParaRPr lang="en-US" sz="2700" dirty="0"/>
          </a:p>
        </p:txBody>
      </p:sp>
      <p:sp>
        <p:nvSpPr>
          <p:cNvPr id="5" name="Text 3"/>
          <p:cNvSpPr/>
          <p:nvPr/>
        </p:nvSpPr>
        <p:spPr>
          <a:xfrm>
            <a:off x="502920" y="1280160"/>
            <a:ext cx="8138160" cy="274320"/>
          </a:xfrm>
          <a:prstGeom prst="rect">
            <a:avLst/>
          </a:prstGeom>
          <a:noFill/>
          <a:ln/>
        </p:spPr>
        <p:txBody>
          <a:bodyPr wrap="square" lIns="0" tIns="0" rIns="0" bIns="0" rtlCol="0" anchor="ctr"/>
          <a:lstStyle/>
          <a:p>
            <a:pPr indent="0" marL="0">
              <a:buNone/>
            </a:pPr>
            <a:r>
              <a:rPr lang="en-US" sz="1150" i="1" dirty="0">
                <a:solidFill>
                  <a:srgbClr val="5C6678"/>
                </a:solidFill>
                <a:latin typeface="Calibri" pitchFamily="34" charset="0"/>
                <a:ea typeface="Calibri" pitchFamily="34" charset="-122"/>
                <a:cs typeface="Calibri" pitchFamily="34" charset="-120"/>
              </a:rPr>
              <a:t>À l'issue de cette troisième journée, le stagiaire sera capable de :</a:t>
            </a:r>
            <a:endParaRPr lang="en-US" sz="1150" dirty="0"/>
          </a:p>
        </p:txBody>
      </p:sp>
      <p:sp>
        <p:nvSpPr>
          <p:cNvPr id="6" name="Shape 4"/>
          <p:cNvSpPr/>
          <p:nvPr/>
        </p:nvSpPr>
        <p:spPr>
          <a:xfrm>
            <a:off x="502920" y="1691640"/>
            <a:ext cx="3913632" cy="804672"/>
          </a:xfrm>
          <a:prstGeom prst="rect">
            <a:avLst/>
          </a:prstGeom>
          <a:solidFill>
            <a:srgbClr val="F3F6FC"/>
          </a:solidFill>
          <a:ln w="9525">
            <a:solidFill>
              <a:srgbClr val="D7DEEC"/>
            </a:solidFill>
            <a:prstDash val="solid"/>
          </a:ln>
        </p:spPr>
      </p:sp>
      <p:sp>
        <p:nvSpPr>
          <p:cNvPr id="7" name="Shape 5"/>
          <p:cNvSpPr/>
          <p:nvPr/>
        </p:nvSpPr>
        <p:spPr>
          <a:xfrm>
            <a:off x="502920" y="1691640"/>
            <a:ext cx="64008" cy="804672"/>
          </a:xfrm>
          <a:prstGeom prst="rect">
            <a:avLst/>
          </a:prstGeom>
          <a:solidFill>
            <a:srgbClr val="1E49E2"/>
          </a:solidFill>
          <a:ln/>
        </p:spPr>
      </p:sp>
      <p:sp>
        <p:nvSpPr>
          <p:cNvPr id="8" name="Shape 6"/>
          <p:cNvSpPr/>
          <p:nvPr/>
        </p:nvSpPr>
        <p:spPr>
          <a:xfrm>
            <a:off x="667512" y="1837944"/>
            <a:ext cx="384048" cy="384048"/>
          </a:xfrm>
          <a:prstGeom prst="ellipse">
            <a:avLst/>
          </a:prstGeom>
          <a:solidFill>
            <a:srgbClr val="1E49E2"/>
          </a:solidFill>
          <a:ln/>
        </p:spPr>
      </p:sp>
      <p:pic>
        <p:nvPicPr>
          <p:cNvPr id="9" name="Image 0" descr="preencoded.png">    </p:cNvPr>
          <p:cNvPicPr>
            <a:picLocks noChangeAspect="1"/>
          </p:cNvPicPr>
          <p:nvPr/>
        </p:nvPicPr>
        <p:blipFill>
          <a:blip r:embed="rId1"/>
          <a:stretch>
            <a:fillRect/>
          </a:stretch>
        </p:blipFill>
        <p:spPr>
          <a:xfrm>
            <a:off x="771205" y="1941637"/>
            <a:ext cx="176662" cy="176662"/>
          </a:xfrm>
          <a:prstGeom prst="rect">
            <a:avLst/>
          </a:prstGeom>
        </p:spPr>
      </p:pic>
      <p:sp>
        <p:nvSpPr>
          <p:cNvPr id="10" name="Text 7"/>
          <p:cNvSpPr/>
          <p:nvPr/>
        </p:nvSpPr>
        <p:spPr>
          <a:xfrm>
            <a:off x="1179576" y="1783080"/>
            <a:ext cx="3127248" cy="365760"/>
          </a:xfrm>
          <a:prstGeom prst="rect">
            <a:avLst/>
          </a:prstGeom>
          <a:noFill/>
          <a:ln/>
        </p:spPr>
        <p:txBody>
          <a:bodyPr wrap="square" lIns="0" tIns="0" rIns="0" bIns="0" rtlCol="0" anchor="ctr"/>
          <a:lstStyle/>
          <a:p>
            <a:pPr indent="0" marL="0">
              <a:lnSpc>
                <a:spcPct val="90000"/>
              </a:lnSpc>
              <a:buNone/>
            </a:pPr>
            <a:r>
              <a:rPr lang="en-US" sz="1050" b="1" dirty="0">
                <a:solidFill>
                  <a:srgbClr val="122046"/>
                </a:solidFill>
                <a:latin typeface="Arial" pitchFamily="34" charset="0"/>
                <a:ea typeface="Arial" pitchFamily="34" charset="-122"/>
                <a:cs typeface="Arial" pitchFamily="34" charset="-120"/>
              </a:rPr>
              <a:t>Identifier les comptes et assertions significatifs</a:t>
            </a:r>
            <a:endParaRPr lang="en-US" sz="1050" dirty="0"/>
          </a:p>
        </p:txBody>
      </p:sp>
      <p:sp>
        <p:nvSpPr>
          <p:cNvPr id="11" name="Text 8"/>
          <p:cNvSpPr/>
          <p:nvPr/>
        </p:nvSpPr>
        <p:spPr>
          <a:xfrm>
            <a:off x="1179576" y="2112264"/>
            <a:ext cx="3127248" cy="347472"/>
          </a:xfrm>
          <a:prstGeom prst="rect">
            <a:avLst/>
          </a:prstGeom>
          <a:noFill/>
          <a:ln/>
        </p:spPr>
        <p:txBody>
          <a:bodyPr wrap="square" lIns="0" tIns="0" rIns="0" bIns="0" rtlCol="0" anchor="t"/>
          <a:lstStyle/>
          <a:p>
            <a:pPr indent="0" marL="0">
              <a:lnSpc>
                <a:spcPct val="96000"/>
              </a:lnSpc>
              <a:buNone/>
            </a:pPr>
            <a:r>
              <a:rPr lang="en-US" sz="900" dirty="0">
                <a:solidFill>
                  <a:srgbClr val="5C6678"/>
                </a:solidFill>
                <a:latin typeface="Calibri" pitchFamily="34" charset="0"/>
                <a:ea typeface="Calibri" pitchFamily="34" charset="-122"/>
                <a:cs typeface="Calibri" pitchFamily="34" charset="-120"/>
              </a:rPr>
              <a:t>selon la nomenclature du SCF, via la matrice fondatrice comptes × assertions.</a:t>
            </a:r>
            <a:endParaRPr lang="en-US" sz="900" dirty="0"/>
          </a:p>
        </p:txBody>
      </p:sp>
      <p:sp>
        <p:nvSpPr>
          <p:cNvPr id="12" name="Shape 9"/>
          <p:cNvSpPr/>
          <p:nvPr/>
        </p:nvSpPr>
        <p:spPr>
          <a:xfrm>
            <a:off x="4690872" y="1691640"/>
            <a:ext cx="3913632" cy="804672"/>
          </a:xfrm>
          <a:prstGeom prst="rect">
            <a:avLst/>
          </a:prstGeom>
          <a:solidFill>
            <a:srgbClr val="F3F6FC"/>
          </a:solidFill>
          <a:ln w="9525">
            <a:solidFill>
              <a:srgbClr val="D7DEEC"/>
            </a:solidFill>
            <a:prstDash val="solid"/>
          </a:ln>
        </p:spPr>
      </p:sp>
      <p:sp>
        <p:nvSpPr>
          <p:cNvPr id="13" name="Shape 10"/>
          <p:cNvSpPr/>
          <p:nvPr/>
        </p:nvSpPr>
        <p:spPr>
          <a:xfrm>
            <a:off x="4690872" y="1691640"/>
            <a:ext cx="64008" cy="804672"/>
          </a:xfrm>
          <a:prstGeom prst="rect">
            <a:avLst/>
          </a:prstGeom>
          <a:solidFill>
            <a:srgbClr val="0091DA"/>
          </a:solidFill>
          <a:ln/>
        </p:spPr>
      </p:sp>
      <p:sp>
        <p:nvSpPr>
          <p:cNvPr id="14" name="Shape 11"/>
          <p:cNvSpPr/>
          <p:nvPr/>
        </p:nvSpPr>
        <p:spPr>
          <a:xfrm>
            <a:off x="4855464" y="1837944"/>
            <a:ext cx="384048" cy="384048"/>
          </a:xfrm>
          <a:prstGeom prst="ellipse">
            <a:avLst/>
          </a:prstGeom>
          <a:solidFill>
            <a:srgbClr val="0091DA"/>
          </a:solidFill>
          <a:ln/>
        </p:spPr>
      </p:sp>
      <p:pic>
        <p:nvPicPr>
          <p:cNvPr id="15" name="Image 1" descr="preencoded.png">    </p:cNvPr>
          <p:cNvPicPr>
            <a:picLocks noChangeAspect="1"/>
          </p:cNvPicPr>
          <p:nvPr/>
        </p:nvPicPr>
        <p:blipFill>
          <a:blip r:embed="rId2"/>
          <a:stretch>
            <a:fillRect/>
          </a:stretch>
        </p:blipFill>
        <p:spPr>
          <a:xfrm>
            <a:off x="4959157" y="1941637"/>
            <a:ext cx="176662" cy="176662"/>
          </a:xfrm>
          <a:prstGeom prst="rect">
            <a:avLst/>
          </a:prstGeom>
        </p:spPr>
      </p:pic>
      <p:sp>
        <p:nvSpPr>
          <p:cNvPr id="16" name="Text 12"/>
          <p:cNvSpPr/>
          <p:nvPr/>
        </p:nvSpPr>
        <p:spPr>
          <a:xfrm>
            <a:off x="5367528" y="1783080"/>
            <a:ext cx="3127248" cy="365760"/>
          </a:xfrm>
          <a:prstGeom prst="rect">
            <a:avLst/>
          </a:prstGeom>
          <a:noFill/>
          <a:ln/>
        </p:spPr>
        <p:txBody>
          <a:bodyPr wrap="square" lIns="0" tIns="0" rIns="0" bIns="0" rtlCol="0" anchor="ctr"/>
          <a:lstStyle/>
          <a:p>
            <a:pPr indent="0" marL="0">
              <a:lnSpc>
                <a:spcPct val="90000"/>
              </a:lnSpc>
              <a:buNone/>
            </a:pPr>
            <a:r>
              <a:rPr lang="en-US" sz="1050" b="1" dirty="0">
                <a:solidFill>
                  <a:srgbClr val="122046"/>
                </a:solidFill>
                <a:latin typeface="Arial" pitchFamily="34" charset="0"/>
                <a:ea typeface="Arial" pitchFamily="34" charset="-122"/>
                <a:cs typeface="Arial" pitchFamily="34" charset="-120"/>
              </a:rPr>
              <a:t>Évaluer le risque inhérent</a:t>
            </a:r>
            <a:endParaRPr lang="en-US" sz="1050" dirty="0"/>
          </a:p>
        </p:txBody>
      </p:sp>
      <p:sp>
        <p:nvSpPr>
          <p:cNvPr id="17" name="Text 13"/>
          <p:cNvSpPr/>
          <p:nvPr/>
        </p:nvSpPr>
        <p:spPr>
          <a:xfrm>
            <a:off x="5367528" y="2112264"/>
            <a:ext cx="3127248" cy="347472"/>
          </a:xfrm>
          <a:prstGeom prst="rect">
            <a:avLst/>
          </a:prstGeom>
          <a:noFill/>
          <a:ln/>
        </p:spPr>
        <p:txBody>
          <a:bodyPr wrap="square" lIns="0" tIns="0" rIns="0" bIns="0" rtlCol="0" anchor="t"/>
          <a:lstStyle/>
          <a:p>
            <a:pPr indent="0" marL="0">
              <a:lnSpc>
                <a:spcPct val="96000"/>
              </a:lnSpc>
              <a:buNone/>
            </a:pPr>
            <a:r>
              <a:rPr lang="en-US" sz="900" dirty="0">
                <a:solidFill>
                  <a:srgbClr val="5C6678"/>
                </a:solidFill>
                <a:latin typeface="Calibri" pitchFamily="34" charset="0"/>
                <a:ea typeface="Calibri" pitchFamily="34" charset="-122"/>
                <a:cs typeface="Calibri" pitchFamily="34" charset="-120"/>
              </a:rPr>
              <a:t>à l'environnement, au secteur et aux opérations de l'entité (NAA 315).</a:t>
            </a:r>
            <a:endParaRPr lang="en-US" sz="900" dirty="0"/>
          </a:p>
        </p:txBody>
      </p:sp>
      <p:sp>
        <p:nvSpPr>
          <p:cNvPr id="18" name="Shape 14"/>
          <p:cNvSpPr/>
          <p:nvPr/>
        </p:nvSpPr>
        <p:spPr>
          <a:xfrm>
            <a:off x="502920" y="2624328"/>
            <a:ext cx="3913632" cy="804672"/>
          </a:xfrm>
          <a:prstGeom prst="rect">
            <a:avLst/>
          </a:prstGeom>
          <a:solidFill>
            <a:srgbClr val="F3F6FC"/>
          </a:solidFill>
          <a:ln w="9525">
            <a:solidFill>
              <a:srgbClr val="D7DEEC"/>
            </a:solidFill>
            <a:prstDash val="solid"/>
          </a:ln>
        </p:spPr>
      </p:sp>
      <p:sp>
        <p:nvSpPr>
          <p:cNvPr id="19" name="Shape 15"/>
          <p:cNvSpPr/>
          <p:nvPr/>
        </p:nvSpPr>
        <p:spPr>
          <a:xfrm>
            <a:off x="502920" y="2624328"/>
            <a:ext cx="64008" cy="804672"/>
          </a:xfrm>
          <a:prstGeom prst="rect">
            <a:avLst/>
          </a:prstGeom>
          <a:solidFill>
            <a:srgbClr val="00A3A1"/>
          </a:solidFill>
          <a:ln/>
        </p:spPr>
      </p:sp>
      <p:sp>
        <p:nvSpPr>
          <p:cNvPr id="20" name="Shape 16"/>
          <p:cNvSpPr/>
          <p:nvPr/>
        </p:nvSpPr>
        <p:spPr>
          <a:xfrm>
            <a:off x="667512" y="2770632"/>
            <a:ext cx="384048" cy="384048"/>
          </a:xfrm>
          <a:prstGeom prst="ellipse">
            <a:avLst/>
          </a:prstGeom>
          <a:solidFill>
            <a:srgbClr val="00A3A1"/>
          </a:solidFill>
          <a:ln/>
        </p:spPr>
      </p:sp>
      <p:pic>
        <p:nvPicPr>
          <p:cNvPr id="21" name="Image 2" descr="preencoded.png">    </p:cNvPr>
          <p:cNvPicPr>
            <a:picLocks noChangeAspect="1"/>
          </p:cNvPicPr>
          <p:nvPr/>
        </p:nvPicPr>
        <p:blipFill>
          <a:blip r:embed="rId3"/>
          <a:stretch>
            <a:fillRect/>
          </a:stretch>
        </p:blipFill>
        <p:spPr>
          <a:xfrm>
            <a:off x="771205" y="2874325"/>
            <a:ext cx="176662" cy="176662"/>
          </a:xfrm>
          <a:prstGeom prst="rect">
            <a:avLst/>
          </a:prstGeom>
        </p:spPr>
      </p:pic>
      <p:sp>
        <p:nvSpPr>
          <p:cNvPr id="22" name="Text 17"/>
          <p:cNvSpPr/>
          <p:nvPr/>
        </p:nvSpPr>
        <p:spPr>
          <a:xfrm>
            <a:off x="1179576" y="2715768"/>
            <a:ext cx="3127248" cy="365760"/>
          </a:xfrm>
          <a:prstGeom prst="rect">
            <a:avLst/>
          </a:prstGeom>
          <a:noFill/>
          <a:ln/>
        </p:spPr>
        <p:txBody>
          <a:bodyPr wrap="square" lIns="0" tIns="0" rIns="0" bIns="0" rtlCol="0" anchor="ctr"/>
          <a:lstStyle/>
          <a:p>
            <a:pPr indent="0" marL="0">
              <a:lnSpc>
                <a:spcPct val="90000"/>
              </a:lnSpc>
              <a:buNone/>
            </a:pPr>
            <a:r>
              <a:rPr lang="en-US" sz="1050" b="1" dirty="0">
                <a:solidFill>
                  <a:srgbClr val="122046"/>
                </a:solidFill>
                <a:latin typeface="Arial" pitchFamily="34" charset="0"/>
                <a:ea typeface="Arial" pitchFamily="34" charset="-122"/>
                <a:cs typeface="Arial" pitchFamily="34" charset="-120"/>
              </a:rPr>
              <a:t>Évaluer le risque lié au contrôle interne</a:t>
            </a:r>
            <a:endParaRPr lang="en-US" sz="1050" dirty="0"/>
          </a:p>
        </p:txBody>
      </p:sp>
      <p:sp>
        <p:nvSpPr>
          <p:cNvPr id="23" name="Text 18"/>
          <p:cNvSpPr/>
          <p:nvPr/>
        </p:nvSpPr>
        <p:spPr>
          <a:xfrm>
            <a:off x="1179576" y="3044952"/>
            <a:ext cx="3127248" cy="347472"/>
          </a:xfrm>
          <a:prstGeom prst="rect">
            <a:avLst/>
          </a:prstGeom>
          <a:noFill/>
          <a:ln/>
        </p:spPr>
        <p:txBody>
          <a:bodyPr wrap="square" lIns="0" tIns="0" rIns="0" bIns="0" rtlCol="0" anchor="t"/>
          <a:lstStyle/>
          <a:p>
            <a:pPr indent="0" marL="0">
              <a:lnSpc>
                <a:spcPct val="96000"/>
              </a:lnSpc>
              <a:buNone/>
            </a:pPr>
            <a:r>
              <a:rPr lang="en-US" sz="900" dirty="0">
                <a:solidFill>
                  <a:srgbClr val="5C6678"/>
                </a:solidFill>
                <a:latin typeface="Calibri" pitchFamily="34" charset="0"/>
                <a:ea typeface="Calibri" pitchFamily="34" charset="-122"/>
                <a:cs typeface="Calibri" pitchFamily="34" charset="-120"/>
              </a:rPr>
              <a:t>et concevoir une stratégie de tests adaptée et documentée.</a:t>
            </a:r>
            <a:endParaRPr lang="en-US" sz="900" dirty="0"/>
          </a:p>
        </p:txBody>
      </p:sp>
      <p:sp>
        <p:nvSpPr>
          <p:cNvPr id="24" name="Shape 19"/>
          <p:cNvSpPr/>
          <p:nvPr/>
        </p:nvSpPr>
        <p:spPr>
          <a:xfrm>
            <a:off x="4690872" y="2624328"/>
            <a:ext cx="3913632" cy="804672"/>
          </a:xfrm>
          <a:prstGeom prst="rect">
            <a:avLst/>
          </a:prstGeom>
          <a:solidFill>
            <a:srgbClr val="F3F6FC"/>
          </a:solidFill>
          <a:ln w="9525">
            <a:solidFill>
              <a:srgbClr val="D7DEEC"/>
            </a:solidFill>
            <a:prstDash val="solid"/>
          </a:ln>
        </p:spPr>
      </p:sp>
      <p:sp>
        <p:nvSpPr>
          <p:cNvPr id="25" name="Shape 20"/>
          <p:cNvSpPr/>
          <p:nvPr/>
        </p:nvSpPr>
        <p:spPr>
          <a:xfrm>
            <a:off x="4690872" y="2624328"/>
            <a:ext cx="64008" cy="804672"/>
          </a:xfrm>
          <a:prstGeom prst="rect">
            <a:avLst/>
          </a:prstGeom>
          <a:solidFill>
            <a:srgbClr val="00338D"/>
          </a:solidFill>
          <a:ln/>
        </p:spPr>
      </p:sp>
      <p:sp>
        <p:nvSpPr>
          <p:cNvPr id="26" name="Shape 21"/>
          <p:cNvSpPr/>
          <p:nvPr/>
        </p:nvSpPr>
        <p:spPr>
          <a:xfrm>
            <a:off x="4855464" y="2770632"/>
            <a:ext cx="384048" cy="384048"/>
          </a:xfrm>
          <a:prstGeom prst="ellipse">
            <a:avLst/>
          </a:prstGeom>
          <a:solidFill>
            <a:srgbClr val="00338D"/>
          </a:solidFill>
          <a:ln/>
        </p:spPr>
      </p:sp>
      <p:pic>
        <p:nvPicPr>
          <p:cNvPr id="27" name="Image 3" descr="preencoded.png">    </p:cNvPr>
          <p:cNvPicPr>
            <a:picLocks noChangeAspect="1"/>
          </p:cNvPicPr>
          <p:nvPr/>
        </p:nvPicPr>
        <p:blipFill>
          <a:blip r:embed="rId4"/>
          <a:stretch>
            <a:fillRect/>
          </a:stretch>
        </p:blipFill>
        <p:spPr>
          <a:xfrm>
            <a:off x="4959157" y="2874325"/>
            <a:ext cx="176662" cy="176662"/>
          </a:xfrm>
          <a:prstGeom prst="rect">
            <a:avLst/>
          </a:prstGeom>
        </p:spPr>
      </p:pic>
      <p:sp>
        <p:nvSpPr>
          <p:cNvPr id="28" name="Text 22"/>
          <p:cNvSpPr/>
          <p:nvPr/>
        </p:nvSpPr>
        <p:spPr>
          <a:xfrm>
            <a:off x="5367528" y="2715768"/>
            <a:ext cx="3127248" cy="365760"/>
          </a:xfrm>
          <a:prstGeom prst="rect">
            <a:avLst/>
          </a:prstGeom>
          <a:noFill/>
          <a:ln/>
        </p:spPr>
        <p:txBody>
          <a:bodyPr wrap="square" lIns="0" tIns="0" rIns="0" bIns="0" rtlCol="0" anchor="ctr"/>
          <a:lstStyle/>
          <a:p>
            <a:pPr indent="0" marL="0">
              <a:lnSpc>
                <a:spcPct val="90000"/>
              </a:lnSpc>
              <a:buNone/>
            </a:pPr>
            <a:r>
              <a:rPr lang="en-US" sz="1050" b="1" dirty="0">
                <a:solidFill>
                  <a:srgbClr val="122046"/>
                </a:solidFill>
                <a:latin typeface="Arial" pitchFamily="34" charset="0"/>
                <a:ea typeface="Arial" pitchFamily="34" charset="-122"/>
                <a:cs typeface="Arial" pitchFamily="34" charset="-120"/>
              </a:rPr>
              <a:t>Synthétiser en un risque d'anomalies significatives</a:t>
            </a:r>
            <a:endParaRPr lang="en-US" sz="1050" dirty="0"/>
          </a:p>
        </p:txBody>
      </p:sp>
      <p:sp>
        <p:nvSpPr>
          <p:cNvPr id="29" name="Text 23"/>
          <p:cNvSpPr/>
          <p:nvPr/>
        </p:nvSpPr>
        <p:spPr>
          <a:xfrm>
            <a:off x="5367528" y="3044952"/>
            <a:ext cx="3127248" cy="347472"/>
          </a:xfrm>
          <a:prstGeom prst="rect">
            <a:avLst/>
          </a:prstGeom>
          <a:noFill/>
          <a:ln/>
        </p:spPr>
        <p:txBody>
          <a:bodyPr wrap="square" lIns="0" tIns="0" rIns="0" bIns="0" rtlCol="0" anchor="t"/>
          <a:lstStyle/>
          <a:p>
            <a:pPr indent="0" marL="0">
              <a:lnSpc>
                <a:spcPct val="96000"/>
              </a:lnSpc>
              <a:buNone/>
            </a:pPr>
            <a:r>
              <a:rPr lang="en-US" sz="900" dirty="0">
                <a:solidFill>
                  <a:srgbClr val="5C6678"/>
                </a:solidFill>
                <a:latin typeface="Calibri" pitchFamily="34" charset="0"/>
                <a:ea typeface="Calibri" pitchFamily="34" charset="-122"/>
                <a:cs typeface="Calibri" pitchFamily="34" charset="-120"/>
              </a:rPr>
              <a:t>le RAS par compte/assertion — support direct du programme (NAA 330).</a:t>
            </a:r>
            <a:endParaRPr lang="en-US" sz="900" dirty="0"/>
          </a:p>
        </p:txBody>
      </p:sp>
      <p:sp>
        <p:nvSpPr>
          <p:cNvPr id="30" name="Shape 24"/>
          <p:cNvSpPr/>
          <p:nvPr/>
        </p:nvSpPr>
        <p:spPr>
          <a:xfrm>
            <a:off x="502920" y="3557016"/>
            <a:ext cx="3913632" cy="804672"/>
          </a:xfrm>
          <a:prstGeom prst="rect">
            <a:avLst/>
          </a:prstGeom>
          <a:solidFill>
            <a:srgbClr val="F3F6FC"/>
          </a:solidFill>
          <a:ln w="9525">
            <a:solidFill>
              <a:srgbClr val="D7DEEC"/>
            </a:solidFill>
            <a:prstDash val="solid"/>
          </a:ln>
        </p:spPr>
      </p:sp>
      <p:sp>
        <p:nvSpPr>
          <p:cNvPr id="31" name="Shape 25"/>
          <p:cNvSpPr/>
          <p:nvPr/>
        </p:nvSpPr>
        <p:spPr>
          <a:xfrm>
            <a:off x="502920" y="3557016"/>
            <a:ext cx="64008" cy="804672"/>
          </a:xfrm>
          <a:prstGeom prst="rect">
            <a:avLst/>
          </a:prstGeom>
          <a:solidFill>
            <a:srgbClr val="6D2077"/>
          </a:solidFill>
          <a:ln/>
        </p:spPr>
      </p:sp>
      <p:sp>
        <p:nvSpPr>
          <p:cNvPr id="32" name="Shape 26"/>
          <p:cNvSpPr/>
          <p:nvPr/>
        </p:nvSpPr>
        <p:spPr>
          <a:xfrm>
            <a:off x="667512" y="3703320"/>
            <a:ext cx="384048" cy="384048"/>
          </a:xfrm>
          <a:prstGeom prst="ellipse">
            <a:avLst/>
          </a:prstGeom>
          <a:solidFill>
            <a:srgbClr val="6D2077"/>
          </a:solidFill>
          <a:ln/>
        </p:spPr>
      </p:sp>
      <p:pic>
        <p:nvPicPr>
          <p:cNvPr id="33" name="Image 4" descr="preencoded.png">    </p:cNvPr>
          <p:cNvPicPr>
            <a:picLocks noChangeAspect="1"/>
          </p:cNvPicPr>
          <p:nvPr/>
        </p:nvPicPr>
        <p:blipFill>
          <a:blip r:embed="rId5"/>
          <a:stretch>
            <a:fillRect/>
          </a:stretch>
        </p:blipFill>
        <p:spPr>
          <a:xfrm>
            <a:off x="771205" y="3807013"/>
            <a:ext cx="176662" cy="176662"/>
          </a:xfrm>
          <a:prstGeom prst="rect">
            <a:avLst/>
          </a:prstGeom>
        </p:spPr>
      </p:pic>
      <p:sp>
        <p:nvSpPr>
          <p:cNvPr id="34" name="Text 27"/>
          <p:cNvSpPr/>
          <p:nvPr/>
        </p:nvSpPr>
        <p:spPr>
          <a:xfrm>
            <a:off x="1179576" y="3648456"/>
            <a:ext cx="3127248" cy="365760"/>
          </a:xfrm>
          <a:prstGeom prst="rect">
            <a:avLst/>
          </a:prstGeom>
          <a:noFill/>
          <a:ln/>
        </p:spPr>
        <p:txBody>
          <a:bodyPr wrap="square" lIns="0" tIns="0" rIns="0" bIns="0" rtlCol="0" anchor="ctr"/>
          <a:lstStyle/>
          <a:p>
            <a:pPr indent="0" marL="0">
              <a:lnSpc>
                <a:spcPct val="90000"/>
              </a:lnSpc>
              <a:buNone/>
            </a:pPr>
            <a:r>
              <a:rPr lang="en-US" sz="1050" b="1" dirty="0">
                <a:solidFill>
                  <a:srgbClr val="122046"/>
                </a:solidFill>
                <a:latin typeface="Arial" pitchFamily="34" charset="0"/>
                <a:ea typeface="Arial" pitchFamily="34" charset="-122"/>
                <a:cs typeface="Arial" pitchFamily="34" charset="-120"/>
              </a:rPr>
              <a:t>Détecter et couvrir le risque de fraude</a:t>
            </a:r>
            <a:endParaRPr lang="en-US" sz="1050" dirty="0"/>
          </a:p>
        </p:txBody>
      </p:sp>
      <p:sp>
        <p:nvSpPr>
          <p:cNvPr id="35" name="Text 28"/>
          <p:cNvSpPr/>
          <p:nvPr/>
        </p:nvSpPr>
        <p:spPr>
          <a:xfrm>
            <a:off x="1179576" y="3977640"/>
            <a:ext cx="3127248" cy="347472"/>
          </a:xfrm>
          <a:prstGeom prst="rect">
            <a:avLst/>
          </a:prstGeom>
          <a:noFill/>
          <a:ln/>
        </p:spPr>
        <p:txBody>
          <a:bodyPr wrap="square" lIns="0" tIns="0" rIns="0" bIns="0" rtlCol="0" anchor="t"/>
          <a:lstStyle/>
          <a:p>
            <a:pPr indent="0" marL="0">
              <a:lnSpc>
                <a:spcPct val="96000"/>
              </a:lnSpc>
              <a:buNone/>
            </a:pPr>
            <a:r>
              <a:rPr lang="en-US" sz="900" dirty="0">
                <a:solidFill>
                  <a:srgbClr val="5C6678"/>
                </a:solidFill>
                <a:latin typeface="Calibri" pitchFamily="34" charset="0"/>
                <a:ea typeface="Calibri" pitchFamily="34" charset="-122"/>
                <a:cs typeface="Calibri" pitchFamily="34" charset="-120"/>
              </a:rPr>
              <a:t>conformément à la NAA 240 : scepticisme et procédures dédiées.</a:t>
            </a:r>
            <a:endParaRPr lang="en-US" sz="900" dirty="0"/>
          </a:p>
        </p:txBody>
      </p:sp>
      <p:sp>
        <p:nvSpPr>
          <p:cNvPr id="36" name="Shape 29"/>
          <p:cNvSpPr/>
          <p:nvPr/>
        </p:nvSpPr>
        <p:spPr>
          <a:xfrm>
            <a:off x="4690872" y="3557016"/>
            <a:ext cx="3913632" cy="804672"/>
          </a:xfrm>
          <a:prstGeom prst="rect">
            <a:avLst/>
          </a:prstGeom>
          <a:solidFill>
            <a:srgbClr val="F3F6FC"/>
          </a:solidFill>
          <a:ln w="9525">
            <a:solidFill>
              <a:srgbClr val="D7DEEC"/>
            </a:solidFill>
            <a:prstDash val="solid"/>
          </a:ln>
        </p:spPr>
      </p:sp>
      <p:sp>
        <p:nvSpPr>
          <p:cNvPr id="37" name="Shape 30"/>
          <p:cNvSpPr/>
          <p:nvPr/>
        </p:nvSpPr>
        <p:spPr>
          <a:xfrm>
            <a:off x="4690872" y="3557016"/>
            <a:ext cx="64008" cy="804672"/>
          </a:xfrm>
          <a:prstGeom prst="rect">
            <a:avLst/>
          </a:prstGeom>
          <a:solidFill>
            <a:srgbClr val="1E49E2"/>
          </a:solidFill>
          <a:ln/>
        </p:spPr>
      </p:sp>
      <p:sp>
        <p:nvSpPr>
          <p:cNvPr id="38" name="Shape 31"/>
          <p:cNvSpPr/>
          <p:nvPr/>
        </p:nvSpPr>
        <p:spPr>
          <a:xfrm>
            <a:off x="4855464" y="3703320"/>
            <a:ext cx="384048" cy="384048"/>
          </a:xfrm>
          <a:prstGeom prst="ellipse">
            <a:avLst/>
          </a:prstGeom>
          <a:solidFill>
            <a:srgbClr val="1E49E2"/>
          </a:solidFill>
          <a:ln/>
        </p:spPr>
      </p:sp>
      <p:pic>
        <p:nvPicPr>
          <p:cNvPr id="39" name="Image 5" descr="preencoded.png">    </p:cNvPr>
          <p:cNvPicPr>
            <a:picLocks noChangeAspect="1"/>
          </p:cNvPicPr>
          <p:nvPr/>
        </p:nvPicPr>
        <p:blipFill>
          <a:blip r:embed="rId6"/>
          <a:stretch>
            <a:fillRect/>
          </a:stretch>
        </p:blipFill>
        <p:spPr>
          <a:xfrm>
            <a:off x="4959157" y="3807013"/>
            <a:ext cx="176662" cy="176662"/>
          </a:xfrm>
          <a:prstGeom prst="rect">
            <a:avLst/>
          </a:prstGeom>
        </p:spPr>
      </p:pic>
      <p:sp>
        <p:nvSpPr>
          <p:cNvPr id="40" name="Text 32"/>
          <p:cNvSpPr/>
          <p:nvPr/>
        </p:nvSpPr>
        <p:spPr>
          <a:xfrm>
            <a:off x="5367528" y="3648456"/>
            <a:ext cx="3127248" cy="365760"/>
          </a:xfrm>
          <a:prstGeom prst="rect">
            <a:avLst/>
          </a:prstGeom>
          <a:noFill/>
          <a:ln/>
        </p:spPr>
        <p:txBody>
          <a:bodyPr wrap="square" lIns="0" tIns="0" rIns="0" bIns="0" rtlCol="0" anchor="ctr"/>
          <a:lstStyle/>
          <a:p>
            <a:pPr indent="0" marL="0">
              <a:lnSpc>
                <a:spcPct val="90000"/>
              </a:lnSpc>
              <a:buNone/>
            </a:pPr>
            <a:r>
              <a:rPr lang="en-US" sz="1050" b="1" dirty="0">
                <a:solidFill>
                  <a:srgbClr val="122046"/>
                </a:solidFill>
                <a:latin typeface="Arial" pitchFamily="34" charset="0"/>
                <a:ea typeface="Arial" pitchFamily="34" charset="-122"/>
                <a:cs typeface="Arial" pitchFamily="34" charset="-120"/>
              </a:rPr>
              <a:t>Calculer les seuils de signification</a:t>
            </a:r>
            <a:endParaRPr lang="en-US" sz="1050" dirty="0"/>
          </a:p>
        </p:txBody>
      </p:sp>
      <p:sp>
        <p:nvSpPr>
          <p:cNvPr id="41" name="Text 33"/>
          <p:cNvSpPr/>
          <p:nvPr/>
        </p:nvSpPr>
        <p:spPr>
          <a:xfrm>
            <a:off x="5367528" y="3977640"/>
            <a:ext cx="3127248" cy="347472"/>
          </a:xfrm>
          <a:prstGeom prst="rect">
            <a:avLst/>
          </a:prstGeom>
          <a:noFill/>
          <a:ln/>
        </p:spPr>
        <p:txBody>
          <a:bodyPr wrap="square" lIns="0" tIns="0" rIns="0" bIns="0" rtlCol="0" anchor="t"/>
          <a:lstStyle/>
          <a:p>
            <a:pPr indent="0" marL="0">
              <a:lnSpc>
                <a:spcPct val="96000"/>
              </a:lnSpc>
              <a:buNone/>
            </a:pPr>
            <a:r>
              <a:rPr lang="en-US" sz="900" dirty="0">
                <a:solidFill>
                  <a:srgbClr val="5C6678"/>
                </a:solidFill>
                <a:latin typeface="Calibri" pitchFamily="34" charset="0"/>
                <a:ea typeface="Calibri" pitchFamily="34" charset="-122"/>
                <a:cs typeface="Calibri" pitchFamily="34" charset="-120"/>
              </a:rPr>
              <a:t>global, planification et investigation (NAA 320) et les utiliser (NAA 450).</a:t>
            </a:r>
            <a:endParaRPr lang="en-US" sz="900" dirty="0"/>
          </a:p>
        </p:txBody>
      </p:sp>
      <p:sp>
        <p:nvSpPr>
          <p:cNvPr id="42" name="Text 3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Objectifs pédagogiques</a:t>
            </a:r>
            <a:endParaRPr lang="en-US" sz="750" dirty="0"/>
          </a:p>
        </p:txBody>
      </p:sp>
      <p:sp>
        <p:nvSpPr>
          <p:cNvPr id="43" name="Text 3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a:t>
            </a:r>
            <a:endParaRPr lang="en-US" sz="7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Étape 3 — Tests de contrôle &amp; tailles d'échantillon</a:t>
            </a:r>
            <a:endParaRPr lang="en-US" sz="2700" dirty="0"/>
          </a:p>
        </p:txBody>
      </p:sp>
      <p:sp>
        <p:nvSpPr>
          <p:cNvPr id="5" name="Text 3"/>
          <p:cNvSpPr/>
          <p:nvPr/>
        </p:nvSpPr>
        <p:spPr>
          <a:xfrm>
            <a:off x="502920" y="1298448"/>
            <a:ext cx="8138160" cy="320040"/>
          </a:xfrm>
          <a:prstGeom prst="rect">
            <a:avLst/>
          </a:prstGeom>
          <a:noFill/>
          <a:ln/>
        </p:spPr>
        <p:txBody>
          <a:bodyPr wrap="square" lIns="0" tIns="0" rIns="0" bIns="0" rtlCol="0" anchor="ctr"/>
          <a:lstStyle/>
          <a:p>
            <a:pPr indent="0" marL="0">
              <a:buNone/>
            </a:pPr>
            <a:r>
              <a:rPr lang="en-US" sz="1100" dirty="0">
                <a:solidFill>
                  <a:srgbClr val="5C6678"/>
                </a:solidFill>
                <a:latin typeface="Calibri" pitchFamily="34" charset="0"/>
                <a:ea typeface="Calibri" pitchFamily="34" charset="-122"/>
                <a:cs typeface="Calibri" pitchFamily="34" charset="-120"/>
              </a:rPr>
              <a:t>Si l'auditeur s'appuie sur les contrôles, il teste leur efficacité opérationnelle sur l'exercice (échantillon représentatif).</a:t>
            </a:r>
            <a:endParaRPr lang="en-US" sz="1100" dirty="0"/>
          </a:p>
        </p:txBody>
      </p:sp>
      <p:graphicFrame>
        <p:nvGraphicFramePr>
          <p:cNvPr id="41" name="Table 0"/>
          <p:cNvGraphicFramePr>
            <a:graphicFrameLocks noGrp="1"/>
          </p:cNvGraphicFramePr>
          <p:nvPr>
            <p:extLst>
              <p:ext uri="{D42A27DB-BD31-4B8C-83A1-F6EECF244321}">
                <p14:modId xmlns:p14="http://schemas.microsoft.com/office/powerpoint/2010/main" val="1579011935"/>
              </p:ext>
            </p:extLst>
          </p:nvPr>
        </p:nvGraphicFramePr>
        <p:xfrm>
          <a:off x="502920" y="1755648"/>
          <a:ext cx="8138160" cy="914400"/>
        </p:xfrm>
        <a:graphic>
          <a:graphicData uri="http://schemas.openxmlformats.org/drawingml/2006/table">
            <a:tbl>
              <a:tblPr/>
              <a:tblGrid>
                <a:gridCol w="3017520"/>
                <a:gridCol w="2560320"/>
                <a:gridCol w="2560320"/>
              </a:tblGrid>
              <a:tr h="365760">
                <a:tc>
                  <a:txBody>
                    <a:bodyPr/>
                    <a:lstStyle/>
                    <a:p>
                      <a:pPr algn="l" indent="0" marL="0">
                        <a:buNone/>
                      </a:pPr>
                      <a:r>
                        <a:rPr lang="en-US" sz="1000" b="1" dirty="0">
                          <a:solidFill>
                            <a:srgbClr val="FFFFFF"/>
                          </a:solidFill>
                          <a:latin typeface="Calibri" pitchFamily="34" charset="0"/>
                          <a:ea typeface="Calibri" pitchFamily="34" charset="-122"/>
                          <a:cs typeface="Calibri" pitchFamily="34" charset="-120"/>
                        </a:rPr>
                        <a:t>Fréquence du contrôle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Calibri" pitchFamily="34" charset="0"/>
                          <a:ea typeface="Calibri" pitchFamily="34" charset="-122"/>
                          <a:cs typeface="Calibri" pitchFamily="34" charset="-120"/>
                        </a:rPr>
                        <a:t>Population annuelle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Calibri" pitchFamily="34" charset="0"/>
                          <a:ea typeface="Calibri" pitchFamily="34" charset="-122"/>
                          <a:cs typeface="Calibri" pitchFamily="34" charset="-120"/>
                        </a:rPr>
                        <a:t>Taille d'échantillon recommandée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365760">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Quotidien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1B2333"/>
                          </a:solidFill>
                          <a:latin typeface="Calibri" pitchFamily="34" charset="0"/>
                          <a:ea typeface="Calibri" pitchFamily="34" charset="-122"/>
                          <a:cs typeface="Calibri" pitchFamily="34" charset="-120"/>
                        </a:rPr>
                        <a:t>~ 250</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00338D"/>
                          </a:solidFill>
                          <a:latin typeface="Calibri" pitchFamily="34" charset="0"/>
                          <a:ea typeface="Calibri" pitchFamily="34" charset="-122"/>
                          <a:cs typeface="Calibri" pitchFamily="34" charset="-120"/>
                        </a:rPr>
                        <a:t>25 – 40</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365760">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Hebdomadaire</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1000" dirty="0">
                          <a:solidFill>
                            <a:srgbClr val="1B2333"/>
                          </a:solidFill>
                          <a:latin typeface="Calibri" pitchFamily="34" charset="0"/>
                          <a:ea typeface="Calibri" pitchFamily="34" charset="-122"/>
                          <a:cs typeface="Calibri" pitchFamily="34" charset="-120"/>
                        </a:rPr>
                        <a:t>~ 52</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1000" b="1" dirty="0">
                          <a:solidFill>
                            <a:srgbClr val="00338D"/>
                          </a:solidFill>
                          <a:latin typeface="Calibri" pitchFamily="34" charset="0"/>
                          <a:ea typeface="Calibri" pitchFamily="34" charset="-122"/>
                          <a:cs typeface="Calibri" pitchFamily="34" charset="-120"/>
                        </a:rPr>
                        <a:t>15 – 20</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365760">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Mensuel</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1B2333"/>
                          </a:solidFill>
                          <a:latin typeface="Calibri" pitchFamily="34" charset="0"/>
                          <a:ea typeface="Calibri" pitchFamily="34" charset="-122"/>
                          <a:cs typeface="Calibri" pitchFamily="34" charset="-120"/>
                        </a:rPr>
                        <a:t>12</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00338D"/>
                          </a:solidFill>
                          <a:latin typeface="Calibri" pitchFamily="34" charset="0"/>
                          <a:ea typeface="Calibri" pitchFamily="34" charset="-122"/>
                          <a:cs typeface="Calibri" pitchFamily="34" charset="-120"/>
                        </a:rPr>
                        <a:t>5 – 8</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365760">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Trimestriel</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1000" dirty="0">
                          <a:solidFill>
                            <a:srgbClr val="1B2333"/>
                          </a:solidFill>
                          <a:latin typeface="Calibri" pitchFamily="34" charset="0"/>
                          <a:ea typeface="Calibri" pitchFamily="34" charset="-122"/>
                          <a:cs typeface="Calibri" pitchFamily="34" charset="-120"/>
                        </a:rPr>
                        <a:t>4</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1000" b="1" dirty="0">
                          <a:solidFill>
                            <a:srgbClr val="00338D"/>
                          </a:solidFill>
                          <a:latin typeface="Calibri" pitchFamily="34" charset="0"/>
                          <a:ea typeface="Calibri" pitchFamily="34" charset="-122"/>
                          <a:cs typeface="Calibri" pitchFamily="34" charset="-120"/>
                        </a:rPr>
                        <a:t>2 – 4 (tous)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365760">
                <a:tc>
                  <a:txBody>
                    <a:bodyPr/>
                    <a:lstStyle/>
                    <a:p>
                      <a:pPr algn="l" indent="0" marL="0">
                        <a:buNone/>
                      </a:pPr>
                      <a:r>
                        <a:rPr lang="en-US" sz="1000" dirty="0">
                          <a:solidFill>
                            <a:srgbClr val="1B2333"/>
                          </a:solidFill>
                          <a:latin typeface="Calibri" pitchFamily="34" charset="0"/>
                          <a:ea typeface="Calibri" pitchFamily="34" charset="-122"/>
                          <a:cs typeface="Calibri" pitchFamily="34" charset="-120"/>
                        </a:rPr>
                        <a:t>Annuel ou irrégulier</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1B2333"/>
                          </a:solidFill>
                          <a:latin typeface="Calibri" pitchFamily="34" charset="0"/>
                          <a:ea typeface="Calibri" pitchFamily="34" charset="-122"/>
                          <a:cs typeface="Calibri" pitchFamily="34" charset="-120"/>
                        </a:rPr>
                        <a:t>1 à quelques-uns</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C8102E"/>
                          </a:solidFill>
                          <a:latin typeface="Calibri" pitchFamily="34" charset="0"/>
                          <a:ea typeface="Calibri" pitchFamily="34" charset="-122"/>
                          <a:cs typeface="Calibri" pitchFamily="34" charset="-120"/>
                        </a:rPr>
                        <a:t>100 % de la population</a:t>
                      </a:r>
                      <a:endParaRPr lang="en-US" sz="10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7" name="Text 4"/>
          <p:cNvSpPr/>
          <p:nvPr/>
        </p:nvSpPr>
        <p:spPr>
          <a:xfrm>
            <a:off x="502920" y="4434840"/>
            <a:ext cx="8138160" cy="320040"/>
          </a:xfrm>
          <a:prstGeom prst="rect">
            <a:avLst/>
          </a:prstGeom>
          <a:noFill/>
          <a:ln/>
        </p:spPr>
        <p:txBody>
          <a:bodyPr wrap="square" lIns="0" tIns="0" rIns="0" bIns="0" rtlCol="0" anchor="ctr"/>
          <a:lstStyle/>
          <a:p>
            <a:pPr indent="0" marL="0">
              <a:buNone/>
            </a:pPr>
            <a:r>
              <a:rPr lang="en-US" sz="900" i="1" dirty="0">
                <a:solidFill>
                  <a:srgbClr val="5C6678"/>
                </a:solidFill>
                <a:latin typeface="Calibri" pitchFamily="34" charset="0"/>
                <a:ea typeface="Calibri" pitchFamily="34" charset="-122"/>
                <a:cs typeface="Calibri" pitchFamily="34" charset="-120"/>
              </a:rPr>
              <a:t>Hypothèse : niveau de confiance attendu de 90–95 %. À moduler selon le risque inhérent du cycle et la criticité du contrôle.</a:t>
            </a:r>
            <a:endParaRPr lang="en-US" sz="900" dirty="0"/>
          </a:p>
        </p:txBody>
      </p:sp>
      <p:sp>
        <p:nvSpPr>
          <p:cNvPr id="8" name="Text 5"/>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Étape 3 — Tests de contrôle</a:t>
            </a:r>
            <a:endParaRPr lang="en-US" sz="750" dirty="0"/>
          </a:p>
        </p:txBody>
      </p:sp>
      <p:sp>
        <p:nvSpPr>
          <p:cNvPr id="9" name="Text 6"/>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40</a:t>
            </a:r>
            <a:endParaRPr lang="en-US" sz="7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Choisir la stratégie — substantive vs tests de contrôle</a:t>
            </a:r>
            <a:endParaRPr lang="en-US" sz="2700" dirty="0"/>
          </a:p>
        </p:txBody>
      </p:sp>
      <p:graphicFrame>
        <p:nvGraphicFramePr>
          <p:cNvPr id="42"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2240280"/>
                <a:gridCol w="3154680"/>
                <a:gridCol w="2743200"/>
              </a:tblGrid>
              <a:tr h="502920">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Configuration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Stratégie privilégiée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Justification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RI faible + CI fort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Tests de contrôle (RC faible) + substantif allégé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Économie de moyens : les contrôles filtrent l'essentiel</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RI faible + CI faible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Approche substantive simple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Aucun bénéfice à tester un contrôle peu fiable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RI élevé + CI fort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Combinaison : tests de contrôle + substantive ciblée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Sécurisation par double couverture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029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RI élevé + CI faible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Approche substantive intensive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Pas d'appui possible : multiplier les tests directs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02920">
                <a:tc>
                  <a:txBody>
                    <a:bodyPr/>
                    <a:lstStyle/>
                    <a:p>
                      <a:pPr algn="l" indent="0" marL="0">
                        <a:buNone/>
                      </a:pPr>
                      <a:r>
                        <a:rPr lang="en-US" sz="950" b="1" dirty="0">
                          <a:solidFill>
                            <a:srgbClr val="7A0010"/>
                          </a:solidFill>
                          <a:latin typeface="Calibri" pitchFamily="34" charset="0"/>
                          <a:ea typeface="Calibri" pitchFamily="34" charset="-122"/>
                          <a:cs typeface="Calibri" pitchFamily="34" charset="-120"/>
                        </a:rPr>
                        <a:t>Comptes à risque significatif</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BE9EC"/>
                    </a:solidFill>
                  </a:tcPr>
                </a:tc>
                <a:tc>
                  <a:txBody>
                    <a:bodyPr/>
                    <a:lstStyle/>
                    <a:p>
                      <a:pPr algn="l" indent="0" marL="0">
                        <a:buNone/>
                      </a:pPr>
                      <a:r>
                        <a:rPr lang="en-US" sz="950" b="1" dirty="0">
                          <a:solidFill>
                            <a:srgbClr val="7A0010"/>
                          </a:solidFill>
                          <a:latin typeface="Calibri" pitchFamily="34" charset="0"/>
                          <a:ea typeface="Calibri" pitchFamily="34" charset="-122"/>
                          <a:cs typeface="Calibri" pitchFamily="34" charset="-120"/>
                        </a:rPr>
                        <a:t>Approche substantive obligatoire (NAA 330)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BE9EC"/>
                    </a:solidFill>
                  </a:tcPr>
                </a:tc>
                <a:tc>
                  <a:txBody>
                    <a:bodyPr/>
                    <a:lstStyle/>
                    <a:p>
                      <a:pPr algn="l" indent="0" marL="0">
                        <a:buNone/>
                      </a:pPr>
                      <a:r>
                        <a:rPr lang="en-US" sz="950" dirty="0">
                          <a:solidFill>
                            <a:srgbClr val="C8102E"/>
                          </a:solidFill>
                          <a:latin typeface="Calibri" pitchFamily="34" charset="0"/>
                          <a:ea typeface="Calibri" pitchFamily="34" charset="-122"/>
                          <a:cs typeface="Calibri" pitchFamily="34" charset="-120"/>
                        </a:rPr>
                        <a:t>La norme exige toujours une couverture substantive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BE9E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Choix de la stratégie</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41</a:t>
            </a:r>
            <a:endParaRPr lang="en-US" sz="75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Cas particulier — la NAA 330 sur les risques significatifs</a:t>
            </a:r>
            <a:endParaRPr lang="en-US" sz="2700" dirty="0"/>
          </a:p>
        </p:txBody>
      </p:sp>
      <p:sp>
        <p:nvSpPr>
          <p:cNvPr id="5" name="Shape 3"/>
          <p:cNvSpPr/>
          <p:nvPr/>
        </p:nvSpPr>
        <p:spPr>
          <a:xfrm>
            <a:off x="502920" y="1417320"/>
            <a:ext cx="8138160" cy="1188720"/>
          </a:xfrm>
          <a:prstGeom prst="rect">
            <a:avLst/>
          </a:prstGeom>
          <a:solidFill>
            <a:srgbClr val="FBE9EC"/>
          </a:solidFill>
          <a:ln w="12700">
            <a:solidFill>
              <a:srgbClr val="C8102E"/>
            </a:solidFill>
            <a:prstDash val="solid"/>
          </a:ln>
        </p:spPr>
      </p:sp>
      <p:sp>
        <p:nvSpPr>
          <p:cNvPr id="6" name="Shape 4"/>
          <p:cNvSpPr/>
          <p:nvPr/>
        </p:nvSpPr>
        <p:spPr>
          <a:xfrm>
            <a:off x="502920" y="1417320"/>
            <a:ext cx="73152" cy="1188720"/>
          </a:xfrm>
          <a:prstGeom prst="rect">
            <a:avLst/>
          </a:prstGeom>
          <a:solidFill>
            <a:srgbClr val="C8102E"/>
          </a:solidFill>
          <a:ln/>
        </p:spPr>
      </p:sp>
      <p:sp>
        <p:nvSpPr>
          <p:cNvPr id="7" name="Shape 5"/>
          <p:cNvSpPr/>
          <p:nvPr/>
        </p:nvSpPr>
        <p:spPr>
          <a:xfrm>
            <a:off x="704088" y="1581912"/>
            <a:ext cx="384048" cy="384048"/>
          </a:xfrm>
          <a:prstGeom prst="ellipse">
            <a:avLst/>
          </a:prstGeom>
          <a:solidFill>
            <a:srgbClr val="C8102E"/>
          </a:solidFill>
          <a:ln/>
        </p:spPr>
      </p:sp>
      <p:pic>
        <p:nvPicPr>
          <p:cNvPr id="8" name="Image 0" descr="preencoded.png">    </p:cNvPr>
          <p:cNvPicPr>
            <a:picLocks noChangeAspect="1"/>
          </p:cNvPicPr>
          <p:nvPr/>
        </p:nvPicPr>
        <p:blipFill>
          <a:blip r:embed="rId1"/>
          <a:stretch>
            <a:fillRect/>
          </a:stretch>
        </p:blipFill>
        <p:spPr>
          <a:xfrm>
            <a:off x="807781" y="1685605"/>
            <a:ext cx="176662" cy="176662"/>
          </a:xfrm>
          <a:prstGeom prst="rect">
            <a:avLst/>
          </a:prstGeom>
        </p:spPr>
      </p:pic>
      <p:sp>
        <p:nvSpPr>
          <p:cNvPr id="9" name="Text 6"/>
          <p:cNvSpPr/>
          <p:nvPr/>
        </p:nvSpPr>
        <p:spPr>
          <a:xfrm>
            <a:off x="1216152" y="1563624"/>
            <a:ext cx="7223760" cy="384048"/>
          </a:xfrm>
          <a:prstGeom prst="rect">
            <a:avLst/>
          </a:prstGeom>
          <a:noFill/>
          <a:ln/>
        </p:spPr>
        <p:txBody>
          <a:bodyPr wrap="square" lIns="0" tIns="0" rIns="0" bIns="0" rtlCol="0" anchor="ctr"/>
          <a:lstStyle/>
          <a:p>
            <a:pPr indent="0" marL="0">
              <a:buNone/>
            </a:pPr>
            <a:r>
              <a:rPr lang="en-US" sz="1300" b="1" dirty="0">
                <a:solidFill>
                  <a:srgbClr val="C8102E"/>
                </a:solidFill>
                <a:latin typeface="Arial" pitchFamily="34" charset="0"/>
                <a:ea typeface="Arial" pitchFamily="34" charset="-122"/>
                <a:cs typeface="Arial" pitchFamily="34" charset="-120"/>
              </a:rPr>
              <a:t>Règle absolue — NAA 330 §21</a:t>
            </a:r>
            <a:endParaRPr lang="en-US" sz="1300" dirty="0"/>
          </a:p>
        </p:txBody>
      </p:sp>
      <p:sp>
        <p:nvSpPr>
          <p:cNvPr id="10" name="Text 7"/>
          <p:cNvSpPr/>
          <p:nvPr/>
        </p:nvSpPr>
        <p:spPr>
          <a:xfrm>
            <a:off x="777240" y="2057400"/>
            <a:ext cx="7635240" cy="402336"/>
          </a:xfrm>
          <a:prstGeom prst="rect">
            <a:avLst/>
          </a:prstGeom>
          <a:noFill/>
          <a:ln/>
        </p:spPr>
        <p:txBody>
          <a:bodyPr wrap="square" lIns="0" tIns="0" rIns="0" bIns="0" rtlCol="0" anchor="t"/>
          <a:lstStyle/>
          <a:p>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Lorsqu'un risque évalué d'anomalies significatives est un « risque significatif », l'auditeur doit mettre en œuvre des procédures de corroboration spécifiquement liées à ce risque. </a:t>
            </a:r>
            <a:pPr indent="0" marL="0">
              <a:lnSpc>
                <a:spcPct val="103000"/>
              </a:lnSpc>
              <a:buNone/>
            </a:pPr>
            <a:r>
              <a:rPr lang="en-US" sz="1100" b="1" dirty="0">
                <a:solidFill>
                  <a:srgbClr val="1B2333"/>
                </a:solidFill>
                <a:latin typeface="Calibri" pitchFamily="34" charset="0"/>
                <a:ea typeface="Calibri" pitchFamily="34" charset="-122"/>
                <a:cs typeface="Calibri" pitchFamily="34" charset="-120"/>
              </a:rPr>
              <a:t>Les seuls tests de contrôle ne suffisent pas : une procédure substantive ciblée doit être systématiquement déployée.</a:t>
            </a:r>
            <a:endParaRPr lang="en-US" sz="1100" dirty="0"/>
          </a:p>
        </p:txBody>
      </p:sp>
      <p:sp>
        <p:nvSpPr>
          <p:cNvPr id="11" name="Text 8"/>
          <p:cNvSpPr/>
          <p:nvPr/>
        </p:nvSpPr>
        <p:spPr>
          <a:xfrm>
            <a:off x="502920" y="2788920"/>
            <a:ext cx="8138160" cy="274320"/>
          </a:xfrm>
          <a:prstGeom prst="rect">
            <a:avLst/>
          </a:prstGeom>
          <a:noFill/>
          <a:ln/>
        </p:spPr>
        <p:txBody>
          <a:bodyPr wrap="square" lIns="0" tIns="0" rIns="0" bIns="0" rtlCol="0" anchor="ctr"/>
          <a:lstStyle/>
          <a:p>
            <a:pPr indent="0" marL="0">
              <a:buNone/>
            </a:pPr>
            <a:r>
              <a:rPr lang="en-US" sz="1100" b="1" dirty="0">
                <a:solidFill>
                  <a:srgbClr val="00338D"/>
                </a:solidFill>
                <a:latin typeface="Calibri" pitchFamily="34" charset="0"/>
                <a:ea typeface="Calibri" pitchFamily="34" charset="-122"/>
                <a:cs typeface="Calibri" pitchFamily="34" charset="-120"/>
              </a:rPr>
              <a:t>Risques significatifs typiques en Algérie :</a:t>
            </a:r>
            <a:endParaRPr lang="en-US" sz="1100" dirty="0"/>
          </a:p>
        </p:txBody>
      </p:sp>
      <p:sp>
        <p:nvSpPr>
          <p:cNvPr id="12" name="Shape 9"/>
          <p:cNvSpPr/>
          <p:nvPr/>
        </p:nvSpPr>
        <p:spPr>
          <a:xfrm>
            <a:off x="502920" y="3108960"/>
            <a:ext cx="329184" cy="329184"/>
          </a:xfrm>
          <a:prstGeom prst="ellipse">
            <a:avLst/>
          </a:prstGeom>
          <a:solidFill>
            <a:srgbClr val="C8102E"/>
          </a:solidFill>
          <a:ln/>
        </p:spPr>
      </p:sp>
      <p:pic>
        <p:nvPicPr>
          <p:cNvPr id="13" name="Image 1" descr="preencoded.png">    </p:cNvPr>
          <p:cNvPicPr>
            <a:picLocks noChangeAspect="1"/>
          </p:cNvPicPr>
          <p:nvPr/>
        </p:nvPicPr>
        <p:blipFill>
          <a:blip r:embed="rId2"/>
          <a:stretch>
            <a:fillRect/>
          </a:stretch>
        </p:blipFill>
        <p:spPr>
          <a:xfrm>
            <a:off x="591800" y="3197840"/>
            <a:ext cx="151425" cy="151425"/>
          </a:xfrm>
          <a:prstGeom prst="rect">
            <a:avLst/>
          </a:prstGeom>
        </p:spPr>
      </p:pic>
      <p:sp>
        <p:nvSpPr>
          <p:cNvPr id="14" name="Text 10"/>
          <p:cNvSpPr/>
          <p:nvPr/>
        </p:nvSpPr>
        <p:spPr>
          <a:xfrm>
            <a:off x="923544" y="3090672"/>
            <a:ext cx="356616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Fraude possible (NAA 240)</a:t>
            </a:r>
            <a:endParaRPr lang="en-US" sz="1050" dirty="0"/>
          </a:p>
        </p:txBody>
      </p:sp>
      <p:sp>
        <p:nvSpPr>
          <p:cNvPr id="15" name="Shape 11"/>
          <p:cNvSpPr/>
          <p:nvPr/>
        </p:nvSpPr>
        <p:spPr>
          <a:xfrm>
            <a:off x="4572000" y="3108960"/>
            <a:ext cx="329184" cy="329184"/>
          </a:xfrm>
          <a:prstGeom prst="ellipse">
            <a:avLst/>
          </a:prstGeom>
          <a:solidFill>
            <a:srgbClr val="C8102E"/>
          </a:solidFill>
          <a:ln/>
        </p:spPr>
      </p:sp>
      <p:pic>
        <p:nvPicPr>
          <p:cNvPr id="16" name="Image 2" descr="preencoded.png">    </p:cNvPr>
          <p:cNvPicPr>
            <a:picLocks noChangeAspect="1"/>
          </p:cNvPicPr>
          <p:nvPr/>
        </p:nvPicPr>
        <p:blipFill>
          <a:blip r:embed="rId3"/>
          <a:stretch>
            <a:fillRect/>
          </a:stretch>
        </p:blipFill>
        <p:spPr>
          <a:xfrm>
            <a:off x="4660880" y="3197840"/>
            <a:ext cx="151425" cy="151425"/>
          </a:xfrm>
          <a:prstGeom prst="rect">
            <a:avLst/>
          </a:prstGeom>
        </p:spPr>
      </p:pic>
      <p:sp>
        <p:nvSpPr>
          <p:cNvPr id="17" name="Text 12"/>
          <p:cNvSpPr/>
          <p:nvPr/>
        </p:nvSpPr>
        <p:spPr>
          <a:xfrm>
            <a:off x="4992624" y="3090672"/>
            <a:ext cx="356616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Opérations inhabituelles complexes</a:t>
            </a:r>
            <a:endParaRPr lang="en-US" sz="1050" dirty="0"/>
          </a:p>
        </p:txBody>
      </p:sp>
      <p:sp>
        <p:nvSpPr>
          <p:cNvPr id="18" name="Shape 13"/>
          <p:cNvSpPr/>
          <p:nvPr/>
        </p:nvSpPr>
        <p:spPr>
          <a:xfrm>
            <a:off x="502920" y="3611880"/>
            <a:ext cx="329184" cy="329184"/>
          </a:xfrm>
          <a:prstGeom prst="ellipse">
            <a:avLst/>
          </a:prstGeom>
          <a:solidFill>
            <a:srgbClr val="C8102E"/>
          </a:solidFill>
          <a:ln/>
        </p:spPr>
      </p:sp>
      <p:pic>
        <p:nvPicPr>
          <p:cNvPr id="19" name="Image 3" descr="preencoded.png">    </p:cNvPr>
          <p:cNvPicPr>
            <a:picLocks noChangeAspect="1"/>
          </p:cNvPicPr>
          <p:nvPr/>
        </p:nvPicPr>
        <p:blipFill>
          <a:blip r:embed="rId4"/>
          <a:stretch>
            <a:fillRect/>
          </a:stretch>
        </p:blipFill>
        <p:spPr>
          <a:xfrm>
            <a:off x="591800" y="3700760"/>
            <a:ext cx="151425" cy="151425"/>
          </a:xfrm>
          <a:prstGeom prst="rect">
            <a:avLst/>
          </a:prstGeom>
        </p:spPr>
      </p:pic>
      <p:sp>
        <p:nvSpPr>
          <p:cNvPr id="20" name="Text 14"/>
          <p:cNvSpPr/>
          <p:nvPr/>
        </p:nvSpPr>
        <p:spPr>
          <a:xfrm>
            <a:off x="923544" y="3593592"/>
            <a:ext cx="356616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Parties liées non transparentes</a:t>
            </a:r>
            <a:endParaRPr lang="en-US" sz="1050" dirty="0"/>
          </a:p>
        </p:txBody>
      </p:sp>
      <p:sp>
        <p:nvSpPr>
          <p:cNvPr id="21" name="Shape 15"/>
          <p:cNvSpPr/>
          <p:nvPr/>
        </p:nvSpPr>
        <p:spPr>
          <a:xfrm>
            <a:off x="4572000" y="3611880"/>
            <a:ext cx="329184" cy="329184"/>
          </a:xfrm>
          <a:prstGeom prst="ellipse">
            <a:avLst/>
          </a:prstGeom>
          <a:solidFill>
            <a:srgbClr val="C8102E"/>
          </a:solidFill>
          <a:ln/>
        </p:spPr>
      </p:sp>
      <p:pic>
        <p:nvPicPr>
          <p:cNvPr id="22" name="Image 4" descr="preencoded.png">    </p:cNvPr>
          <p:cNvPicPr>
            <a:picLocks noChangeAspect="1"/>
          </p:cNvPicPr>
          <p:nvPr/>
        </p:nvPicPr>
        <p:blipFill>
          <a:blip r:embed="rId5"/>
          <a:stretch>
            <a:fillRect/>
          </a:stretch>
        </p:blipFill>
        <p:spPr>
          <a:xfrm>
            <a:off x="4660880" y="3700760"/>
            <a:ext cx="151425" cy="151425"/>
          </a:xfrm>
          <a:prstGeom prst="rect">
            <a:avLst/>
          </a:prstGeom>
        </p:spPr>
      </p:pic>
      <p:sp>
        <p:nvSpPr>
          <p:cNvPr id="23" name="Text 16"/>
          <p:cNvSpPr/>
          <p:nvPr/>
        </p:nvSpPr>
        <p:spPr>
          <a:xfrm>
            <a:off x="4992624" y="3593592"/>
            <a:ext cx="356616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Opérations en devises significatives</a:t>
            </a:r>
            <a:endParaRPr lang="en-US" sz="1050" dirty="0"/>
          </a:p>
        </p:txBody>
      </p:sp>
      <p:sp>
        <p:nvSpPr>
          <p:cNvPr id="24" name="Shape 17"/>
          <p:cNvSpPr/>
          <p:nvPr/>
        </p:nvSpPr>
        <p:spPr>
          <a:xfrm>
            <a:off x="502920" y="4114800"/>
            <a:ext cx="329184" cy="329184"/>
          </a:xfrm>
          <a:prstGeom prst="ellipse">
            <a:avLst/>
          </a:prstGeom>
          <a:solidFill>
            <a:srgbClr val="C8102E"/>
          </a:solidFill>
          <a:ln/>
        </p:spPr>
      </p:sp>
      <p:pic>
        <p:nvPicPr>
          <p:cNvPr id="25" name="Image 5" descr="preencoded.png">    </p:cNvPr>
          <p:cNvPicPr>
            <a:picLocks noChangeAspect="1"/>
          </p:cNvPicPr>
          <p:nvPr/>
        </p:nvPicPr>
        <p:blipFill>
          <a:blip r:embed="rId6"/>
          <a:stretch>
            <a:fillRect/>
          </a:stretch>
        </p:blipFill>
        <p:spPr>
          <a:xfrm>
            <a:off x="591800" y="4203680"/>
            <a:ext cx="151425" cy="151425"/>
          </a:xfrm>
          <a:prstGeom prst="rect">
            <a:avLst/>
          </a:prstGeom>
        </p:spPr>
      </p:pic>
      <p:sp>
        <p:nvSpPr>
          <p:cNvPr id="26" name="Text 18"/>
          <p:cNvSpPr/>
          <p:nvPr/>
        </p:nvSpPr>
        <p:spPr>
          <a:xfrm>
            <a:off x="923544" y="4096512"/>
            <a:ext cx="356616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Opérations en espèces importantes</a:t>
            </a:r>
            <a:endParaRPr lang="en-US" sz="1050" dirty="0"/>
          </a:p>
        </p:txBody>
      </p:sp>
      <p:sp>
        <p:nvSpPr>
          <p:cNvPr id="27" name="Shape 19"/>
          <p:cNvSpPr/>
          <p:nvPr/>
        </p:nvSpPr>
        <p:spPr>
          <a:xfrm>
            <a:off x="4572000" y="4114800"/>
            <a:ext cx="329184" cy="329184"/>
          </a:xfrm>
          <a:prstGeom prst="ellipse">
            <a:avLst/>
          </a:prstGeom>
          <a:solidFill>
            <a:srgbClr val="C8102E"/>
          </a:solidFill>
          <a:ln/>
        </p:spPr>
      </p:sp>
      <p:pic>
        <p:nvPicPr>
          <p:cNvPr id="28" name="Image 6" descr="preencoded.png">    </p:cNvPr>
          <p:cNvPicPr>
            <a:picLocks noChangeAspect="1"/>
          </p:cNvPicPr>
          <p:nvPr/>
        </p:nvPicPr>
        <p:blipFill>
          <a:blip r:embed="rId7"/>
          <a:stretch>
            <a:fillRect/>
          </a:stretch>
        </p:blipFill>
        <p:spPr>
          <a:xfrm>
            <a:off x="4660880" y="4203680"/>
            <a:ext cx="151425" cy="151425"/>
          </a:xfrm>
          <a:prstGeom prst="rect">
            <a:avLst/>
          </a:prstGeom>
        </p:spPr>
      </p:pic>
      <p:sp>
        <p:nvSpPr>
          <p:cNvPr id="29" name="Text 20"/>
          <p:cNvSpPr/>
          <p:nvPr/>
        </p:nvSpPr>
        <p:spPr>
          <a:xfrm>
            <a:off x="4992624" y="4096512"/>
            <a:ext cx="356616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Estimations à fort jugement (provisions)</a:t>
            </a:r>
            <a:endParaRPr lang="en-US" sz="1050" dirty="0"/>
          </a:p>
        </p:txBody>
      </p:sp>
      <p:sp>
        <p:nvSpPr>
          <p:cNvPr id="30" name="Text 21"/>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NAA 330 — risques significatifs</a:t>
            </a:r>
            <a:endParaRPr lang="en-US" sz="750" dirty="0"/>
          </a:p>
        </p:txBody>
      </p:sp>
      <p:sp>
        <p:nvSpPr>
          <p:cNvPr id="31" name="Text 22"/>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42</a:t>
            </a:r>
            <a:endParaRPr lang="en-US" sz="7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11H00 · OUTIL 19</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Mise en pratique — walk-through du cycle Ventes</a:t>
            </a:r>
            <a:endParaRPr lang="en-US" sz="2700" dirty="0"/>
          </a:p>
        </p:txBody>
      </p:sp>
      <p:sp>
        <p:nvSpPr>
          <p:cNvPr id="5" name="Shape 3"/>
          <p:cNvSpPr/>
          <p:nvPr/>
        </p:nvSpPr>
        <p:spPr>
          <a:xfrm>
            <a:off x="502920" y="1353312"/>
            <a:ext cx="3108960" cy="3310128"/>
          </a:xfrm>
          <a:prstGeom prst="rect">
            <a:avLst/>
          </a:prstGeom>
          <a:solidFill>
            <a:srgbClr val="E8EFFB"/>
          </a:solidFill>
          <a:ln w="12700">
            <a:solidFill>
              <a:srgbClr val="00338D"/>
            </a:solidFill>
            <a:prstDash val="solid"/>
          </a:ln>
        </p:spPr>
      </p:sp>
      <p:sp>
        <p:nvSpPr>
          <p:cNvPr id="6" name="Shape 4"/>
          <p:cNvSpPr/>
          <p:nvPr/>
        </p:nvSpPr>
        <p:spPr>
          <a:xfrm>
            <a:off x="502920" y="1353312"/>
            <a:ext cx="73152" cy="3310128"/>
          </a:xfrm>
          <a:prstGeom prst="rect">
            <a:avLst/>
          </a:prstGeom>
          <a:solidFill>
            <a:srgbClr val="00338D"/>
          </a:solidFill>
          <a:ln/>
        </p:spPr>
      </p:sp>
      <p:sp>
        <p:nvSpPr>
          <p:cNvPr id="7" name="Shape 5"/>
          <p:cNvSpPr/>
          <p:nvPr/>
        </p:nvSpPr>
        <p:spPr>
          <a:xfrm>
            <a:off x="704088" y="1517904"/>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621597"/>
            <a:ext cx="176662" cy="176662"/>
          </a:xfrm>
          <a:prstGeom prst="rect">
            <a:avLst/>
          </a:prstGeom>
        </p:spPr>
      </p:pic>
      <p:sp>
        <p:nvSpPr>
          <p:cNvPr id="9" name="Text 6"/>
          <p:cNvSpPr/>
          <p:nvPr/>
        </p:nvSpPr>
        <p:spPr>
          <a:xfrm>
            <a:off x="1216152" y="1499616"/>
            <a:ext cx="219456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Énoncé</a:t>
            </a:r>
            <a:endParaRPr lang="en-US" sz="1300" dirty="0"/>
          </a:p>
        </p:txBody>
      </p:sp>
      <p:sp>
        <p:nvSpPr>
          <p:cNvPr id="10" name="Text 7"/>
          <p:cNvSpPr/>
          <p:nvPr/>
        </p:nvSpPr>
        <p:spPr>
          <a:xfrm>
            <a:off x="777240" y="1993392"/>
            <a:ext cx="2606040" cy="2523744"/>
          </a:xfrm>
          <a:prstGeom prst="rect">
            <a:avLst/>
          </a:prstGeom>
          <a:noFill/>
          <a:ln/>
        </p:spPr>
        <p:txBody>
          <a:bodyPr wrap="square" lIns="0" tIns="0" rIns="0" bIns="0" rtlCol="0" anchor="t"/>
          <a:lstStyle/>
          <a:p>
            <a:pPr indent="0" marL="0">
              <a:lnSpc>
                <a:spcPct val="103000"/>
              </a:lnSpc>
              <a:buNone/>
            </a:pPr>
            <a:r>
              <a:rPr lang="en-US" sz="1000" b="1" dirty="0">
                <a:solidFill>
                  <a:srgbClr val="1B2333"/>
                </a:solidFill>
                <a:latin typeface="Calibri" pitchFamily="34" charset="0"/>
                <a:ea typeface="Calibri" pitchFamily="34" charset="-122"/>
                <a:cs typeface="Calibri" pitchFamily="34" charset="-120"/>
              </a:rPr>
              <a:t>SARL de distribution de cosmétiques (Alger) :
</a:t>
            </a:r>
            <a:pPr indent="0" marL="0">
              <a:lnSpc>
                <a:spcPct val="103000"/>
              </a:lnSpc>
              <a:buNone/>
            </a:pPr>
            <a:r>
              <a:rPr lang="en-US" sz="1000" dirty="0">
                <a:solidFill>
                  <a:srgbClr val="1B2333"/>
                </a:solidFill>
                <a:latin typeface="Calibri" pitchFamily="34" charset="0"/>
                <a:ea typeface="Calibri" pitchFamily="34" charset="-122"/>
                <a:cs typeface="Calibri" pitchFamily="34" charset="-120"/>
              </a:rPr>
              <a:t>• 12 commerciaux terrain
• 3 magasins
• Service comptable de 2 personnes
</a:t>
            </a:r>
            <a:pPr indent="0" marL="0">
              <a:lnSpc>
                <a:spcPct val="103000"/>
              </a:lnSpc>
              <a:buNone/>
            </a:pPr>
            <a:r>
              <a:rPr lang="en-US" sz="1000" i="1" dirty="0">
                <a:solidFill>
                  <a:srgbClr val="1B2333"/>
                </a:solidFill>
                <a:latin typeface="Calibri" pitchFamily="34" charset="0"/>
                <a:ea typeface="Calibri" pitchFamily="34" charset="-122"/>
                <a:cs typeface="Calibri" pitchFamily="34" charset="-120"/>
              </a:rPr>
              <a:t>Conduisez le walk-through du cycle Ventes en identifiant : (i) les contrôles-clés attendus, (ii) les questions à poser à la direction, (iii) les documents à examiner.</a:t>
            </a:r>
            <a:endParaRPr lang="en-US" sz="1000" dirty="0"/>
          </a:p>
        </p:txBody>
      </p:sp>
      <p:sp>
        <p:nvSpPr>
          <p:cNvPr id="11" name="Shape 8"/>
          <p:cNvSpPr/>
          <p:nvPr/>
        </p:nvSpPr>
        <p:spPr>
          <a:xfrm>
            <a:off x="3840480" y="1353312"/>
            <a:ext cx="4800600" cy="3310128"/>
          </a:xfrm>
          <a:prstGeom prst="rect">
            <a:avLst/>
          </a:prstGeom>
          <a:solidFill>
            <a:srgbClr val="F3F6FC"/>
          </a:solidFill>
          <a:ln w="9525">
            <a:solidFill>
              <a:srgbClr val="D7DEEC"/>
            </a:solidFill>
            <a:prstDash val="solid"/>
          </a:ln>
        </p:spPr>
      </p:sp>
      <p:sp>
        <p:nvSpPr>
          <p:cNvPr id="12" name="Shape 9"/>
          <p:cNvSpPr/>
          <p:nvPr/>
        </p:nvSpPr>
        <p:spPr>
          <a:xfrm>
            <a:off x="3840480" y="1353312"/>
            <a:ext cx="68580" cy="3310128"/>
          </a:xfrm>
          <a:prstGeom prst="rect">
            <a:avLst/>
          </a:prstGeom>
          <a:solidFill>
            <a:srgbClr val="00A3A1"/>
          </a:solidFill>
          <a:ln/>
        </p:spPr>
      </p:sp>
      <p:sp>
        <p:nvSpPr>
          <p:cNvPr id="13" name="Text 10"/>
          <p:cNvSpPr/>
          <p:nvPr/>
        </p:nvSpPr>
        <p:spPr>
          <a:xfrm>
            <a:off x="4059936" y="1444752"/>
            <a:ext cx="4572000" cy="274320"/>
          </a:xfrm>
          <a:prstGeom prst="rect">
            <a:avLst/>
          </a:prstGeom>
          <a:noFill/>
          <a:ln/>
        </p:spPr>
        <p:txBody>
          <a:bodyPr wrap="square" lIns="0" tIns="0" rIns="0" bIns="0" rtlCol="0" anchor="ctr"/>
          <a:lstStyle/>
          <a:p>
            <a:pPr indent="0" marL="0">
              <a:buNone/>
            </a:pPr>
            <a:r>
              <a:rPr lang="en-US" sz="1200" b="1" dirty="0">
                <a:solidFill>
                  <a:srgbClr val="0A6E6C"/>
                </a:solidFill>
                <a:latin typeface="Arial" pitchFamily="34" charset="0"/>
                <a:ea typeface="Arial" pitchFamily="34" charset="-122"/>
                <a:cs typeface="Arial" pitchFamily="34" charset="-120"/>
              </a:rPr>
              <a:t>Éléments de corrigé — étapes &amp; contrôles-clés</a:t>
            </a:r>
            <a:endParaRPr lang="en-US" sz="1200" dirty="0"/>
          </a:p>
        </p:txBody>
      </p:sp>
      <p:sp>
        <p:nvSpPr>
          <p:cNvPr id="14" name="Shape 11"/>
          <p:cNvSpPr/>
          <p:nvPr/>
        </p:nvSpPr>
        <p:spPr>
          <a:xfrm>
            <a:off x="4059936" y="1810512"/>
            <a:ext cx="237744" cy="237744"/>
          </a:xfrm>
          <a:prstGeom prst="ellipse">
            <a:avLst/>
          </a:prstGeom>
          <a:solidFill>
            <a:srgbClr val="00A3A1"/>
          </a:solidFill>
          <a:ln/>
        </p:spPr>
      </p:sp>
      <p:sp>
        <p:nvSpPr>
          <p:cNvPr id="15" name="Text 12"/>
          <p:cNvSpPr/>
          <p:nvPr/>
        </p:nvSpPr>
        <p:spPr>
          <a:xfrm>
            <a:off x="4059936" y="1810512"/>
            <a:ext cx="237744" cy="237744"/>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1</a:t>
            </a:r>
            <a:endParaRPr lang="en-US" sz="900" dirty="0"/>
          </a:p>
        </p:txBody>
      </p:sp>
      <p:sp>
        <p:nvSpPr>
          <p:cNvPr id="16" name="Text 13"/>
          <p:cNvSpPr/>
          <p:nvPr/>
        </p:nvSpPr>
        <p:spPr>
          <a:xfrm>
            <a:off x="4370832" y="1755648"/>
            <a:ext cx="4160520" cy="384048"/>
          </a:xfrm>
          <a:prstGeom prst="rect">
            <a:avLst/>
          </a:prstGeom>
          <a:noFill/>
          <a:ln/>
        </p:spPr>
        <p:txBody>
          <a:bodyPr wrap="square" lIns="0" tIns="0" rIns="0" bIns="0" rtlCol="0" anchor="ctr"/>
          <a:lstStyle/>
          <a:p>
            <a:pPr indent="0" marL="0">
              <a:lnSpc>
                <a:spcPct val="96000"/>
              </a:lnSpc>
              <a:buNone/>
            </a:pPr>
            <a:r>
              <a:rPr lang="en-US" sz="880" dirty="0">
                <a:solidFill>
                  <a:srgbClr val="1B2333"/>
                </a:solidFill>
                <a:latin typeface="Calibri" pitchFamily="34" charset="0"/>
                <a:ea typeface="Calibri" pitchFamily="34" charset="-122"/>
                <a:cs typeface="Calibri" pitchFamily="34" charset="-120"/>
              </a:rPr>
              <a:t>Prise de commande → numérotation séquentielle, validation du compte client (limite de crédit) ?</a:t>
            </a:r>
            <a:endParaRPr lang="en-US" sz="880" dirty="0"/>
          </a:p>
        </p:txBody>
      </p:sp>
      <p:sp>
        <p:nvSpPr>
          <p:cNvPr id="17" name="Shape 14"/>
          <p:cNvSpPr/>
          <p:nvPr/>
        </p:nvSpPr>
        <p:spPr>
          <a:xfrm>
            <a:off x="4059936" y="2208276"/>
            <a:ext cx="237744" cy="237744"/>
          </a:xfrm>
          <a:prstGeom prst="ellipse">
            <a:avLst/>
          </a:prstGeom>
          <a:solidFill>
            <a:srgbClr val="00A3A1"/>
          </a:solidFill>
          <a:ln/>
        </p:spPr>
      </p:sp>
      <p:sp>
        <p:nvSpPr>
          <p:cNvPr id="18" name="Text 15"/>
          <p:cNvSpPr/>
          <p:nvPr/>
        </p:nvSpPr>
        <p:spPr>
          <a:xfrm>
            <a:off x="4059936" y="2208276"/>
            <a:ext cx="237744" cy="237744"/>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2</a:t>
            </a:r>
            <a:endParaRPr lang="en-US" sz="900" dirty="0"/>
          </a:p>
        </p:txBody>
      </p:sp>
      <p:sp>
        <p:nvSpPr>
          <p:cNvPr id="19" name="Text 16"/>
          <p:cNvSpPr/>
          <p:nvPr/>
        </p:nvSpPr>
        <p:spPr>
          <a:xfrm>
            <a:off x="4370832" y="2153412"/>
            <a:ext cx="4160520" cy="384048"/>
          </a:xfrm>
          <a:prstGeom prst="rect">
            <a:avLst/>
          </a:prstGeom>
          <a:noFill/>
          <a:ln/>
        </p:spPr>
        <p:txBody>
          <a:bodyPr wrap="square" lIns="0" tIns="0" rIns="0" bIns="0" rtlCol="0" anchor="ctr"/>
          <a:lstStyle/>
          <a:p>
            <a:pPr indent="0" marL="0">
              <a:lnSpc>
                <a:spcPct val="96000"/>
              </a:lnSpc>
              <a:buNone/>
            </a:pPr>
            <a:r>
              <a:rPr lang="en-US" sz="880" dirty="0">
                <a:solidFill>
                  <a:srgbClr val="1B2333"/>
                </a:solidFill>
                <a:latin typeface="Calibri" pitchFamily="34" charset="0"/>
                <a:ea typeface="Calibri" pitchFamily="34" charset="-122"/>
                <a:cs typeface="Calibri" pitchFamily="34" charset="-120"/>
              </a:rPr>
              <a:t>Livraison → bon de livraison (BL) signé par le client ?</a:t>
            </a:r>
            <a:endParaRPr lang="en-US" sz="880" dirty="0"/>
          </a:p>
        </p:txBody>
      </p:sp>
      <p:sp>
        <p:nvSpPr>
          <p:cNvPr id="20" name="Shape 17"/>
          <p:cNvSpPr/>
          <p:nvPr/>
        </p:nvSpPr>
        <p:spPr>
          <a:xfrm>
            <a:off x="4059936" y="2606040"/>
            <a:ext cx="237744" cy="237744"/>
          </a:xfrm>
          <a:prstGeom prst="ellipse">
            <a:avLst/>
          </a:prstGeom>
          <a:solidFill>
            <a:srgbClr val="00A3A1"/>
          </a:solidFill>
          <a:ln/>
        </p:spPr>
      </p:sp>
      <p:sp>
        <p:nvSpPr>
          <p:cNvPr id="21" name="Text 18"/>
          <p:cNvSpPr/>
          <p:nvPr/>
        </p:nvSpPr>
        <p:spPr>
          <a:xfrm>
            <a:off x="4059936" y="2606040"/>
            <a:ext cx="237744" cy="237744"/>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3</a:t>
            </a:r>
            <a:endParaRPr lang="en-US" sz="900" dirty="0"/>
          </a:p>
        </p:txBody>
      </p:sp>
      <p:sp>
        <p:nvSpPr>
          <p:cNvPr id="22" name="Text 19"/>
          <p:cNvSpPr/>
          <p:nvPr/>
        </p:nvSpPr>
        <p:spPr>
          <a:xfrm>
            <a:off x="4370832" y="2551176"/>
            <a:ext cx="4160520" cy="384048"/>
          </a:xfrm>
          <a:prstGeom prst="rect">
            <a:avLst/>
          </a:prstGeom>
          <a:noFill/>
          <a:ln/>
        </p:spPr>
        <p:txBody>
          <a:bodyPr wrap="square" lIns="0" tIns="0" rIns="0" bIns="0" rtlCol="0" anchor="ctr"/>
          <a:lstStyle/>
          <a:p>
            <a:pPr indent="0" marL="0">
              <a:lnSpc>
                <a:spcPct val="96000"/>
              </a:lnSpc>
              <a:buNone/>
            </a:pPr>
            <a:r>
              <a:rPr lang="en-US" sz="880" dirty="0">
                <a:solidFill>
                  <a:srgbClr val="1B2333"/>
                </a:solidFill>
                <a:latin typeface="Calibri" pitchFamily="34" charset="0"/>
                <a:ea typeface="Calibri" pitchFamily="34" charset="-122"/>
                <a:cs typeface="Calibri" pitchFamily="34" charset="-120"/>
              </a:rPr>
              <a:t>Facturation → délai, séquence numérique, conformité fiscale (TVA, NIF) ?</a:t>
            </a:r>
            <a:endParaRPr lang="en-US" sz="880" dirty="0"/>
          </a:p>
        </p:txBody>
      </p:sp>
      <p:sp>
        <p:nvSpPr>
          <p:cNvPr id="23" name="Shape 20"/>
          <p:cNvSpPr/>
          <p:nvPr/>
        </p:nvSpPr>
        <p:spPr>
          <a:xfrm>
            <a:off x="4059936" y="3003804"/>
            <a:ext cx="237744" cy="237744"/>
          </a:xfrm>
          <a:prstGeom prst="ellipse">
            <a:avLst/>
          </a:prstGeom>
          <a:solidFill>
            <a:srgbClr val="00A3A1"/>
          </a:solidFill>
          <a:ln/>
        </p:spPr>
      </p:sp>
      <p:sp>
        <p:nvSpPr>
          <p:cNvPr id="24" name="Text 21"/>
          <p:cNvSpPr/>
          <p:nvPr/>
        </p:nvSpPr>
        <p:spPr>
          <a:xfrm>
            <a:off x="4059936" y="3003804"/>
            <a:ext cx="237744" cy="237744"/>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4</a:t>
            </a:r>
            <a:endParaRPr lang="en-US" sz="900" dirty="0"/>
          </a:p>
        </p:txBody>
      </p:sp>
      <p:sp>
        <p:nvSpPr>
          <p:cNvPr id="25" name="Text 22"/>
          <p:cNvSpPr/>
          <p:nvPr/>
        </p:nvSpPr>
        <p:spPr>
          <a:xfrm>
            <a:off x="4370832" y="2948940"/>
            <a:ext cx="4160520" cy="384048"/>
          </a:xfrm>
          <a:prstGeom prst="rect">
            <a:avLst/>
          </a:prstGeom>
          <a:noFill/>
          <a:ln/>
        </p:spPr>
        <p:txBody>
          <a:bodyPr wrap="square" lIns="0" tIns="0" rIns="0" bIns="0" rtlCol="0" anchor="ctr"/>
          <a:lstStyle/>
          <a:p>
            <a:pPr indent="0" marL="0">
              <a:lnSpc>
                <a:spcPct val="96000"/>
              </a:lnSpc>
              <a:buNone/>
            </a:pPr>
            <a:r>
              <a:rPr lang="en-US" sz="880" dirty="0">
                <a:solidFill>
                  <a:srgbClr val="1B2333"/>
                </a:solidFill>
                <a:latin typeface="Calibri" pitchFamily="34" charset="0"/>
                <a:ea typeface="Calibri" pitchFamily="34" charset="-122"/>
                <a:cs typeface="Calibri" pitchFamily="34" charset="-120"/>
              </a:rPr>
              <a:t>Encaissement → modes (virement, chèque, espèces), proportion espèces, délai de remise en banque ?</a:t>
            </a:r>
            <a:endParaRPr lang="en-US" sz="880" dirty="0"/>
          </a:p>
        </p:txBody>
      </p:sp>
      <p:sp>
        <p:nvSpPr>
          <p:cNvPr id="26" name="Shape 23"/>
          <p:cNvSpPr/>
          <p:nvPr/>
        </p:nvSpPr>
        <p:spPr>
          <a:xfrm>
            <a:off x="4059936" y="3401568"/>
            <a:ext cx="237744" cy="237744"/>
          </a:xfrm>
          <a:prstGeom prst="ellipse">
            <a:avLst/>
          </a:prstGeom>
          <a:solidFill>
            <a:srgbClr val="00A3A1"/>
          </a:solidFill>
          <a:ln/>
        </p:spPr>
      </p:sp>
      <p:sp>
        <p:nvSpPr>
          <p:cNvPr id="27" name="Text 24"/>
          <p:cNvSpPr/>
          <p:nvPr/>
        </p:nvSpPr>
        <p:spPr>
          <a:xfrm>
            <a:off x="4059936" y="3401568"/>
            <a:ext cx="237744" cy="237744"/>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5</a:t>
            </a:r>
            <a:endParaRPr lang="en-US" sz="900" dirty="0"/>
          </a:p>
        </p:txBody>
      </p:sp>
      <p:sp>
        <p:nvSpPr>
          <p:cNvPr id="28" name="Text 25"/>
          <p:cNvSpPr/>
          <p:nvPr/>
        </p:nvSpPr>
        <p:spPr>
          <a:xfrm>
            <a:off x="4370832" y="3346704"/>
            <a:ext cx="4160520" cy="384048"/>
          </a:xfrm>
          <a:prstGeom prst="rect">
            <a:avLst/>
          </a:prstGeom>
          <a:noFill/>
          <a:ln/>
        </p:spPr>
        <p:txBody>
          <a:bodyPr wrap="square" lIns="0" tIns="0" rIns="0" bIns="0" rtlCol="0" anchor="ctr"/>
          <a:lstStyle/>
          <a:p>
            <a:pPr indent="0" marL="0">
              <a:lnSpc>
                <a:spcPct val="96000"/>
              </a:lnSpc>
              <a:buNone/>
            </a:pPr>
            <a:r>
              <a:rPr lang="en-US" sz="880" dirty="0">
                <a:solidFill>
                  <a:srgbClr val="1B2333"/>
                </a:solidFill>
                <a:latin typeface="Calibri" pitchFamily="34" charset="0"/>
                <a:ea typeface="Calibri" pitchFamily="34" charset="-122"/>
                <a:cs typeface="Calibri" pitchFamily="34" charset="-120"/>
              </a:rPr>
              <a:t>Comptabilisation → interface caisse/compta automatique ou manuelle ; rapprochement périodique ?</a:t>
            </a:r>
            <a:endParaRPr lang="en-US" sz="880" dirty="0"/>
          </a:p>
        </p:txBody>
      </p:sp>
      <p:sp>
        <p:nvSpPr>
          <p:cNvPr id="29" name="Shape 26"/>
          <p:cNvSpPr/>
          <p:nvPr/>
        </p:nvSpPr>
        <p:spPr>
          <a:xfrm>
            <a:off x="4059936" y="3799332"/>
            <a:ext cx="237744" cy="237744"/>
          </a:xfrm>
          <a:prstGeom prst="ellipse">
            <a:avLst/>
          </a:prstGeom>
          <a:solidFill>
            <a:srgbClr val="00A3A1"/>
          </a:solidFill>
          <a:ln/>
        </p:spPr>
      </p:sp>
      <p:sp>
        <p:nvSpPr>
          <p:cNvPr id="30" name="Text 27"/>
          <p:cNvSpPr/>
          <p:nvPr/>
        </p:nvSpPr>
        <p:spPr>
          <a:xfrm>
            <a:off x="4059936" y="3799332"/>
            <a:ext cx="237744" cy="237744"/>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6</a:t>
            </a:r>
            <a:endParaRPr lang="en-US" sz="900" dirty="0"/>
          </a:p>
        </p:txBody>
      </p:sp>
      <p:sp>
        <p:nvSpPr>
          <p:cNvPr id="31" name="Text 28"/>
          <p:cNvSpPr/>
          <p:nvPr/>
        </p:nvSpPr>
        <p:spPr>
          <a:xfrm>
            <a:off x="4370832" y="3744468"/>
            <a:ext cx="4160520" cy="384048"/>
          </a:xfrm>
          <a:prstGeom prst="rect">
            <a:avLst/>
          </a:prstGeom>
          <a:noFill/>
          <a:ln/>
        </p:spPr>
        <p:txBody>
          <a:bodyPr wrap="square" lIns="0" tIns="0" rIns="0" bIns="0" rtlCol="0" anchor="ctr"/>
          <a:lstStyle/>
          <a:p>
            <a:pPr indent="0" marL="0">
              <a:lnSpc>
                <a:spcPct val="96000"/>
              </a:lnSpc>
              <a:buNone/>
            </a:pPr>
            <a:r>
              <a:rPr lang="en-US" sz="880" dirty="0">
                <a:solidFill>
                  <a:srgbClr val="1B2333"/>
                </a:solidFill>
                <a:latin typeface="Calibri" pitchFamily="34" charset="0"/>
                <a:ea typeface="Calibri" pitchFamily="34" charset="-122"/>
                <a:cs typeface="Calibri" pitchFamily="34" charset="-120"/>
              </a:rPr>
              <a:t>Suivi des créances → balance âgée, relances, provisions pour douteux ?</a:t>
            </a:r>
            <a:endParaRPr lang="en-US" sz="880" dirty="0"/>
          </a:p>
        </p:txBody>
      </p:sp>
      <p:sp>
        <p:nvSpPr>
          <p:cNvPr id="32" name="Text 29"/>
          <p:cNvSpPr/>
          <p:nvPr/>
        </p:nvSpPr>
        <p:spPr>
          <a:xfrm>
            <a:off x="4059936" y="4224528"/>
            <a:ext cx="4434840" cy="411480"/>
          </a:xfrm>
          <a:prstGeom prst="rect">
            <a:avLst/>
          </a:prstGeom>
          <a:noFill/>
          <a:ln/>
        </p:spPr>
        <p:txBody>
          <a:bodyPr wrap="square" lIns="0" tIns="0" rIns="0" bIns="0" rtlCol="0" anchor="t"/>
          <a:lstStyle/>
          <a:p>
            <a:pPr indent="0" marL="0">
              <a:lnSpc>
                <a:spcPct val="97000"/>
              </a:lnSpc>
              <a:buNone/>
            </a:pPr>
            <a:r>
              <a:rPr lang="en-US" sz="860" b="1" dirty="0">
                <a:solidFill>
                  <a:srgbClr val="00338D"/>
                </a:solidFill>
                <a:latin typeface="Calibri" pitchFamily="34" charset="0"/>
                <a:ea typeface="Calibri" pitchFamily="34" charset="-122"/>
                <a:cs typeface="Calibri" pitchFamily="34" charset="-120"/>
              </a:rPr>
              <a:t>Contrôles-clés attendus : </a:t>
            </a:r>
            <a:pPr indent="0" marL="0">
              <a:lnSpc>
                <a:spcPct val="97000"/>
              </a:lnSpc>
              <a:buNone/>
            </a:pPr>
            <a:r>
              <a:rPr lang="en-US" sz="860" i="1" dirty="0">
                <a:solidFill>
                  <a:srgbClr val="1B2333"/>
                </a:solidFill>
                <a:latin typeface="Calibri" pitchFamily="34" charset="0"/>
                <a:ea typeface="Calibri" pitchFamily="34" charset="-122"/>
                <a:cs typeface="Calibri" pitchFamily="34" charset="-120"/>
              </a:rPr>
              <a:t>séparation des tâches, validation des limites de crédit, séquence numérique sans rupture, rapprochement caisse quotidien, revue balance âgée, validation des avoirs/remises.</a:t>
            </a:r>
            <a:endParaRPr lang="en-US" sz="860" dirty="0"/>
          </a:p>
        </p:txBody>
      </p:sp>
      <p:sp>
        <p:nvSpPr>
          <p:cNvPr id="33" name="Text 3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Mise en pratique — Ventes</a:t>
            </a:r>
            <a:endParaRPr lang="en-US" sz="750" dirty="0"/>
          </a:p>
        </p:txBody>
      </p:sp>
      <p:sp>
        <p:nvSpPr>
          <p:cNvPr id="34" name="Text 3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43</a:t>
            </a:r>
            <a:endParaRPr lang="en-US" sz="75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 13H30 · OUTIL 20</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Synthèse : le risque d'anomalies significatives (RAS)</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Combiner RI et RC pour décider du niveau d'assurance à obtenir</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NAA 315 · NAA 330</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 13h30 · Outil 20</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44</a:t>
            </a:r>
            <a:endParaRPr lang="en-US" sz="75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 RAS : pivot entre évaluation et réponse d'audit</a:t>
            </a:r>
            <a:endParaRPr lang="en-US" sz="2700" dirty="0"/>
          </a:p>
        </p:txBody>
      </p:sp>
      <p:sp>
        <p:nvSpPr>
          <p:cNvPr id="5" name="Shape 3"/>
          <p:cNvSpPr/>
          <p:nvPr/>
        </p:nvSpPr>
        <p:spPr>
          <a:xfrm>
            <a:off x="502920" y="1325880"/>
            <a:ext cx="8138160" cy="1078992"/>
          </a:xfrm>
          <a:prstGeom prst="rect">
            <a:avLst/>
          </a:prstGeom>
          <a:solidFill>
            <a:srgbClr val="E8EFFB"/>
          </a:solidFill>
          <a:ln w="12700">
            <a:solidFill>
              <a:srgbClr val="1E49E2"/>
            </a:solidFill>
            <a:prstDash val="solid"/>
          </a:ln>
        </p:spPr>
      </p:sp>
      <p:sp>
        <p:nvSpPr>
          <p:cNvPr id="6" name="Shape 4"/>
          <p:cNvSpPr/>
          <p:nvPr/>
        </p:nvSpPr>
        <p:spPr>
          <a:xfrm>
            <a:off x="502920" y="1325880"/>
            <a:ext cx="73152" cy="1078992"/>
          </a:xfrm>
          <a:prstGeom prst="rect">
            <a:avLst/>
          </a:prstGeom>
          <a:solidFill>
            <a:srgbClr val="1E49E2"/>
          </a:solidFill>
          <a:ln/>
        </p:spPr>
      </p:sp>
      <p:sp>
        <p:nvSpPr>
          <p:cNvPr id="7" name="Shape 5"/>
          <p:cNvSpPr/>
          <p:nvPr/>
        </p:nvSpPr>
        <p:spPr>
          <a:xfrm>
            <a:off x="704088" y="1490472"/>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7223760" cy="384048"/>
          </a:xfrm>
          <a:prstGeom prst="rect">
            <a:avLst/>
          </a:prstGeom>
          <a:noFill/>
          <a:ln/>
        </p:spPr>
        <p:txBody>
          <a:bodyPr wrap="square" lIns="0" tIns="0" rIns="0" bIns="0" rtlCol="0" anchor="ctr"/>
          <a:lstStyle/>
          <a:p>
            <a:pPr indent="0" marL="0">
              <a:buNone/>
            </a:pPr>
            <a:r>
              <a:rPr lang="en-US" sz="1300" b="1" dirty="0">
                <a:solidFill>
                  <a:srgbClr val="1E49E2"/>
                </a:solidFill>
                <a:latin typeface="Arial" pitchFamily="34" charset="0"/>
                <a:ea typeface="Arial" pitchFamily="34" charset="-122"/>
                <a:cs typeface="Arial" pitchFamily="34" charset="-120"/>
              </a:rPr>
              <a:t>Définition — NAA 315</a:t>
            </a:r>
            <a:endParaRPr lang="en-US" sz="1300" dirty="0"/>
          </a:p>
        </p:txBody>
      </p:sp>
      <p:sp>
        <p:nvSpPr>
          <p:cNvPr id="10" name="Text 7"/>
          <p:cNvSpPr/>
          <p:nvPr/>
        </p:nvSpPr>
        <p:spPr>
          <a:xfrm>
            <a:off x="777240" y="1965960"/>
            <a:ext cx="7635240" cy="292608"/>
          </a:xfrm>
          <a:prstGeom prst="rect">
            <a:avLst/>
          </a:prstGeom>
          <a:noFill/>
          <a:ln/>
        </p:spPr>
        <p:txBody>
          <a:bodyPr wrap="square" lIns="0" tIns="0" rIns="0" bIns="0" rtlCol="0" anchor="t"/>
          <a:lstStyle/>
          <a:p>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Le risque d'anomalies significatives (RAS) est le risque que les états financiers comportent une anomalie significative </a:t>
            </a:r>
            <a:pPr indent="0" marL="0">
              <a:lnSpc>
                <a:spcPct val="103000"/>
              </a:lnSpc>
              <a:buNone/>
            </a:pPr>
            <a:r>
              <a:rPr lang="en-US" sz="1100" b="1" dirty="0">
                <a:solidFill>
                  <a:srgbClr val="1B2333"/>
                </a:solidFill>
                <a:latin typeface="Calibri" pitchFamily="34" charset="0"/>
                <a:ea typeface="Calibri" pitchFamily="34" charset="-122"/>
                <a:cs typeface="Calibri" pitchFamily="34" charset="-120"/>
              </a:rPr>
              <a:t>avant la prise en compte des contrôles de l'auditeur</a:t>
            </a:r>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 Il s'évalue au niveau des états financiers et au niveau des assertions, pour chaque compte ou catégorie d'opérations significatif.</a:t>
            </a:r>
            <a:endParaRPr lang="en-US" sz="1100" dirty="0"/>
          </a:p>
        </p:txBody>
      </p:sp>
      <p:sp>
        <p:nvSpPr>
          <p:cNvPr id="11" name="Text 8"/>
          <p:cNvSpPr/>
          <p:nvPr/>
        </p:nvSpPr>
        <p:spPr>
          <a:xfrm>
            <a:off x="502920" y="2670048"/>
            <a:ext cx="8138160" cy="27432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Deux composantes indissociables</a:t>
            </a:r>
            <a:endParaRPr lang="en-US" sz="1300" dirty="0"/>
          </a:p>
        </p:txBody>
      </p:sp>
      <p:sp>
        <p:nvSpPr>
          <p:cNvPr id="12" name="Shape 9"/>
          <p:cNvSpPr/>
          <p:nvPr/>
        </p:nvSpPr>
        <p:spPr>
          <a:xfrm>
            <a:off x="502920" y="3017520"/>
            <a:ext cx="3931920" cy="1508760"/>
          </a:xfrm>
          <a:prstGeom prst="rect">
            <a:avLst/>
          </a:prstGeom>
          <a:solidFill>
            <a:srgbClr val="FFFFFF"/>
          </a:solidFill>
          <a:ln w="12700">
            <a:solidFill>
              <a:srgbClr val="D7DEEC"/>
            </a:solidFill>
            <a:prstDash val="solid"/>
          </a:ln>
        </p:spPr>
      </p:sp>
      <p:sp>
        <p:nvSpPr>
          <p:cNvPr id="13" name="Shape 10"/>
          <p:cNvSpPr/>
          <p:nvPr/>
        </p:nvSpPr>
        <p:spPr>
          <a:xfrm>
            <a:off x="502920" y="3017520"/>
            <a:ext cx="68580" cy="1508760"/>
          </a:xfrm>
          <a:prstGeom prst="rect">
            <a:avLst/>
          </a:prstGeom>
          <a:solidFill>
            <a:srgbClr val="C8102E"/>
          </a:solidFill>
          <a:ln/>
        </p:spPr>
      </p:sp>
      <p:sp>
        <p:nvSpPr>
          <p:cNvPr id="14" name="Shape 11"/>
          <p:cNvSpPr/>
          <p:nvPr/>
        </p:nvSpPr>
        <p:spPr>
          <a:xfrm>
            <a:off x="704088" y="3200400"/>
            <a:ext cx="420624" cy="420624"/>
          </a:xfrm>
          <a:prstGeom prst="ellipse">
            <a:avLst/>
          </a:prstGeom>
          <a:solidFill>
            <a:srgbClr val="C8102E"/>
          </a:solidFill>
          <a:ln/>
        </p:spPr>
      </p:sp>
      <p:pic>
        <p:nvPicPr>
          <p:cNvPr id="15" name="Image 1" descr="preencoded.png">    </p:cNvPr>
          <p:cNvPicPr>
            <a:picLocks noChangeAspect="1"/>
          </p:cNvPicPr>
          <p:nvPr/>
        </p:nvPicPr>
        <p:blipFill>
          <a:blip r:embed="rId2"/>
          <a:stretch>
            <a:fillRect/>
          </a:stretch>
        </p:blipFill>
        <p:spPr>
          <a:xfrm>
            <a:off x="817656" y="3313968"/>
            <a:ext cx="193487" cy="193487"/>
          </a:xfrm>
          <a:prstGeom prst="rect">
            <a:avLst/>
          </a:prstGeom>
        </p:spPr>
      </p:pic>
      <p:sp>
        <p:nvSpPr>
          <p:cNvPr id="16" name="Text 12"/>
          <p:cNvSpPr/>
          <p:nvPr/>
        </p:nvSpPr>
        <p:spPr>
          <a:xfrm>
            <a:off x="1234440" y="3218688"/>
            <a:ext cx="3017520" cy="365760"/>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Risque inhérent (RI)</a:t>
            </a:r>
            <a:endParaRPr lang="en-US" sz="1250" dirty="0"/>
          </a:p>
        </p:txBody>
      </p:sp>
      <p:sp>
        <p:nvSpPr>
          <p:cNvPr id="17" name="Text 13"/>
          <p:cNvSpPr/>
          <p:nvPr/>
        </p:nvSpPr>
        <p:spPr>
          <a:xfrm>
            <a:off x="740664" y="3675888"/>
            <a:ext cx="3566160" cy="777240"/>
          </a:xfrm>
          <a:prstGeom prst="rect">
            <a:avLst/>
          </a:prstGeom>
          <a:noFill/>
          <a:ln/>
        </p:spPr>
        <p:txBody>
          <a:bodyPr wrap="square" lIns="0" tIns="0" rIns="0" bIns="0" rtlCol="0" anchor="t"/>
          <a:lstStyle/>
          <a:p>
            <a:pPr indent="0" marL="0">
              <a:lnSpc>
                <a:spcPct val="100000"/>
              </a:lnSpc>
              <a:buNone/>
            </a:pPr>
            <a:r>
              <a:rPr lang="en-US" sz="1000" dirty="0">
                <a:solidFill>
                  <a:srgbClr val="1B2333"/>
                </a:solidFill>
                <a:latin typeface="Calibri" pitchFamily="34" charset="0"/>
                <a:ea typeface="Calibri" pitchFamily="34" charset="-122"/>
                <a:cs typeface="Calibri" pitchFamily="34" charset="-120"/>
              </a:rPr>
              <a:t>Susceptibilité d'une assertion à une anomalie significative, indépendamment des contrôles. Lié à l'activité, la complexité, le jugement, la fraude.</a:t>
            </a:r>
            <a:endParaRPr lang="en-US" sz="1000" dirty="0"/>
          </a:p>
        </p:txBody>
      </p:sp>
      <p:sp>
        <p:nvSpPr>
          <p:cNvPr id="18" name="Shape 14"/>
          <p:cNvSpPr/>
          <p:nvPr/>
        </p:nvSpPr>
        <p:spPr>
          <a:xfrm>
            <a:off x="4663440" y="3017520"/>
            <a:ext cx="3977640" cy="1508760"/>
          </a:xfrm>
          <a:prstGeom prst="rect">
            <a:avLst/>
          </a:prstGeom>
          <a:solidFill>
            <a:srgbClr val="FFFFFF"/>
          </a:solidFill>
          <a:ln w="12700">
            <a:solidFill>
              <a:srgbClr val="D7DEEC"/>
            </a:solidFill>
            <a:prstDash val="solid"/>
          </a:ln>
        </p:spPr>
      </p:sp>
      <p:sp>
        <p:nvSpPr>
          <p:cNvPr id="19" name="Shape 15"/>
          <p:cNvSpPr/>
          <p:nvPr/>
        </p:nvSpPr>
        <p:spPr>
          <a:xfrm>
            <a:off x="4663440" y="3017520"/>
            <a:ext cx="68580" cy="1508760"/>
          </a:xfrm>
          <a:prstGeom prst="rect">
            <a:avLst/>
          </a:prstGeom>
          <a:solidFill>
            <a:srgbClr val="C77700"/>
          </a:solidFill>
          <a:ln/>
        </p:spPr>
      </p:sp>
      <p:sp>
        <p:nvSpPr>
          <p:cNvPr id="20" name="Shape 16"/>
          <p:cNvSpPr/>
          <p:nvPr/>
        </p:nvSpPr>
        <p:spPr>
          <a:xfrm>
            <a:off x="4864608" y="3200400"/>
            <a:ext cx="420624" cy="420624"/>
          </a:xfrm>
          <a:prstGeom prst="ellipse">
            <a:avLst/>
          </a:prstGeom>
          <a:solidFill>
            <a:srgbClr val="C77700"/>
          </a:solidFill>
          <a:ln/>
        </p:spPr>
      </p:sp>
      <p:pic>
        <p:nvPicPr>
          <p:cNvPr id="21" name="Image 2" descr="preencoded.png">    </p:cNvPr>
          <p:cNvPicPr>
            <a:picLocks noChangeAspect="1"/>
          </p:cNvPicPr>
          <p:nvPr/>
        </p:nvPicPr>
        <p:blipFill>
          <a:blip r:embed="rId3"/>
          <a:stretch>
            <a:fillRect/>
          </a:stretch>
        </p:blipFill>
        <p:spPr>
          <a:xfrm>
            <a:off x="4978176" y="3313968"/>
            <a:ext cx="193487" cy="193487"/>
          </a:xfrm>
          <a:prstGeom prst="rect">
            <a:avLst/>
          </a:prstGeom>
        </p:spPr>
      </p:pic>
      <p:sp>
        <p:nvSpPr>
          <p:cNvPr id="22" name="Text 17"/>
          <p:cNvSpPr/>
          <p:nvPr/>
        </p:nvSpPr>
        <p:spPr>
          <a:xfrm>
            <a:off x="5394960" y="3218688"/>
            <a:ext cx="3108960" cy="365760"/>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Risque lié au contrôle (RC)</a:t>
            </a:r>
            <a:endParaRPr lang="en-US" sz="1250" dirty="0"/>
          </a:p>
        </p:txBody>
      </p:sp>
      <p:sp>
        <p:nvSpPr>
          <p:cNvPr id="23" name="Text 18"/>
          <p:cNvSpPr/>
          <p:nvPr/>
        </p:nvSpPr>
        <p:spPr>
          <a:xfrm>
            <a:off x="4901184" y="3675888"/>
            <a:ext cx="3611880" cy="777240"/>
          </a:xfrm>
          <a:prstGeom prst="rect">
            <a:avLst/>
          </a:prstGeom>
          <a:noFill/>
          <a:ln/>
        </p:spPr>
        <p:txBody>
          <a:bodyPr wrap="square" lIns="0" tIns="0" rIns="0" bIns="0" rtlCol="0" anchor="t"/>
          <a:lstStyle/>
          <a:p>
            <a:pPr indent="0" marL="0">
              <a:lnSpc>
                <a:spcPct val="100000"/>
              </a:lnSpc>
              <a:buNone/>
            </a:pPr>
            <a:r>
              <a:rPr lang="en-US" sz="1000" dirty="0">
                <a:solidFill>
                  <a:srgbClr val="1B2333"/>
                </a:solidFill>
                <a:latin typeface="Calibri" pitchFamily="34" charset="0"/>
                <a:ea typeface="Calibri" pitchFamily="34" charset="-122"/>
                <a:cs typeface="Calibri" pitchFamily="34" charset="-120"/>
              </a:rPr>
              <a:t>Risque qu'une anomalie ne soit ni prévenue ni détectée et corrigée en temps voulu par le contrôle interne de l'entité.</a:t>
            </a:r>
            <a:endParaRPr lang="en-US" sz="1000" dirty="0"/>
          </a:p>
        </p:txBody>
      </p:sp>
      <p:sp>
        <p:nvSpPr>
          <p:cNvPr id="24"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RAS — définition</a:t>
            </a:r>
            <a:endParaRPr lang="en-US" sz="750" dirty="0"/>
          </a:p>
        </p:txBody>
      </p:sp>
      <p:sp>
        <p:nvSpPr>
          <p:cNvPr id="25"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45</a:t>
            </a:r>
            <a:endParaRPr lang="en-US" sz="7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logique de combinaison : RAS = RI × RC</a:t>
            </a:r>
            <a:endParaRPr lang="en-US" sz="2700" dirty="0"/>
          </a:p>
        </p:txBody>
      </p:sp>
      <p:sp>
        <p:nvSpPr>
          <p:cNvPr id="5" name="Shape 3"/>
          <p:cNvSpPr/>
          <p:nvPr/>
        </p:nvSpPr>
        <p:spPr>
          <a:xfrm>
            <a:off x="502920" y="1417320"/>
            <a:ext cx="8138160" cy="1143000"/>
          </a:xfrm>
          <a:prstGeom prst="rect">
            <a:avLst/>
          </a:prstGeom>
          <a:solidFill>
            <a:srgbClr val="081A3D"/>
          </a:solidFill>
          <a:ln/>
        </p:spPr>
      </p:sp>
      <p:sp>
        <p:nvSpPr>
          <p:cNvPr id="6" name="Shape 4"/>
          <p:cNvSpPr/>
          <p:nvPr/>
        </p:nvSpPr>
        <p:spPr>
          <a:xfrm>
            <a:off x="1005840" y="1627632"/>
            <a:ext cx="2240280" cy="731520"/>
          </a:xfrm>
          <a:prstGeom prst="rect">
            <a:avLst/>
          </a:prstGeom>
          <a:solidFill>
            <a:srgbClr val="1E49E2"/>
          </a:solidFill>
          <a:ln/>
        </p:spPr>
      </p:sp>
      <p:sp>
        <p:nvSpPr>
          <p:cNvPr id="7" name="Text 5"/>
          <p:cNvSpPr/>
          <p:nvPr/>
        </p:nvSpPr>
        <p:spPr>
          <a:xfrm>
            <a:off x="1005840" y="1627632"/>
            <a:ext cx="2240280" cy="731520"/>
          </a:xfrm>
          <a:prstGeom prst="rect">
            <a:avLst/>
          </a:prstGeom>
          <a:noFill/>
          <a:ln/>
        </p:spPr>
        <p:txBody>
          <a:bodyPr wrap="square" lIns="0" tIns="0" rIns="0" bIns="0" rtlCol="0" anchor="ctr"/>
          <a:lstStyle/>
          <a:p>
            <a:pPr algn="ctr" indent="0" marL="0">
              <a:lnSpc>
                <a:spcPct val="95000"/>
              </a:lnSpc>
              <a:buNone/>
            </a:pPr>
            <a:r>
              <a:rPr lang="en-US" sz="1700" b="1" dirty="0">
                <a:solidFill>
                  <a:srgbClr val="FFFFFF"/>
                </a:solidFill>
                <a:latin typeface="Arial" pitchFamily="34" charset="0"/>
                <a:ea typeface="Arial" pitchFamily="34" charset="-122"/>
                <a:cs typeface="Arial" pitchFamily="34" charset="-120"/>
              </a:rPr>
              <a:t>RI
</a:t>
            </a:r>
            <a:pPr algn="ctr" indent="0" marL="0">
              <a:lnSpc>
                <a:spcPct val="95000"/>
              </a:lnSpc>
              <a:buNone/>
            </a:pPr>
            <a:r>
              <a:rPr lang="en-US" sz="850" dirty="0">
                <a:solidFill>
                  <a:srgbClr val="DCE6FF"/>
                </a:solidFill>
                <a:latin typeface="Calibri" pitchFamily="34" charset="0"/>
                <a:ea typeface="Calibri" pitchFamily="34" charset="-122"/>
                <a:cs typeface="Calibri" pitchFamily="34" charset="-120"/>
              </a:rPr>
              <a:t>Risque inhérent</a:t>
            </a:r>
            <a:endParaRPr lang="en-US" sz="1700" dirty="0"/>
          </a:p>
        </p:txBody>
      </p:sp>
      <p:sp>
        <p:nvSpPr>
          <p:cNvPr id="8" name="Text 6"/>
          <p:cNvSpPr/>
          <p:nvPr/>
        </p:nvSpPr>
        <p:spPr>
          <a:xfrm>
            <a:off x="3246120" y="1627632"/>
            <a:ext cx="502920" cy="731520"/>
          </a:xfrm>
          <a:prstGeom prst="rect">
            <a:avLst/>
          </a:prstGeom>
          <a:noFill/>
          <a:ln/>
        </p:spPr>
        <p:txBody>
          <a:bodyPr wrap="square" lIns="0" tIns="0" rIns="0" bIns="0" rtlCol="0" anchor="ctr"/>
          <a:lstStyle/>
          <a:p>
            <a:pPr algn="ctr" indent="0" marL="0">
              <a:buNone/>
            </a:pPr>
            <a:r>
              <a:rPr lang="en-US" sz="2600" b="1" dirty="0">
                <a:solidFill>
                  <a:srgbClr val="7FC9F0"/>
                </a:solidFill>
                <a:latin typeface="Arial" pitchFamily="34" charset="0"/>
                <a:ea typeface="Arial" pitchFamily="34" charset="-122"/>
                <a:cs typeface="Arial" pitchFamily="34" charset="-120"/>
              </a:rPr>
              <a:t>×</a:t>
            </a:r>
            <a:endParaRPr lang="en-US" sz="2600" dirty="0"/>
          </a:p>
        </p:txBody>
      </p:sp>
      <p:sp>
        <p:nvSpPr>
          <p:cNvPr id="9" name="Shape 7"/>
          <p:cNvSpPr/>
          <p:nvPr/>
        </p:nvSpPr>
        <p:spPr>
          <a:xfrm>
            <a:off x="3749040" y="1627632"/>
            <a:ext cx="2240280" cy="731520"/>
          </a:xfrm>
          <a:prstGeom prst="rect">
            <a:avLst/>
          </a:prstGeom>
          <a:solidFill>
            <a:srgbClr val="0091DA"/>
          </a:solidFill>
          <a:ln/>
        </p:spPr>
      </p:sp>
      <p:sp>
        <p:nvSpPr>
          <p:cNvPr id="10" name="Text 8"/>
          <p:cNvSpPr/>
          <p:nvPr/>
        </p:nvSpPr>
        <p:spPr>
          <a:xfrm>
            <a:off x="3749040" y="1627632"/>
            <a:ext cx="2240280" cy="731520"/>
          </a:xfrm>
          <a:prstGeom prst="rect">
            <a:avLst/>
          </a:prstGeom>
          <a:noFill/>
          <a:ln/>
        </p:spPr>
        <p:txBody>
          <a:bodyPr wrap="square" lIns="0" tIns="0" rIns="0" bIns="0" rtlCol="0" anchor="ctr"/>
          <a:lstStyle/>
          <a:p>
            <a:pPr algn="ctr" indent="0" marL="0">
              <a:lnSpc>
                <a:spcPct val="95000"/>
              </a:lnSpc>
              <a:buNone/>
            </a:pPr>
            <a:r>
              <a:rPr lang="en-US" sz="1700" b="1" dirty="0">
                <a:solidFill>
                  <a:srgbClr val="FFFFFF"/>
                </a:solidFill>
                <a:latin typeface="Arial" pitchFamily="34" charset="0"/>
                <a:ea typeface="Arial" pitchFamily="34" charset="-122"/>
                <a:cs typeface="Arial" pitchFamily="34" charset="-120"/>
              </a:rPr>
              <a:t>RC
</a:t>
            </a:r>
            <a:pPr algn="ctr" indent="0" marL="0">
              <a:lnSpc>
                <a:spcPct val="95000"/>
              </a:lnSpc>
              <a:buNone/>
            </a:pPr>
            <a:r>
              <a:rPr lang="en-US" sz="850" dirty="0">
                <a:solidFill>
                  <a:srgbClr val="DCE6FF"/>
                </a:solidFill>
                <a:latin typeface="Calibri" pitchFamily="34" charset="0"/>
                <a:ea typeface="Calibri" pitchFamily="34" charset="-122"/>
                <a:cs typeface="Calibri" pitchFamily="34" charset="-120"/>
              </a:rPr>
              <a:t>Risque lié au contrôle</a:t>
            </a:r>
            <a:endParaRPr lang="en-US" sz="1700" dirty="0"/>
          </a:p>
        </p:txBody>
      </p:sp>
      <p:sp>
        <p:nvSpPr>
          <p:cNvPr id="11" name="Text 9"/>
          <p:cNvSpPr/>
          <p:nvPr/>
        </p:nvSpPr>
        <p:spPr>
          <a:xfrm>
            <a:off x="5989320" y="1627632"/>
            <a:ext cx="502920" cy="731520"/>
          </a:xfrm>
          <a:prstGeom prst="rect">
            <a:avLst/>
          </a:prstGeom>
          <a:noFill/>
          <a:ln/>
        </p:spPr>
        <p:txBody>
          <a:bodyPr wrap="square" lIns="0" tIns="0" rIns="0" bIns="0" rtlCol="0" anchor="ctr"/>
          <a:lstStyle/>
          <a:p>
            <a:pPr algn="ctr" indent="0" marL="0">
              <a:buNone/>
            </a:pPr>
            <a:r>
              <a:rPr lang="en-US" sz="2600" b="1" dirty="0">
                <a:solidFill>
                  <a:srgbClr val="7FC9F0"/>
                </a:solidFill>
                <a:latin typeface="Arial" pitchFamily="34" charset="0"/>
                <a:ea typeface="Arial" pitchFamily="34" charset="-122"/>
                <a:cs typeface="Arial" pitchFamily="34" charset="-120"/>
              </a:rPr>
              <a:t>=</a:t>
            </a:r>
            <a:endParaRPr lang="en-US" sz="2600" dirty="0"/>
          </a:p>
        </p:txBody>
      </p:sp>
      <p:sp>
        <p:nvSpPr>
          <p:cNvPr id="12" name="Shape 10"/>
          <p:cNvSpPr/>
          <p:nvPr/>
        </p:nvSpPr>
        <p:spPr>
          <a:xfrm>
            <a:off x="6492240" y="1627632"/>
            <a:ext cx="2148840" cy="731520"/>
          </a:xfrm>
          <a:prstGeom prst="rect">
            <a:avLst/>
          </a:prstGeom>
          <a:solidFill>
            <a:srgbClr val="00A3A1"/>
          </a:solidFill>
          <a:ln/>
        </p:spPr>
      </p:sp>
      <p:sp>
        <p:nvSpPr>
          <p:cNvPr id="13" name="Text 11"/>
          <p:cNvSpPr/>
          <p:nvPr/>
        </p:nvSpPr>
        <p:spPr>
          <a:xfrm>
            <a:off x="6492240" y="1627632"/>
            <a:ext cx="2148840" cy="731520"/>
          </a:xfrm>
          <a:prstGeom prst="rect">
            <a:avLst/>
          </a:prstGeom>
          <a:noFill/>
          <a:ln/>
        </p:spPr>
        <p:txBody>
          <a:bodyPr wrap="square" lIns="0" tIns="0" rIns="0" bIns="0" rtlCol="0" anchor="ctr"/>
          <a:lstStyle/>
          <a:p>
            <a:pPr algn="ctr" indent="0" marL="0">
              <a:lnSpc>
                <a:spcPct val="95000"/>
              </a:lnSpc>
              <a:buNone/>
            </a:pPr>
            <a:r>
              <a:rPr lang="en-US" sz="1700" b="1" dirty="0">
                <a:solidFill>
                  <a:srgbClr val="FFFFFF"/>
                </a:solidFill>
                <a:latin typeface="Arial" pitchFamily="34" charset="0"/>
                <a:ea typeface="Arial" pitchFamily="34" charset="-122"/>
                <a:cs typeface="Arial" pitchFamily="34" charset="-120"/>
              </a:rPr>
              <a:t>RAS
</a:t>
            </a:r>
            <a:pPr algn="ctr" indent="0" marL="0">
              <a:lnSpc>
                <a:spcPct val="95000"/>
              </a:lnSpc>
              <a:buNone/>
            </a:pPr>
            <a:r>
              <a:rPr lang="en-US" sz="850" dirty="0">
                <a:solidFill>
                  <a:srgbClr val="DCE6FF"/>
                </a:solidFill>
                <a:latin typeface="Calibri" pitchFamily="34" charset="0"/>
                <a:ea typeface="Calibri" pitchFamily="34" charset="-122"/>
                <a:cs typeface="Calibri" pitchFamily="34" charset="-120"/>
              </a:rPr>
              <a:t>Risque d'anomalies signif.</a:t>
            </a:r>
            <a:endParaRPr lang="en-US" sz="1700" dirty="0"/>
          </a:p>
        </p:txBody>
      </p:sp>
      <p:sp>
        <p:nvSpPr>
          <p:cNvPr id="14" name="Text 12"/>
          <p:cNvSpPr/>
          <p:nvPr/>
        </p:nvSpPr>
        <p:spPr>
          <a:xfrm>
            <a:off x="502920" y="2743200"/>
            <a:ext cx="8138160" cy="27432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Une combinaison qualitative — non un produit arithmétique</a:t>
            </a:r>
            <a:endParaRPr lang="en-US" sz="1300" dirty="0"/>
          </a:p>
        </p:txBody>
      </p:sp>
      <p:sp>
        <p:nvSpPr>
          <p:cNvPr id="15" name="Text 13"/>
          <p:cNvSpPr/>
          <p:nvPr/>
        </p:nvSpPr>
        <p:spPr>
          <a:xfrm>
            <a:off x="502920" y="3108960"/>
            <a:ext cx="8138160" cy="1417320"/>
          </a:xfrm>
          <a:prstGeom prst="rect">
            <a:avLst/>
          </a:prstGeom>
          <a:noFill/>
          <a:ln/>
        </p:spPr>
        <p:txBody>
          <a:bodyPr wrap="square" lIns="0" tIns="0" rIns="0" bIns="0" rtlCol="0" anchor="t"/>
          <a:lstStyle/>
          <a:p>
            <a:pPr indent="0" marL="0">
              <a:lnSpc>
                <a:spcPct val="112000"/>
              </a:lnSpc>
              <a:buNone/>
            </a:pPr>
            <a:r>
              <a:rPr lang="en-US" sz="1100" b="1" dirty="0">
                <a:solidFill>
                  <a:srgbClr val="00338D"/>
                </a:solidFill>
                <a:latin typeface="Calibri" pitchFamily="34" charset="0"/>
                <a:ea typeface="Calibri" pitchFamily="34" charset="-122"/>
                <a:cs typeface="Calibri" pitchFamily="34" charset="-120"/>
              </a:rPr>
              <a:t>Principe de prudence : </a:t>
            </a:r>
            <a:pPr indent="0" marL="0">
              <a:lnSpc>
                <a:spcPct val="112000"/>
              </a:lnSpc>
              <a:buNone/>
            </a:pPr>
            <a:r>
              <a:rPr lang="en-US" sz="1100" dirty="0">
                <a:solidFill>
                  <a:srgbClr val="1B2333"/>
                </a:solidFill>
                <a:latin typeface="Calibri" pitchFamily="34" charset="0"/>
                <a:ea typeface="Calibri" pitchFamily="34" charset="-122"/>
                <a:cs typeface="Calibri" pitchFamily="34" charset="-120"/>
              </a:rPr>
              <a:t>en cas de doute, l'auditeur retient le niveau de risque le plus élevé (asymétrie prudente). Un RI élevé n'est jamais « compensé » par un RC faible au point d'abaisser fortement le RAS.
</a:t>
            </a:r>
            <a:pPr indent="0" marL="0">
              <a:lnSpc>
                <a:spcPct val="112000"/>
              </a:lnSpc>
              <a:buNone/>
            </a:pPr>
            <a:r>
              <a:rPr lang="en-US" sz="1100" b="1" dirty="0">
                <a:solidFill>
                  <a:srgbClr val="00338D"/>
                </a:solidFill>
                <a:latin typeface="Calibri" pitchFamily="34" charset="0"/>
                <a:ea typeface="Calibri" pitchFamily="34" charset="-122"/>
                <a:cs typeface="Calibri" pitchFamily="34" charset="-120"/>
              </a:rPr>
              <a:t>Évaluation par assertion : </a:t>
            </a:r>
            <a:pPr indent="0" marL="0">
              <a:lnSpc>
                <a:spcPct val="112000"/>
              </a:lnSpc>
              <a:buNone/>
            </a:pPr>
            <a:r>
              <a:rPr lang="en-US" sz="1100" dirty="0">
                <a:solidFill>
                  <a:srgbClr val="1B2333"/>
                </a:solidFill>
                <a:latin typeface="Calibri" pitchFamily="34" charset="0"/>
                <a:ea typeface="Calibri" pitchFamily="34" charset="-122"/>
                <a:cs typeface="Calibri" pitchFamily="34" charset="-120"/>
              </a:rPr>
              <a:t>le RAS se détermine compte par compte et assertion par assertion — pas globalement. Un même cycle peut présenter un RAS élevé en « évaluation » et faible en « exhaustivité ».
</a:t>
            </a:r>
            <a:pPr indent="0" marL="0">
              <a:lnSpc>
                <a:spcPct val="112000"/>
              </a:lnSpc>
              <a:buNone/>
            </a:pPr>
            <a:r>
              <a:rPr lang="en-US" sz="1100" b="1" dirty="0">
                <a:solidFill>
                  <a:srgbClr val="00338D"/>
                </a:solidFill>
                <a:latin typeface="Calibri" pitchFamily="34" charset="0"/>
                <a:ea typeface="Calibri" pitchFamily="34" charset="-122"/>
                <a:cs typeface="Calibri" pitchFamily="34" charset="-120"/>
              </a:rPr>
              <a:t>Articulation NAA 330 : </a:t>
            </a:r>
            <a:pPr indent="0" marL="0">
              <a:lnSpc>
                <a:spcPct val="112000"/>
              </a:lnSpc>
              <a:buNone/>
            </a:pPr>
            <a:r>
              <a:rPr lang="en-US" sz="1100" dirty="0">
                <a:solidFill>
                  <a:srgbClr val="1B2333"/>
                </a:solidFill>
                <a:latin typeface="Calibri" pitchFamily="34" charset="0"/>
                <a:ea typeface="Calibri" pitchFamily="34" charset="-122"/>
                <a:cs typeface="Calibri" pitchFamily="34" charset="-120"/>
              </a:rPr>
              <a:t>plus le RAS est élevé, plus les procédures d'audit doivent être étendues, rapprochées de la clôture, et fondées sur des éléments probants externes et fiables.</a:t>
            </a:r>
            <a:endParaRPr lang="en-US" sz="1100" dirty="0"/>
          </a:p>
        </p:txBody>
      </p:sp>
      <p:sp>
        <p:nvSpPr>
          <p:cNvPr id="16" name="Text 1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RAS = RI × RC</a:t>
            </a:r>
            <a:endParaRPr lang="en-US" sz="750" dirty="0"/>
          </a:p>
        </p:txBody>
      </p:sp>
      <p:sp>
        <p:nvSpPr>
          <p:cNvPr id="17" name="Text 1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46</a:t>
            </a:r>
            <a:endParaRPr lang="en-US" sz="75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Matrice de combinaison RI × RC → RAS</a:t>
            </a:r>
            <a:endParaRPr lang="en-US" sz="2700" dirty="0"/>
          </a:p>
        </p:txBody>
      </p:sp>
      <p:sp>
        <p:nvSpPr>
          <p:cNvPr id="5" name="Text 3"/>
          <p:cNvSpPr/>
          <p:nvPr/>
        </p:nvSpPr>
        <p:spPr>
          <a:xfrm>
            <a:off x="502920" y="1280160"/>
            <a:ext cx="8138160" cy="384048"/>
          </a:xfrm>
          <a:prstGeom prst="rect">
            <a:avLst/>
          </a:prstGeom>
          <a:noFill/>
          <a:ln/>
        </p:spPr>
        <p:txBody>
          <a:bodyPr wrap="square" lIns="0" tIns="0" rIns="0" bIns="0" rtlCol="0" anchor="ctr"/>
          <a:lstStyle/>
          <a:p>
            <a:pPr indent="0" marL="0">
              <a:lnSpc>
                <a:spcPct val="100000"/>
              </a:lnSpc>
              <a:buNone/>
            </a:pPr>
            <a:r>
              <a:rPr lang="en-US" sz="1050" i="1" dirty="0">
                <a:solidFill>
                  <a:srgbClr val="5C6678"/>
                </a:solidFill>
                <a:latin typeface="Calibri" pitchFamily="34" charset="0"/>
                <a:ea typeface="Calibri" pitchFamily="34" charset="-122"/>
                <a:cs typeface="Calibri" pitchFamily="34" charset="-120"/>
              </a:rPr>
              <a:t>Lecture : on croise le niveau de risque inhérent (lignes) avec le niveau de risque lié au contrôle (colonnes) pour obtenir le RAS résultant.</a:t>
            </a:r>
            <a:endParaRPr lang="en-US" sz="1050" dirty="0"/>
          </a:p>
        </p:txBody>
      </p:sp>
      <p:graphicFrame>
        <p:nvGraphicFramePr>
          <p:cNvPr id="48" name="Table 0"/>
          <p:cNvGraphicFramePr>
            <a:graphicFrameLocks noGrp="1"/>
          </p:cNvGraphicFramePr>
          <p:nvPr>
            <p:extLst>
              <p:ext uri="{D42A27DB-BD31-4B8C-83A1-F6EECF244321}">
                <p14:modId xmlns:p14="http://schemas.microsoft.com/office/powerpoint/2010/main" val="1579011935"/>
              </p:ext>
            </p:extLst>
          </p:nvPr>
        </p:nvGraphicFramePr>
        <p:xfrm>
          <a:off x="502920" y="1828800"/>
          <a:ext cx="8138160" cy="914400"/>
        </p:xfrm>
        <a:graphic>
          <a:graphicData uri="http://schemas.openxmlformats.org/drawingml/2006/table">
            <a:tbl>
              <a:tblPr/>
              <a:tblGrid>
                <a:gridCol w="2029968"/>
                <a:gridCol w="2035454"/>
                <a:gridCol w="2036369"/>
                <a:gridCol w="2036369"/>
              </a:tblGrid>
              <a:tr h="420624">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RI ↓   RC →</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22046"/>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RC Faible</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RC Modéré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RC Élevé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66928">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RI Faible</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F</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F</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M</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r h="566928">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RI Modéré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F</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M</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566928">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RI Élevé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M</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TÉ</a:t>
                      </a:r>
                      <a:endParaRPr lang="en-US" sz="120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7A0010"/>
                    </a:solidFill>
                  </a:tcPr>
                </a:tc>
              </a:tr>
            </a:tbl>
          </a:graphicData>
        </a:graphic>
      </p:graphicFrame>
      <p:sp>
        <p:nvSpPr>
          <p:cNvPr id="7" name="Shape 4"/>
          <p:cNvSpPr/>
          <p:nvPr/>
        </p:nvSpPr>
        <p:spPr>
          <a:xfrm>
            <a:off x="502920" y="4087368"/>
            <a:ext cx="274320" cy="219456"/>
          </a:xfrm>
          <a:prstGeom prst="rect">
            <a:avLst/>
          </a:prstGeom>
          <a:solidFill>
            <a:srgbClr val="1E8449"/>
          </a:solidFill>
          <a:ln/>
        </p:spPr>
      </p:sp>
      <p:sp>
        <p:nvSpPr>
          <p:cNvPr id="8" name="Text 5"/>
          <p:cNvSpPr/>
          <p:nvPr/>
        </p:nvSpPr>
        <p:spPr>
          <a:xfrm>
            <a:off x="502920" y="4087368"/>
            <a:ext cx="274320" cy="219456"/>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F</a:t>
            </a:r>
            <a:endParaRPr lang="en-US" sz="900" dirty="0"/>
          </a:p>
        </p:txBody>
      </p:sp>
      <p:sp>
        <p:nvSpPr>
          <p:cNvPr id="9" name="Text 6"/>
          <p:cNvSpPr/>
          <p:nvPr/>
        </p:nvSpPr>
        <p:spPr>
          <a:xfrm>
            <a:off x="868680" y="4069080"/>
            <a:ext cx="3611880" cy="274320"/>
          </a:xfrm>
          <a:prstGeom prst="rect">
            <a:avLst/>
          </a:prstGeom>
          <a:noFill/>
          <a:ln/>
        </p:spPr>
        <p:txBody>
          <a:bodyPr wrap="square" lIns="0" tIns="0" rIns="0" bIns="0" rtlCol="0" anchor="ctr"/>
          <a:lstStyle/>
          <a:p>
            <a:pPr indent="0" marL="0">
              <a:buNone/>
            </a:pPr>
            <a:r>
              <a:rPr lang="en-US" sz="950" dirty="0">
                <a:solidFill>
                  <a:srgbClr val="1B2333"/>
                </a:solidFill>
                <a:latin typeface="Calibri" pitchFamily="34" charset="0"/>
                <a:ea typeface="Calibri" pitchFamily="34" charset="-122"/>
                <a:cs typeface="Calibri" pitchFamily="34" charset="-120"/>
              </a:rPr>
              <a:t>RAS faible — approche allégée possible</a:t>
            </a:r>
            <a:endParaRPr lang="en-US" sz="950" dirty="0"/>
          </a:p>
        </p:txBody>
      </p:sp>
      <p:sp>
        <p:nvSpPr>
          <p:cNvPr id="10" name="Shape 7"/>
          <p:cNvSpPr/>
          <p:nvPr/>
        </p:nvSpPr>
        <p:spPr>
          <a:xfrm>
            <a:off x="4572000" y="4087368"/>
            <a:ext cx="274320" cy="219456"/>
          </a:xfrm>
          <a:prstGeom prst="rect">
            <a:avLst/>
          </a:prstGeom>
          <a:solidFill>
            <a:srgbClr val="C77700"/>
          </a:solidFill>
          <a:ln/>
        </p:spPr>
      </p:sp>
      <p:sp>
        <p:nvSpPr>
          <p:cNvPr id="11" name="Text 8"/>
          <p:cNvSpPr/>
          <p:nvPr/>
        </p:nvSpPr>
        <p:spPr>
          <a:xfrm>
            <a:off x="4572000" y="4087368"/>
            <a:ext cx="274320" cy="219456"/>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M</a:t>
            </a:r>
            <a:endParaRPr lang="en-US" sz="900" dirty="0"/>
          </a:p>
        </p:txBody>
      </p:sp>
      <p:sp>
        <p:nvSpPr>
          <p:cNvPr id="12" name="Text 9"/>
          <p:cNvSpPr/>
          <p:nvPr/>
        </p:nvSpPr>
        <p:spPr>
          <a:xfrm>
            <a:off x="4937760" y="4069080"/>
            <a:ext cx="3611880" cy="274320"/>
          </a:xfrm>
          <a:prstGeom prst="rect">
            <a:avLst/>
          </a:prstGeom>
          <a:noFill/>
          <a:ln/>
        </p:spPr>
        <p:txBody>
          <a:bodyPr wrap="square" lIns="0" tIns="0" rIns="0" bIns="0" rtlCol="0" anchor="ctr"/>
          <a:lstStyle/>
          <a:p>
            <a:pPr indent="0" marL="0">
              <a:buNone/>
            </a:pPr>
            <a:r>
              <a:rPr lang="en-US" sz="950" dirty="0">
                <a:solidFill>
                  <a:srgbClr val="1B2333"/>
                </a:solidFill>
                <a:latin typeface="Calibri" pitchFamily="34" charset="0"/>
                <a:ea typeface="Calibri" pitchFamily="34" charset="-122"/>
                <a:cs typeface="Calibri" pitchFamily="34" charset="-120"/>
              </a:rPr>
              <a:t>RAS modéré — combinaison tests/substantif</a:t>
            </a:r>
            <a:endParaRPr lang="en-US" sz="950" dirty="0"/>
          </a:p>
        </p:txBody>
      </p:sp>
      <p:sp>
        <p:nvSpPr>
          <p:cNvPr id="13" name="Shape 10"/>
          <p:cNvSpPr/>
          <p:nvPr/>
        </p:nvSpPr>
        <p:spPr>
          <a:xfrm>
            <a:off x="502920" y="4453128"/>
            <a:ext cx="274320" cy="219456"/>
          </a:xfrm>
          <a:prstGeom prst="rect">
            <a:avLst/>
          </a:prstGeom>
          <a:solidFill>
            <a:srgbClr val="C8102E"/>
          </a:solidFill>
          <a:ln/>
        </p:spPr>
      </p:sp>
      <p:sp>
        <p:nvSpPr>
          <p:cNvPr id="14" name="Text 11"/>
          <p:cNvSpPr/>
          <p:nvPr/>
        </p:nvSpPr>
        <p:spPr>
          <a:xfrm>
            <a:off x="502920" y="4453128"/>
            <a:ext cx="274320" cy="219456"/>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É</a:t>
            </a:r>
            <a:endParaRPr lang="en-US" sz="900" dirty="0"/>
          </a:p>
        </p:txBody>
      </p:sp>
      <p:sp>
        <p:nvSpPr>
          <p:cNvPr id="15" name="Text 12"/>
          <p:cNvSpPr/>
          <p:nvPr/>
        </p:nvSpPr>
        <p:spPr>
          <a:xfrm>
            <a:off x="868680" y="4434840"/>
            <a:ext cx="3611880" cy="274320"/>
          </a:xfrm>
          <a:prstGeom prst="rect">
            <a:avLst/>
          </a:prstGeom>
          <a:noFill/>
          <a:ln/>
        </p:spPr>
        <p:txBody>
          <a:bodyPr wrap="square" lIns="0" tIns="0" rIns="0" bIns="0" rtlCol="0" anchor="ctr"/>
          <a:lstStyle/>
          <a:p>
            <a:pPr indent="0" marL="0">
              <a:buNone/>
            </a:pPr>
            <a:r>
              <a:rPr lang="en-US" sz="950" dirty="0">
                <a:solidFill>
                  <a:srgbClr val="1B2333"/>
                </a:solidFill>
                <a:latin typeface="Calibri" pitchFamily="34" charset="0"/>
                <a:ea typeface="Calibri" pitchFamily="34" charset="-122"/>
                <a:cs typeface="Calibri" pitchFamily="34" charset="-120"/>
              </a:rPr>
              <a:t>RAS élevé — substantif étendu</a:t>
            </a:r>
            <a:endParaRPr lang="en-US" sz="950" dirty="0"/>
          </a:p>
        </p:txBody>
      </p:sp>
      <p:sp>
        <p:nvSpPr>
          <p:cNvPr id="16" name="Shape 13"/>
          <p:cNvSpPr/>
          <p:nvPr/>
        </p:nvSpPr>
        <p:spPr>
          <a:xfrm>
            <a:off x="4572000" y="4453128"/>
            <a:ext cx="274320" cy="219456"/>
          </a:xfrm>
          <a:prstGeom prst="rect">
            <a:avLst/>
          </a:prstGeom>
          <a:solidFill>
            <a:srgbClr val="7A0010"/>
          </a:solidFill>
          <a:ln/>
        </p:spPr>
      </p:sp>
      <p:sp>
        <p:nvSpPr>
          <p:cNvPr id="17" name="Text 14"/>
          <p:cNvSpPr/>
          <p:nvPr/>
        </p:nvSpPr>
        <p:spPr>
          <a:xfrm>
            <a:off x="4572000" y="4453128"/>
            <a:ext cx="274320" cy="219456"/>
          </a:xfrm>
          <a:prstGeom prst="rect">
            <a:avLst/>
          </a:prstGeom>
          <a:noFill/>
          <a:ln/>
        </p:spPr>
        <p:txBody>
          <a:bodyPr wrap="square" lIns="0" tIns="0" rIns="0" bIns="0" rtlCol="0" anchor="ctr"/>
          <a:lstStyle/>
          <a:p>
            <a:pPr algn="ctr" indent="0" marL="0">
              <a:buNone/>
            </a:pPr>
            <a:r>
              <a:rPr lang="en-US" sz="900" b="1" dirty="0">
                <a:solidFill>
                  <a:srgbClr val="FFFFFF"/>
                </a:solidFill>
                <a:latin typeface="Arial" pitchFamily="34" charset="0"/>
                <a:ea typeface="Arial" pitchFamily="34" charset="-122"/>
                <a:cs typeface="Arial" pitchFamily="34" charset="-120"/>
              </a:rPr>
              <a:t>TÉ</a:t>
            </a:r>
            <a:endParaRPr lang="en-US" sz="900" dirty="0"/>
          </a:p>
        </p:txBody>
      </p:sp>
      <p:sp>
        <p:nvSpPr>
          <p:cNvPr id="18" name="Text 15"/>
          <p:cNvSpPr/>
          <p:nvPr/>
        </p:nvSpPr>
        <p:spPr>
          <a:xfrm>
            <a:off x="4937760" y="4434840"/>
            <a:ext cx="3611880" cy="274320"/>
          </a:xfrm>
          <a:prstGeom prst="rect">
            <a:avLst/>
          </a:prstGeom>
          <a:noFill/>
          <a:ln/>
        </p:spPr>
        <p:txBody>
          <a:bodyPr wrap="square" lIns="0" tIns="0" rIns="0" bIns="0" rtlCol="0" anchor="ctr"/>
          <a:lstStyle/>
          <a:p>
            <a:pPr indent="0" marL="0">
              <a:buNone/>
            </a:pPr>
            <a:r>
              <a:rPr lang="en-US" sz="950" dirty="0">
                <a:solidFill>
                  <a:srgbClr val="1B2333"/>
                </a:solidFill>
                <a:latin typeface="Calibri" pitchFamily="34" charset="0"/>
                <a:ea typeface="Calibri" pitchFamily="34" charset="-122"/>
                <a:cs typeface="Calibri" pitchFamily="34" charset="-120"/>
              </a:rPr>
              <a:t>RAS très élevé — assurance maximale, proche clôture</a:t>
            </a:r>
            <a:endParaRPr lang="en-US" sz="950" dirty="0"/>
          </a:p>
        </p:txBody>
      </p:sp>
      <p:sp>
        <p:nvSpPr>
          <p:cNvPr id="19" name="Text 16"/>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Matrice RI × RC → RAS</a:t>
            </a:r>
            <a:endParaRPr lang="en-US" sz="750" dirty="0"/>
          </a:p>
        </p:txBody>
      </p:sp>
      <p:sp>
        <p:nvSpPr>
          <p:cNvPr id="20" name="Text 17"/>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47</a:t>
            </a:r>
            <a:endParaRPr lang="en-US" sz="75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Quatre leviers de réponse au RAS (NAA 330)</a:t>
            </a:r>
            <a:endParaRPr lang="en-US" sz="2700" dirty="0"/>
          </a:p>
        </p:txBody>
      </p:sp>
      <p:sp>
        <p:nvSpPr>
          <p:cNvPr id="5" name="Shape 3"/>
          <p:cNvSpPr/>
          <p:nvPr/>
        </p:nvSpPr>
        <p:spPr>
          <a:xfrm>
            <a:off x="502920" y="1298448"/>
            <a:ext cx="8138160" cy="868680"/>
          </a:xfrm>
          <a:prstGeom prst="rect">
            <a:avLst/>
          </a:prstGeom>
          <a:solidFill>
            <a:srgbClr val="E8EFFB"/>
          </a:solidFill>
          <a:ln w="12700">
            <a:solidFill>
              <a:srgbClr val="1E49E2"/>
            </a:solidFill>
            <a:prstDash val="solid"/>
          </a:ln>
        </p:spPr>
      </p:sp>
      <p:sp>
        <p:nvSpPr>
          <p:cNvPr id="6" name="Shape 4"/>
          <p:cNvSpPr/>
          <p:nvPr/>
        </p:nvSpPr>
        <p:spPr>
          <a:xfrm>
            <a:off x="502920" y="1298448"/>
            <a:ext cx="73152" cy="868680"/>
          </a:xfrm>
          <a:prstGeom prst="rect">
            <a:avLst/>
          </a:prstGeom>
          <a:solidFill>
            <a:srgbClr val="1E49E2"/>
          </a:solidFill>
          <a:ln/>
        </p:spPr>
      </p:sp>
      <p:sp>
        <p:nvSpPr>
          <p:cNvPr id="7" name="Shape 5"/>
          <p:cNvSpPr/>
          <p:nvPr/>
        </p:nvSpPr>
        <p:spPr>
          <a:xfrm>
            <a:off x="704088" y="1463040"/>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566733"/>
            <a:ext cx="176662" cy="176662"/>
          </a:xfrm>
          <a:prstGeom prst="rect">
            <a:avLst/>
          </a:prstGeom>
        </p:spPr>
      </p:pic>
      <p:sp>
        <p:nvSpPr>
          <p:cNvPr id="9" name="Text 6"/>
          <p:cNvSpPr/>
          <p:nvPr/>
        </p:nvSpPr>
        <p:spPr>
          <a:xfrm>
            <a:off x="1216152" y="1444752"/>
            <a:ext cx="7223760" cy="384048"/>
          </a:xfrm>
          <a:prstGeom prst="rect">
            <a:avLst/>
          </a:prstGeom>
          <a:noFill/>
          <a:ln/>
        </p:spPr>
        <p:txBody>
          <a:bodyPr wrap="square" lIns="0" tIns="0" rIns="0" bIns="0" rtlCol="0" anchor="ctr"/>
          <a:lstStyle/>
          <a:p>
            <a:pPr indent="0" marL="0">
              <a:buNone/>
            </a:pPr>
            <a:r>
              <a:rPr lang="en-US" sz="1300" b="1" dirty="0">
                <a:solidFill>
                  <a:srgbClr val="1E49E2"/>
                </a:solidFill>
                <a:latin typeface="Arial" pitchFamily="34" charset="0"/>
                <a:ea typeface="Arial" pitchFamily="34" charset="-122"/>
                <a:cs typeface="Arial" pitchFamily="34" charset="-120"/>
              </a:rPr>
              <a:t>Principe NAA 330</a:t>
            </a:r>
            <a:endParaRPr lang="en-US" sz="1300" dirty="0"/>
          </a:p>
        </p:txBody>
      </p:sp>
      <p:sp>
        <p:nvSpPr>
          <p:cNvPr id="10" name="Text 7"/>
          <p:cNvSpPr/>
          <p:nvPr/>
        </p:nvSpPr>
        <p:spPr>
          <a:xfrm>
            <a:off x="777240" y="1938528"/>
            <a:ext cx="7635240" cy="82296"/>
          </a:xfrm>
          <a:prstGeom prst="rect">
            <a:avLst/>
          </a:prstGeom>
          <a:noFill/>
          <a:ln/>
        </p:spPr>
        <p:txBody>
          <a:bodyPr wrap="square" lIns="0" tIns="0" rIns="0" bIns="0" rtlCol="0" anchor="t"/>
          <a:lstStyle/>
          <a:p>
            <a:pPr indent="0" marL="0">
              <a:lnSpc>
                <a:spcPct val="103000"/>
              </a:lnSpc>
              <a:buNone/>
            </a:pPr>
            <a:r>
              <a:rPr lang="en-US" sz="1050" dirty="0">
                <a:solidFill>
                  <a:srgbClr val="1B2333"/>
                </a:solidFill>
                <a:latin typeface="Calibri" pitchFamily="34" charset="0"/>
                <a:ea typeface="Calibri" pitchFamily="34" charset="-122"/>
                <a:cs typeface="Calibri" pitchFamily="34" charset="-120"/>
              </a:rPr>
              <a:t>À chaque niveau de RAS évalué doit répondre une procédure d'audit proportionnée. L'auditeur module quatre leviers pour ramener le risque de non-détection à un niveau acceptable.</a:t>
            </a:r>
            <a:endParaRPr lang="en-US" sz="1050" dirty="0"/>
          </a:p>
        </p:txBody>
      </p:sp>
      <p:sp>
        <p:nvSpPr>
          <p:cNvPr id="11" name="Shape 8"/>
          <p:cNvSpPr/>
          <p:nvPr/>
        </p:nvSpPr>
        <p:spPr>
          <a:xfrm>
            <a:off x="502920" y="2395728"/>
            <a:ext cx="3931920" cy="1060704"/>
          </a:xfrm>
          <a:prstGeom prst="rect">
            <a:avLst/>
          </a:prstGeom>
          <a:solidFill>
            <a:srgbClr val="FFFFFF"/>
          </a:solidFill>
          <a:ln w="12700">
            <a:solidFill>
              <a:srgbClr val="D7DEEC"/>
            </a:solidFill>
            <a:prstDash val="solid"/>
          </a:ln>
        </p:spPr>
      </p:sp>
      <p:sp>
        <p:nvSpPr>
          <p:cNvPr id="12" name="Shape 9"/>
          <p:cNvSpPr/>
          <p:nvPr/>
        </p:nvSpPr>
        <p:spPr>
          <a:xfrm>
            <a:off x="502920" y="2395728"/>
            <a:ext cx="68580" cy="1060704"/>
          </a:xfrm>
          <a:prstGeom prst="rect">
            <a:avLst/>
          </a:prstGeom>
          <a:solidFill>
            <a:srgbClr val="00A3A1"/>
          </a:solidFill>
          <a:ln/>
        </p:spPr>
      </p:sp>
      <p:sp>
        <p:nvSpPr>
          <p:cNvPr id="13" name="Shape 10"/>
          <p:cNvSpPr/>
          <p:nvPr/>
        </p:nvSpPr>
        <p:spPr>
          <a:xfrm>
            <a:off x="685800" y="2560320"/>
            <a:ext cx="384048" cy="384048"/>
          </a:xfrm>
          <a:prstGeom prst="ellipse">
            <a:avLst/>
          </a:prstGeom>
          <a:solidFill>
            <a:srgbClr val="00A3A1"/>
          </a:solidFill>
          <a:ln/>
        </p:spPr>
      </p:sp>
      <p:pic>
        <p:nvPicPr>
          <p:cNvPr id="14" name="Image 1" descr="preencoded.png">    </p:cNvPr>
          <p:cNvPicPr>
            <a:picLocks noChangeAspect="1"/>
          </p:cNvPicPr>
          <p:nvPr/>
        </p:nvPicPr>
        <p:blipFill>
          <a:blip r:embed="rId2"/>
          <a:stretch>
            <a:fillRect/>
          </a:stretch>
        </p:blipFill>
        <p:spPr>
          <a:xfrm>
            <a:off x="789493" y="2664013"/>
            <a:ext cx="176662" cy="176662"/>
          </a:xfrm>
          <a:prstGeom prst="rect">
            <a:avLst/>
          </a:prstGeom>
        </p:spPr>
      </p:pic>
      <p:sp>
        <p:nvSpPr>
          <p:cNvPr id="15" name="Text 11"/>
          <p:cNvSpPr/>
          <p:nvPr/>
        </p:nvSpPr>
        <p:spPr>
          <a:xfrm>
            <a:off x="1179576" y="2560320"/>
            <a:ext cx="3108960" cy="365760"/>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Nature</a:t>
            </a:r>
            <a:endParaRPr lang="en-US" sz="1250" dirty="0"/>
          </a:p>
        </p:txBody>
      </p:sp>
      <p:sp>
        <p:nvSpPr>
          <p:cNvPr id="16" name="Text 12"/>
          <p:cNvSpPr/>
          <p:nvPr/>
        </p:nvSpPr>
        <p:spPr>
          <a:xfrm>
            <a:off x="704088" y="2944368"/>
            <a:ext cx="3611880" cy="475488"/>
          </a:xfrm>
          <a:prstGeom prst="rect">
            <a:avLst/>
          </a:prstGeom>
          <a:noFill/>
          <a:ln/>
        </p:spPr>
        <p:txBody>
          <a:bodyPr wrap="square" lIns="0" tIns="0" rIns="0" bIns="0" rtlCol="0" anchor="t"/>
          <a:lstStyle/>
          <a:p>
            <a:pPr indent="0" marL="0">
              <a:lnSpc>
                <a:spcPct val="98000"/>
              </a:lnSpc>
              <a:buNone/>
            </a:pPr>
            <a:r>
              <a:rPr lang="en-US" sz="870" dirty="0">
                <a:solidFill>
                  <a:srgbClr val="1B2333"/>
                </a:solidFill>
                <a:latin typeface="Calibri" pitchFamily="34" charset="0"/>
                <a:ea typeface="Calibri" pitchFamily="34" charset="-122"/>
                <a:cs typeface="Calibri" pitchFamily="34" charset="-120"/>
              </a:rPr>
              <a:t>Type de procédures : contrôles vs. substantif (tests de détail, procédures analytiques de substance). Plus le RAS est élevé, plus on privilégie le substantif et les éléments probants externes.</a:t>
            </a:r>
            <a:endParaRPr lang="en-US" sz="870" dirty="0"/>
          </a:p>
        </p:txBody>
      </p:sp>
      <p:sp>
        <p:nvSpPr>
          <p:cNvPr id="17" name="Shape 13"/>
          <p:cNvSpPr/>
          <p:nvPr/>
        </p:nvSpPr>
        <p:spPr>
          <a:xfrm>
            <a:off x="4617720" y="2395728"/>
            <a:ext cx="3931920" cy="1060704"/>
          </a:xfrm>
          <a:prstGeom prst="rect">
            <a:avLst/>
          </a:prstGeom>
          <a:solidFill>
            <a:srgbClr val="FFFFFF"/>
          </a:solidFill>
          <a:ln w="12700">
            <a:solidFill>
              <a:srgbClr val="D7DEEC"/>
            </a:solidFill>
            <a:prstDash val="solid"/>
          </a:ln>
        </p:spPr>
      </p:sp>
      <p:sp>
        <p:nvSpPr>
          <p:cNvPr id="18" name="Shape 14"/>
          <p:cNvSpPr/>
          <p:nvPr/>
        </p:nvSpPr>
        <p:spPr>
          <a:xfrm>
            <a:off x="4617720" y="2395728"/>
            <a:ext cx="68580" cy="1060704"/>
          </a:xfrm>
          <a:prstGeom prst="rect">
            <a:avLst/>
          </a:prstGeom>
          <a:solidFill>
            <a:srgbClr val="00A3A1"/>
          </a:solidFill>
          <a:ln/>
        </p:spPr>
      </p:sp>
      <p:sp>
        <p:nvSpPr>
          <p:cNvPr id="19" name="Shape 15"/>
          <p:cNvSpPr/>
          <p:nvPr/>
        </p:nvSpPr>
        <p:spPr>
          <a:xfrm>
            <a:off x="4800600" y="2560320"/>
            <a:ext cx="384048" cy="384048"/>
          </a:xfrm>
          <a:prstGeom prst="ellipse">
            <a:avLst/>
          </a:prstGeom>
          <a:solidFill>
            <a:srgbClr val="00A3A1"/>
          </a:solidFill>
          <a:ln/>
        </p:spPr>
      </p:sp>
      <p:pic>
        <p:nvPicPr>
          <p:cNvPr id="20" name="Image 2" descr="preencoded.png">    </p:cNvPr>
          <p:cNvPicPr>
            <a:picLocks noChangeAspect="1"/>
          </p:cNvPicPr>
          <p:nvPr/>
        </p:nvPicPr>
        <p:blipFill>
          <a:blip r:embed="rId3"/>
          <a:stretch>
            <a:fillRect/>
          </a:stretch>
        </p:blipFill>
        <p:spPr>
          <a:xfrm>
            <a:off x="4904293" y="2664013"/>
            <a:ext cx="176662" cy="176662"/>
          </a:xfrm>
          <a:prstGeom prst="rect">
            <a:avLst/>
          </a:prstGeom>
        </p:spPr>
      </p:pic>
      <p:sp>
        <p:nvSpPr>
          <p:cNvPr id="21" name="Text 16"/>
          <p:cNvSpPr/>
          <p:nvPr/>
        </p:nvSpPr>
        <p:spPr>
          <a:xfrm>
            <a:off x="5294376" y="2560320"/>
            <a:ext cx="3108960" cy="365760"/>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Calendrier</a:t>
            </a:r>
            <a:endParaRPr lang="en-US" sz="1250" dirty="0"/>
          </a:p>
        </p:txBody>
      </p:sp>
      <p:sp>
        <p:nvSpPr>
          <p:cNvPr id="22" name="Text 17"/>
          <p:cNvSpPr/>
          <p:nvPr/>
        </p:nvSpPr>
        <p:spPr>
          <a:xfrm>
            <a:off x="4818888" y="2944368"/>
            <a:ext cx="3611880" cy="475488"/>
          </a:xfrm>
          <a:prstGeom prst="rect">
            <a:avLst/>
          </a:prstGeom>
          <a:noFill/>
          <a:ln/>
        </p:spPr>
        <p:txBody>
          <a:bodyPr wrap="square" lIns="0" tIns="0" rIns="0" bIns="0" rtlCol="0" anchor="t"/>
          <a:lstStyle/>
          <a:p>
            <a:pPr indent="0" marL="0">
              <a:lnSpc>
                <a:spcPct val="98000"/>
              </a:lnSpc>
              <a:buNone/>
            </a:pPr>
            <a:r>
              <a:rPr lang="en-US" sz="870" dirty="0">
                <a:solidFill>
                  <a:srgbClr val="1B2333"/>
                </a:solidFill>
                <a:latin typeface="Calibri" pitchFamily="34" charset="0"/>
                <a:ea typeface="Calibri" pitchFamily="34" charset="-122"/>
                <a:cs typeface="Calibri" pitchFamily="34" charset="-120"/>
              </a:rPr>
              <a:t>Moment d'exécution : intérimaire vs. clôture. Un RAS élevé impose de concentrer les travaux à la date de clôture ou après, pour réduire le risque sur la période résiduelle.</a:t>
            </a:r>
            <a:endParaRPr lang="en-US" sz="870" dirty="0"/>
          </a:p>
        </p:txBody>
      </p:sp>
      <p:sp>
        <p:nvSpPr>
          <p:cNvPr id="23" name="Shape 18"/>
          <p:cNvSpPr/>
          <p:nvPr/>
        </p:nvSpPr>
        <p:spPr>
          <a:xfrm>
            <a:off x="502920" y="3566160"/>
            <a:ext cx="3931920" cy="1060704"/>
          </a:xfrm>
          <a:prstGeom prst="rect">
            <a:avLst/>
          </a:prstGeom>
          <a:solidFill>
            <a:srgbClr val="FFFFFF"/>
          </a:solidFill>
          <a:ln w="12700">
            <a:solidFill>
              <a:srgbClr val="D7DEEC"/>
            </a:solidFill>
            <a:prstDash val="solid"/>
          </a:ln>
        </p:spPr>
      </p:sp>
      <p:sp>
        <p:nvSpPr>
          <p:cNvPr id="24" name="Shape 19"/>
          <p:cNvSpPr/>
          <p:nvPr/>
        </p:nvSpPr>
        <p:spPr>
          <a:xfrm>
            <a:off x="502920" y="3566160"/>
            <a:ext cx="68580" cy="1060704"/>
          </a:xfrm>
          <a:prstGeom prst="rect">
            <a:avLst/>
          </a:prstGeom>
          <a:solidFill>
            <a:srgbClr val="00A3A1"/>
          </a:solidFill>
          <a:ln/>
        </p:spPr>
      </p:sp>
      <p:sp>
        <p:nvSpPr>
          <p:cNvPr id="25" name="Shape 20"/>
          <p:cNvSpPr/>
          <p:nvPr/>
        </p:nvSpPr>
        <p:spPr>
          <a:xfrm>
            <a:off x="685800" y="3730752"/>
            <a:ext cx="384048" cy="384048"/>
          </a:xfrm>
          <a:prstGeom prst="ellipse">
            <a:avLst/>
          </a:prstGeom>
          <a:solidFill>
            <a:srgbClr val="00A3A1"/>
          </a:solidFill>
          <a:ln/>
        </p:spPr>
      </p:sp>
      <p:pic>
        <p:nvPicPr>
          <p:cNvPr id="26" name="Image 3" descr="preencoded.png">    </p:cNvPr>
          <p:cNvPicPr>
            <a:picLocks noChangeAspect="1"/>
          </p:cNvPicPr>
          <p:nvPr/>
        </p:nvPicPr>
        <p:blipFill>
          <a:blip r:embed="rId4"/>
          <a:stretch>
            <a:fillRect/>
          </a:stretch>
        </p:blipFill>
        <p:spPr>
          <a:xfrm>
            <a:off x="789493" y="3834445"/>
            <a:ext cx="176662" cy="176662"/>
          </a:xfrm>
          <a:prstGeom prst="rect">
            <a:avLst/>
          </a:prstGeom>
        </p:spPr>
      </p:pic>
      <p:sp>
        <p:nvSpPr>
          <p:cNvPr id="27" name="Text 21"/>
          <p:cNvSpPr/>
          <p:nvPr/>
        </p:nvSpPr>
        <p:spPr>
          <a:xfrm>
            <a:off x="1179576" y="3730752"/>
            <a:ext cx="3108960" cy="365760"/>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Étendue</a:t>
            </a:r>
            <a:endParaRPr lang="en-US" sz="1250" dirty="0"/>
          </a:p>
        </p:txBody>
      </p:sp>
      <p:sp>
        <p:nvSpPr>
          <p:cNvPr id="28" name="Text 22"/>
          <p:cNvSpPr/>
          <p:nvPr/>
        </p:nvSpPr>
        <p:spPr>
          <a:xfrm>
            <a:off x="704088" y="4114800"/>
            <a:ext cx="3611880" cy="475488"/>
          </a:xfrm>
          <a:prstGeom prst="rect">
            <a:avLst/>
          </a:prstGeom>
          <a:noFill/>
          <a:ln/>
        </p:spPr>
        <p:txBody>
          <a:bodyPr wrap="square" lIns="0" tIns="0" rIns="0" bIns="0" rtlCol="0" anchor="t"/>
          <a:lstStyle/>
          <a:p>
            <a:pPr indent="0" marL="0">
              <a:lnSpc>
                <a:spcPct val="98000"/>
              </a:lnSpc>
              <a:buNone/>
            </a:pPr>
            <a:r>
              <a:rPr lang="en-US" sz="870" dirty="0">
                <a:solidFill>
                  <a:srgbClr val="1B2333"/>
                </a:solidFill>
                <a:latin typeface="Calibri" pitchFamily="34" charset="0"/>
                <a:ea typeface="Calibri" pitchFamily="34" charset="-122"/>
                <a:cs typeface="Calibri" pitchFamily="34" charset="-120"/>
              </a:rPr>
              <a:t>Volume de travaux : taille des échantillons, seuil d'investigation. Un RAS élevé augmente l'étendue (échantillons plus larges, seuils plus bas).</a:t>
            </a:r>
            <a:endParaRPr lang="en-US" sz="870" dirty="0"/>
          </a:p>
        </p:txBody>
      </p:sp>
      <p:sp>
        <p:nvSpPr>
          <p:cNvPr id="29" name="Shape 23"/>
          <p:cNvSpPr/>
          <p:nvPr/>
        </p:nvSpPr>
        <p:spPr>
          <a:xfrm>
            <a:off x="4617720" y="3566160"/>
            <a:ext cx="3931920" cy="1060704"/>
          </a:xfrm>
          <a:prstGeom prst="rect">
            <a:avLst/>
          </a:prstGeom>
          <a:solidFill>
            <a:srgbClr val="FFFFFF"/>
          </a:solidFill>
          <a:ln w="12700">
            <a:solidFill>
              <a:srgbClr val="D7DEEC"/>
            </a:solidFill>
            <a:prstDash val="solid"/>
          </a:ln>
        </p:spPr>
      </p:sp>
      <p:sp>
        <p:nvSpPr>
          <p:cNvPr id="30" name="Shape 24"/>
          <p:cNvSpPr/>
          <p:nvPr/>
        </p:nvSpPr>
        <p:spPr>
          <a:xfrm>
            <a:off x="4617720" y="3566160"/>
            <a:ext cx="68580" cy="1060704"/>
          </a:xfrm>
          <a:prstGeom prst="rect">
            <a:avLst/>
          </a:prstGeom>
          <a:solidFill>
            <a:srgbClr val="00A3A1"/>
          </a:solidFill>
          <a:ln/>
        </p:spPr>
      </p:sp>
      <p:sp>
        <p:nvSpPr>
          <p:cNvPr id="31" name="Shape 25"/>
          <p:cNvSpPr/>
          <p:nvPr/>
        </p:nvSpPr>
        <p:spPr>
          <a:xfrm>
            <a:off x="4800600" y="3730752"/>
            <a:ext cx="384048" cy="384048"/>
          </a:xfrm>
          <a:prstGeom prst="ellipse">
            <a:avLst/>
          </a:prstGeom>
          <a:solidFill>
            <a:srgbClr val="00A3A1"/>
          </a:solidFill>
          <a:ln/>
        </p:spPr>
      </p:sp>
      <p:pic>
        <p:nvPicPr>
          <p:cNvPr id="32" name="Image 4" descr="preencoded.png">    </p:cNvPr>
          <p:cNvPicPr>
            <a:picLocks noChangeAspect="1"/>
          </p:cNvPicPr>
          <p:nvPr/>
        </p:nvPicPr>
        <p:blipFill>
          <a:blip r:embed="rId5"/>
          <a:stretch>
            <a:fillRect/>
          </a:stretch>
        </p:blipFill>
        <p:spPr>
          <a:xfrm>
            <a:off x="4904293" y="3834445"/>
            <a:ext cx="176662" cy="176662"/>
          </a:xfrm>
          <a:prstGeom prst="rect">
            <a:avLst/>
          </a:prstGeom>
        </p:spPr>
      </p:pic>
      <p:sp>
        <p:nvSpPr>
          <p:cNvPr id="33" name="Text 26"/>
          <p:cNvSpPr/>
          <p:nvPr/>
        </p:nvSpPr>
        <p:spPr>
          <a:xfrm>
            <a:off x="5294376" y="3730752"/>
            <a:ext cx="3108960" cy="365760"/>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Affectation</a:t>
            </a:r>
            <a:endParaRPr lang="en-US" sz="1250" dirty="0"/>
          </a:p>
        </p:txBody>
      </p:sp>
      <p:sp>
        <p:nvSpPr>
          <p:cNvPr id="34" name="Text 27"/>
          <p:cNvSpPr/>
          <p:nvPr/>
        </p:nvSpPr>
        <p:spPr>
          <a:xfrm>
            <a:off x="4818888" y="4114800"/>
            <a:ext cx="3611880" cy="475488"/>
          </a:xfrm>
          <a:prstGeom prst="rect">
            <a:avLst/>
          </a:prstGeom>
          <a:noFill/>
          <a:ln/>
        </p:spPr>
        <p:txBody>
          <a:bodyPr wrap="square" lIns="0" tIns="0" rIns="0" bIns="0" rtlCol="0" anchor="t"/>
          <a:lstStyle/>
          <a:p>
            <a:pPr indent="0" marL="0">
              <a:lnSpc>
                <a:spcPct val="98000"/>
              </a:lnSpc>
              <a:buNone/>
            </a:pPr>
            <a:r>
              <a:rPr lang="en-US" sz="870" dirty="0">
                <a:solidFill>
                  <a:srgbClr val="1B2333"/>
                </a:solidFill>
                <a:latin typeface="Calibri" pitchFamily="34" charset="0"/>
                <a:ea typeface="Calibri" pitchFamily="34" charset="-122"/>
                <a:cs typeface="Calibri" pitchFamily="34" charset="-120"/>
              </a:rPr>
              <a:t>Ressources &amp; supervision : séniorité de l'équipe, recours à des experts, intensité de la revue. Les risques significatifs sont confiés aux profils expérimentés.</a:t>
            </a:r>
            <a:endParaRPr lang="en-US" sz="870" dirty="0"/>
          </a:p>
        </p:txBody>
      </p:sp>
      <p:sp>
        <p:nvSpPr>
          <p:cNvPr id="35" name="Text 2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Leviers de réponse — NAA 330</a:t>
            </a:r>
            <a:endParaRPr lang="en-US" sz="750" dirty="0"/>
          </a:p>
        </p:txBody>
      </p:sp>
      <p:sp>
        <p:nvSpPr>
          <p:cNvPr id="36" name="Text 2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48</a:t>
            </a:r>
            <a:endParaRPr lang="en-US" sz="7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notion de « risque significatif » (NAA 315 §27-29)</a:t>
            </a:r>
            <a:endParaRPr lang="en-US" sz="2700" dirty="0"/>
          </a:p>
        </p:txBody>
      </p:sp>
      <p:sp>
        <p:nvSpPr>
          <p:cNvPr id="5" name="Shape 3"/>
          <p:cNvSpPr/>
          <p:nvPr/>
        </p:nvSpPr>
        <p:spPr>
          <a:xfrm>
            <a:off x="502920" y="1325880"/>
            <a:ext cx="8138160" cy="960120"/>
          </a:xfrm>
          <a:prstGeom prst="rect">
            <a:avLst/>
          </a:prstGeom>
          <a:solidFill>
            <a:srgbClr val="FBE9EC"/>
          </a:solidFill>
          <a:ln w="12700">
            <a:solidFill>
              <a:srgbClr val="C8102E"/>
            </a:solidFill>
            <a:prstDash val="solid"/>
          </a:ln>
        </p:spPr>
      </p:sp>
      <p:sp>
        <p:nvSpPr>
          <p:cNvPr id="6" name="Shape 4"/>
          <p:cNvSpPr/>
          <p:nvPr/>
        </p:nvSpPr>
        <p:spPr>
          <a:xfrm>
            <a:off x="502920" y="1325880"/>
            <a:ext cx="73152" cy="960120"/>
          </a:xfrm>
          <a:prstGeom prst="rect">
            <a:avLst/>
          </a:prstGeom>
          <a:solidFill>
            <a:srgbClr val="C8102E"/>
          </a:solidFill>
          <a:ln/>
        </p:spPr>
      </p:sp>
      <p:sp>
        <p:nvSpPr>
          <p:cNvPr id="7" name="Shape 5"/>
          <p:cNvSpPr/>
          <p:nvPr/>
        </p:nvSpPr>
        <p:spPr>
          <a:xfrm>
            <a:off x="704088" y="1490472"/>
            <a:ext cx="384048" cy="384048"/>
          </a:xfrm>
          <a:prstGeom prst="ellipse">
            <a:avLst/>
          </a:prstGeom>
          <a:solidFill>
            <a:srgbClr val="C8102E"/>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7223760" cy="384048"/>
          </a:xfrm>
          <a:prstGeom prst="rect">
            <a:avLst/>
          </a:prstGeom>
          <a:noFill/>
          <a:ln/>
        </p:spPr>
        <p:txBody>
          <a:bodyPr wrap="square" lIns="0" tIns="0" rIns="0" bIns="0" rtlCol="0" anchor="ctr"/>
          <a:lstStyle/>
          <a:p>
            <a:pPr indent="0" marL="0">
              <a:buNone/>
            </a:pPr>
            <a:r>
              <a:rPr lang="en-US" sz="1300" b="1" dirty="0">
                <a:solidFill>
                  <a:srgbClr val="C8102E"/>
                </a:solidFill>
                <a:latin typeface="Arial" pitchFamily="34" charset="0"/>
                <a:ea typeface="Arial" pitchFamily="34" charset="-122"/>
                <a:cs typeface="Arial" pitchFamily="34" charset="-120"/>
              </a:rPr>
              <a:t>Définition</a:t>
            </a:r>
            <a:endParaRPr lang="en-US" sz="1300" dirty="0"/>
          </a:p>
        </p:txBody>
      </p:sp>
      <p:sp>
        <p:nvSpPr>
          <p:cNvPr id="10" name="Text 7"/>
          <p:cNvSpPr/>
          <p:nvPr/>
        </p:nvSpPr>
        <p:spPr>
          <a:xfrm>
            <a:off x="777240" y="1965960"/>
            <a:ext cx="7635240" cy="173736"/>
          </a:xfrm>
          <a:prstGeom prst="rect">
            <a:avLst/>
          </a:prstGeom>
          <a:noFill/>
          <a:ln/>
        </p:spPr>
        <p:txBody>
          <a:bodyPr wrap="square" lIns="0" tIns="0" rIns="0" bIns="0" rtlCol="0" anchor="t"/>
          <a:lstStyle/>
          <a:p>
            <a:pPr indent="0" marL="0">
              <a:lnSpc>
                <a:spcPct val="103000"/>
              </a:lnSpc>
              <a:buNone/>
            </a:pPr>
            <a:r>
              <a:rPr lang="en-US" sz="1050" b="1" dirty="0">
                <a:solidFill>
                  <a:srgbClr val="1B2333"/>
                </a:solidFill>
                <a:latin typeface="Calibri" pitchFamily="34" charset="0"/>
                <a:ea typeface="Calibri" pitchFamily="34" charset="-122"/>
                <a:cs typeface="Calibri" pitchFamily="34" charset="-120"/>
              </a:rPr>
              <a:t>Un risque significatif est un risque identifié et évalué d'anomalies significatives qui, selon le jugement de l'auditeur, requiert une attention particulière. </a:t>
            </a:r>
            <a:pPr indent="0" marL="0">
              <a:lnSpc>
                <a:spcPct val="103000"/>
              </a:lnSpc>
              <a:buNone/>
            </a:pPr>
            <a:r>
              <a:rPr lang="en-US" sz="1050" dirty="0">
                <a:solidFill>
                  <a:srgbClr val="1B2333"/>
                </a:solidFill>
                <a:latin typeface="Calibri" pitchFamily="34" charset="0"/>
                <a:ea typeface="Calibri" pitchFamily="34" charset="-122"/>
                <a:cs typeface="Calibri" pitchFamily="34" charset="-120"/>
              </a:rPr>
              <a:t>Sa qualification déclenche des obligations renforcées (NAA 330 §21).</a:t>
            </a:r>
            <a:endParaRPr lang="en-US" sz="1050" dirty="0"/>
          </a:p>
        </p:txBody>
      </p:sp>
      <p:sp>
        <p:nvSpPr>
          <p:cNvPr id="11" name="Text 8"/>
          <p:cNvSpPr/>
          <p:nvPr/>
        </p:nvSpPr>
        <p:spPr>
          <a:xfrm>
            <a:off x="502920" y="2487168"/>
            <a:ext cx="8138160" cy="274320"/>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Indices conduisant à qualifier un risque de « significatif » :</a:t>
            </a:r>
            <a:endParaRPr lang="en-US" sz="1150" dirty="0"/>
          </a:p>
        </p:txBody>
      </p:sp>
      <p:sp>
        <p:nvSpPr>
          <p:cNvPr id="12" name="Shape 9"/>
          <p:cNvSpPr/>
          <p:nvPr/>
        </p:nvSpPr>
        <p:spPr>
          <a:xfrm>
            <a:off x="502920" y="2724912"/>
            <a:ext cx="329184" cy="329184"/>
          </a:xfrm>
          <a:prstGeom prst="ellipse">
            <a:avLst/>
          </a:prstGeom>
          <a:solidFill>
            <a:srgbClr val="C8102E"/>
          </a:solidFill>
          <a:ln/>
        </p:spPr>
      </p:sp>
      <p:pic>
        <p:nvPicPr>
          <p:cNvPr id="13" name="Image 1" descr="preencoded.png">    </p:cNvPr>
          <p:cNvPicPr>
            <a:picLocks noChangeAspect="1"/>
          </p:cNvPicPr>
          <p:nvPr/>
        </p:nvPicPr>
        <p:blipFill>
          <a:blip r:embed="rId2"/>
          <a:stretch>
            <a:fillRect/>
          </a:stretch>
        </p:blipFill>
        <p:spPr>
          <a:xfrm>
            <a:off x="591800" y="2813792"/>
            <a:ext cx="151425" cy="151425"/>
          </a:xfrm>
          <a:prstGeom prst="rect">
            <a:avLst/>
          </a:prstGeom>
        </p:spPr>
      </p:pic>
      <p:sp>
        <p:nvSpPr>
          <p:cNvPr id="14" name="Text 10"/>
          <p:cNvSpPr/>
          <p:nvPr/>
        </p:nvSpPr>
        <p:spPr>
          <a:xfrm>
            <a:off x="923544" y="2706624"/>
            <a:ext cx="361188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Risque de fraude</a:t>
            </a:r>
            <a:endParaRPr lang="en-US" sz="1050" dirty="0"/>
          </a:p>
        </p:txBody>
      </p:sp>
      <p:sp>
        <p:nvSpPr>
          <p:cNvPr id="15" name="Shape 11"/>
          <p:cNvSpPr/>
          <p:nvPr/>
        </p:nvSpPr>
        <p:spPr>
          <a:xfrm>
            <a:off x="4572000" y="2724912"/>
            <a:ext cx="329184" cy="329184"/>
          </a:xfrm>
          <a:prstGeom prst="ellipse">
            <a:avLst/>
          </a:prstGeom>
          <a:solidFill>
            <a:srgbClr val="C8102E"/>
          </a:solidFill>
          <a:ln/>
        </p:spPr>
      </p:sp>
      <p:pic>
        <p:nvPicPr>
          <p:cNvPr id="16" name="Image 2" descr="preencoded.png">    </p:cNvPr>
          <p:cNvPicPr>
            <a:picLocks noChangeAspect="1"/>
          </p:cNvPicPr>
          <p:nvPr/>
        </p:nvPicPr>
        <p:blipFill>
          <a:blip r:embed="rId3"/>
          <a:stretch>
            <a:fillRect/>
          </a:stretch>
        </p:blipFill>
        <p:spPr>
          <a:xfrm>
            <a:off x="4660880" y="2813792"/>
            <a:ext cx="151425" cy="151425"/>
          </a:xfrm>
          <a:prstGeom prst="rect">
            <a:avLst/>
          </a:prstGeom>
        </p:spPr>
      </p:pic>
      <p:sp>
        <p:nvSpPr>
          <p:cNvPr id="17" name="Text 12"/>
          <p:cNvSpPr/>
          <p:nvPr/>
        </p:nvSpPr>
        <p:spPr>
          <a:xfrm>
            <a:off x="4992624" y="2706624"/>
            <a:ext cx="361188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Opérations complexes ou inhabituelles</a:t>
            </a:r>
            <a:endParaRPr lang="en-US" sz="1050" dirty="0"/>
          </a:p>
        </p:txBody>
      </p:sp>
      <p:sp>
        <p:nvSpPr>
          <p:cNvPr id="18" name="Shape 13"/>
          <p:cNvSpPr/>
          <p:nvPr/>
        </p:nvSpPr>
        <p:spPr>
          <a:xfrm>
            <a:off x="502920" y="3163824"/>
            <a:ext cx="329184" cy="329184"/>
          </a:xfrm>
          <a:prstGeom prst="ellipse">
            <a:avLst/>
          </a:prstGeom>
          <a:solidFill>
            <a:srgbClr val="C8102E"/>
          </a:solidFill>
          <a:ln/>
        </p:spPr>
      </p:sp>
      <p:pic>
        <p:nvPicPr>
          <p:cNvPr id="19" name="Image 3" descr="preencoded.png">    </p:cNvPr>
          <p:cNvPicPr>
            <a:picLocks noChangeAspect="1"/>
          </p:cNvPicPr>
          <p:nvPr/>
        </p:nvPicPr>
        <p:blipFill>
          <a:blip r:embed="rId4"/>
          <a:stretch>
            <a:fillRect/>
          </a:stretch>
        </p:blipFill>
        <p:spPr>
          <a:xfrm>
            <a:off x="591800" y="3252704"/>
            <a:ext cx="151425" cy="151425"/>
          </a:xfrm>
          <a:prstGeom prst="rect">
            <a:avLst/>
          </a:prstGeom>
        </p:spPr>
      </p:pic>
      <p:sp>
        <p:nvSpPr>
          <p:cNvPr id="20" name="Text 14"/>
          <p:cNvSpPr/>
          <p:nvPr/>
        </p:nvSpPr>
        <p:spPr>
          <a:xfrm>
            <a:off x="923544" y="3145536"/>
            <a:ext cx="361188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Transactions avec parties liées</a:t>
            </a:r>
            <a:endParaRPr lang="en-US" sz="1050" dirty="0"/>
          </a:p>
        </p:txBody>
      </p:sp>
      <p:sp>
        <p:nvSpPr>
          <p:cNvPr id="21" name="Shape 15"/>
          <p:cNvSpPr/>
          <p:nvPr/>
        </p:nvSpPr>
        <p:spPr>
          <a:xfrm>
            <a:off x="4572000" y="3163824"/>
            <a:ext cx="329184" cy="329184"/>
          </a:xfrm>
          <a:prstGeom prst="ellipse">
            <a:avLst/>
          </a:prstGeom>
          <a:solidFill>
            <a:srgbClr val="C8102E"/>
          </a:solidFill>
          <a:ln/>
        </p:spPr>
      </p:sp>
      <p:pic>
        <p:nvPicPr>
          <p:cNvPr id="22" name="Image 4" descr="preencoded.png">    </p:cNvPr>
          <p:cNvPicPr>
            <a:picLocks noChangeAspect="1"/>
          </p:cNvPicPr>
          <p:nvPr/>
        </p:nvPicPr>
        <p:blipFill>
          <a:blip r:embed="rId5"/>
          <a:stretch>
            <a:fillRect/>
          </a:stretch>
        </p:blipFill>
        <p:spPr>
          <a:xfrm>
            <a:off x="4660880" y="3252704"/>
            <a:ext cx="151425" cy="151425"/>
          </a:xfrm>
          <a:prstGeom prst="rect">
            <a:avLst/>
          </a:prstGeom>
        </p:spPr>
      </p:pic>
      <p:sp>
        <p:nvSpPr>
          <p:cNvPr id="23" name="Text 16"/>
          <p:cNvSpPr/>
          <p:nvPr/>
        </p:nvSpPr>
        <p:spPr>
          <a:xfrm>
            <a:off x="4992624" y="3145536"/>
            <a:ext cx="361188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Recours à un jugement / estimation significatif</a:t>
            </a:r>
            <a:endParaRPr lang="en-US" sz="1050" dirty="0"/>
          </a:p>
        </p:txBody>
      </p:sp>
      <p:sp>
        <p:nvSpPr>
          <p:cNvPr id="24" name="Shape 17"/>
          <p:cNvSpPr/>
          <p:nvPr/>
        </p:nvSpPr>
        <p:spPr>
          <a:xfrm>
            <a:off x="502920" y="3602736"/>
            <a:ext cx="329184" cy="329184"/>
          </a:xfrm>
          <a:prstGeom prst="ellipse">
            <a:avLst/>
          </a:prstGeom>
          <a:solidFill>
            <a:srgbClr val="C8102E"/>
          </a:solidFill>
          <a:ln/>
        </p:spPr>
      </p:sp>
      <p:pic>
        <p:nvPicPr>
          <p:cNvPr id="25" name="Image 5" descr="preencoded.png">    </p:cNvPr>
          <p:cNvPicPr>
            <a:picLocks noChangeAspect="1"/>
          </p:cNvPicPr>
          <p:nvPr/>
        </p:nvPicPr>
        <p:blipFill>
          <a:blip r:embed="rId6"/>
          <a:stretch>
            <a:fillRect/>
          </a:stretch>
        </p:blipFill>
        <p:spPr>
          <a:xfrm>
            <a:off x="591800" y="3691616"/>
            <a:ext cx="151425" cy="151425"/>
          </a:xfrm>
          <a:prstGeom prst="rect">
            <a:avLst/>
          </a:prstGeom>
        </p:spPr>
      </p:pic>
      <p:sp>
        <p:nvSpPr>
          <p:cNvPr id="26" name="Text 18"/>
          <p:cNvSpPr/>
          <p:nvPr/>
        </p:nvSpPr>
        <p:spPr>
          <a:xfrm>
            <a:off x="923544" y="3584448"/>
            <a:ext cx="361188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Opérations non routinières (devises, exceptionnels)</a:t>
            </a:r>
            <a:endParaRPr lang="en-US" sz="1050" dirty="0"/>
          </a:p>
        </p:txBody>
      </p:sp>
      <p:sp>
        <p:nvSpPr>
          <p:cNvPr id="27" name="Shape 19"/>
          <p:cNvSpPr/>
          <p:nvPr/>
        </p:nvSpPr>
        <p:spPr>
          <a:xfrm>
            <a:off x="4572000" y="3602736"/>
            <a:ext cx="329184" cy="329184"/>
          </a:xfrm>
          <a:prstGeom prst="ellipse">
            <a:avLst/>
          </a:prstGeom>
          <a:solidFill>
            <a:srgbClr val="C8102E"/>
          </a:solidFill>
          <a:ln/>
        </p:spPr>
      </p:sp>
      <p:pic>
        <p:nvPicPr>
          <p:cNvPr id="28" name="Image 6" descr="preencoded.png">    </p:cNvPr>
          <p:cNvPicPr>
            <a:picLocks noChangeAspect="1"/>
          </p:cNvPicPr>
          <p:nvPr/>
        </p:nvPicPr>
        <p:blipFill>
          <a:blip r:embed="rId7"/>
          <a:stretch>
            <a:fillRect/>
          </a:stretch>
        </p:blipFill>
        <p:spPr>
          <a:xfrm>
            <a:off x="4660880" y="3691616"/>
            <a:ext cx="151425" cy="151425"/>
          </a:xfrm>
          <a:prstGeom prst="rect">
            <a:avLst/>
          </a:prstGeom>
        </p:spPr>
      </p:pic>
      <p:sp>
        <p:nvSpPr>
          <p:cNvPr id="29" name="Text 20"/>
          <p:cNvSpPr/>
          <p:nvPr/>
        </p:nvSpPr>
        <p:spPr>
          <a:xfrm>
            <a:off x="4992624" y="3584448"/>
            <a:ext cx="3611880" cy="365760"/>
          </a:xfrm>
          <a:prstGeom prst="rect">
            <a:avLst/>
          </a:prstGeom>
          <a:noFill/>
          <a:ln/>
        </p:spPr>
        <p:txBody>
          <a:bodyPr wrap="square" lIns="0" tIns="0" rIns="0" bIns="0" rtlCol="0" anchor="ctr"/>
          <a:lstStyle/>
          <a:p>
            <a:pPr indent="0" marL="0">
              <a:buNone/>
            </a:pPr>
            <a:r>
              <a:rPr lang="en-US" sz="1050" dirty="0">
                <a:solidFill>
                  <a:srgbClr val="1B2333"/>
                </a:solidFill>
                <a:latin typeface="Calibri" pitchFamily="34" charset="0"/>
                <a:ea typeface="Calibri" pitchFamily="34" charset="-122"/>
                <a:cs typeface="Calibri" pitchFamily="34" charset="-120"/>
              </a:rPr>
              <a:t>Opérations enregistrées en fin de période</a:t>
            </a:r>
            <a:endParaRPr lang="en-US" sz="1050" dirty="0"/>
          </a:p>
        </p:txBody>
      </p:sp>
      <p:sp>
        <p:nvSpPr>
          <p:cNvPr id="30" name="Shape 21"/>
          <p:cNvSpPr/>
          <p:nvPr/>
        </p:nvSpPr>
        <p:spPr>
          <a:xfrm>
            <a:off x="502920" y="4078224"/>
            <a:ext cx="8138160" cy="603504"/>
          </a:xfrm>
          <a:prstGeom prst="rect">
            <a:avLst/>
          </a:prstGeom>
          <a:solidFill>
            <a:srgbClr val="E8EFFB"/>
          </a:solidFill>
          <a:ln w="12700">
            <a:solidFill>
              <a:srgbClr val="1E49E2"/>
            </a:solidFill>
            <a:prstDash val="solid"/>
          </a:ln>
        </p:spPr>
      </p:sp>
      <p:sp>
        <p:nvSpPr>
          <p:cNvPr id="31" name="Shape 22"/>
          <p:cNvSpPr/>
          <p:nvPr/>
        </p:nvSpPr>
        <p:spPr>
          <a:xfrm>
            <a:off x="502920" y="4078224"/>
            <a:ext cx="73152" cy="603504"/>
          </a:xfrm>
          <a:prstGeom prst="rect">
            <a:avLst/>
          </a:prstGeom>
          <a:solidFill>
            <a:srgbClr val="1E49E2"/>
          </a:solidFill>
          <a:ln/>
        </p:spPr>
      </p:sp>
      <p:sp>
        <p:nvSpPr>
          <p:cNvPr id="32" name="Shape 23"/>
          <p:cNvSpPr/>
          <p:nvPr/>
        </p:nvSpPr>
        <p:spPr>
          <a:xfrm>
            <a:off x="704088" y="4242816"/>
            <a:ext cx="384048" cy="384048"/>
          </a:xfrm>
          <a:prstGeom prst="ellipse">
            <a:avLst/>
          </a:prstGeom>
          <a:solidFill>
            <a:srgbClr val="1E49E2"/>
          </a:solidFill>
          <a:ln/>
        </p:spPr>
      </p:sp>
      <p:pic>
        <p:nvPicPr>
          <p:cNvPr id="33" name="Image 7" descr="preencoded.png">    </p:cNvPr>
          <p:cNvPicPr>
            <a:picLocks noChangeAspect="1"/>
          </p:cNvPicPr>
          <p:nvPr/>
        </p:nvPicPr>
        <p:blipFill>
          <a:blip r:embed="rId8"/>
          <a:stretch>
            <a:fillRect/>
          </a:stretch>
        </p:blipFill>
        <p:spPr>
          <a:xfrm>
            <a:off x="807781" y="4346509"/>
            <a:ext cx="176662" cy="176662"/>
          </a:xfrm>
          <a:prstGeom prst="rect">
            <a:avLst/>
          </a:prstGeom>
        </p:spPr>
      </p:pic>
      <p:sp>
        <p:nvSpPr>
          <p:cNvPr id="34" name="Text 24"/>
          <p:cNvSpPr/>
          <p:nvPr/>
        </p:nvSpPr>
        <p:spPr>
          <a:xfrm>
            <a:off x="1216152" y="4224528"/>
            <a:ext cx="7223760" cy="384048"/>
          </a:xfrm>
          <a:prstGeom prst="rect">
            <a:avLst/>
          </a:prstGeom>
          <a:noFill/>
          <a:ln/>
        </p:spPr>
        <p:txBody>
          <a:bodyPr wrap="square" lIns="0" tIns="0" rIns="0" bIns="0" rtlCol="0" anchor="ctr"/>
          <a:lstStyle/>
          <a:p>
            <a:pPr indent="0" marL="0">
              <a:buNone/>
            </a:pPr>
            <a:r>
              <a:rPr lang="en-US" sz="1100" b="1" dirty="0">
                <a:solidFill>
                  <a:srgbClr val="1E49E2"/>
                </a:solidFill>
                <a:latin typeface="Arial" pitchFamily="34" charset="0"/>
                <a:ea typeface="Arial" pitchFamily="34" charset="-122"/>
                <a:cs typeface="Arial" pitchFamily="34" charset="-120"/>
              </a:rPr>
              <a:t>Conséquence</a:t>
            </a:r>
            <a:endParaRPr lang="en-US" sz="1100" dirty="0"/>
          </a:p>
        </p:txBody>
      </p:sp>
      <p:sp>
        <p:nvSpPr>
          <p:cNvPr id="35" name="Text 25"/>
          <p:cNvSpPr/>
          <p:nvPr/>
        </p:nvSpPr>
        <p:spPr>
          <a:xfrm>
            <a:off x="777240" y="4718304"/>
            <a:ext cx="7635240" cy="-182880"/>
          </a:xfrm>
          <a:prstGeom prst="rect">
            <a:avLst/>
          </a:prstGeom>
          <a:noFill/>
          <a:ln/>
        </p:spPr>
        <p:txBody>
          <a:bodyPr wrap="square" lIns="0" tIns="0" rIns="0" bIns="0" rtlCol="0" anchor="t"/>
          <a:lstStyle/>
          <a:p>
            <a:pPr indent="0" marL="0">
              <a:lnSpc>
                <a:spcPct val="103000"/>
              </a:lnSpc>
              <a:buNone/>
            </a:pPr>
            <a:r>
              <a:rPr lang="en-US" sz="950" dirty="0">
                <a:solidFill>
                  <a:srgbClr val="1B2333"/>
                </a:solidFill>
                <a:latin typeface="Calibri" pitchFamily="34" charset="0"/>
                <a:ea typeface="Calibri" pitchFamily="34" charset="-122"/>
                <a:cs typeface="Calibri" pitchFamily="34" charset="-120"/>
              </a:rPr>
              <a:t>Pour tout risque significatif : compréhension obligatoire des contrôles afférents + procédures de corroboration spécifiques (les seuls tests de contrôle ne suffisent jamais).</a:t>
            </a:r>
            <a:endParaRPr lang="en-US" sz="950" dirty="0"/>
          </a:p>
        </p:txBody>
      </p:sp>
      <p:sp>
        <p:nvSpPr>
          <p:cNvPr id="36" name="Text 26"/>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Risque significatif</a:t>
            </a:r>
            <a:endParaRPr lang="en-US" sz="750" dirty="0"/>
          </a:p>
        </p:txBody>
      </p:sp>
      <p:sp>
        <p:nvSpPr>
          <p:cNvPr id="37" name="Text 27"/>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49</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PRÉSENTATION DE LA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Compétences visées — savoir, savoir-faire, savoir-être</a:t>
            </a:r>
            <a:endParaRPr lang="en-US" sz="2700" dirty="0"/>
          </a:p>
        </p:txBody>
      </p:sp>
      <p:sp>
        <p:nvSpPr>
          <p:cNvPr id="5" name="Shape 3"/>
          <p:cNvSpPr/>
          <p:nvPr/>
        </p:nvSpPr>
        <p:spPr>
          <a:xfrm>
            <a:off x="502920" y="1554480"/>
            <a:ext cx="2606040" cy="2788920"/>
          </a:xfrm>
          <a:prstGeom prst="rect">
            <a:avLst/>
          </a:prstGeom>
          <a:solidFill>
            <a:srgbClr val="E8EFFB"/>
          </a:solidFill>
          <a:ln/>
          <a:effectLst>
            <a:outerShdw sx="100000" sy="100000" kx="0" ky="0" algn="bl" rotWithShape="0" blurRad="88900" dist="38100" dir="8100000">
              <a:srgbClr val="5B6B8C">
                <a:alpha val="18000"/>
              </a:srgbClr>
            </a:outerShdw>
          </a:effectLst>
        </p:spPr>
      </p:sp>
      <p:sp>
        <p:nvSpPr>
          <p:cNvPr id="6" name="Shape 4"/>
          <p:cNvSpPr/>
          <p:nvPr/>
        </p:nvSpPr>
        <p:spPr>
          <a:xfrm>
            <a:off x="502920" y="1554480"/>
            <a:ext cx="2606040" cy="566928"/>
          </a:xfrm>
          <a:prstGeom prst="rect">
            <a:avLst/>
          </a:prstGeom>
          <a:solidFill>
            <a:srgbClr val="1E49E2"/>
          </a:solidFill>
          <a:ln/>
        </p:spPr>
      </p:sp>
      <p:sp>
        <p:nvSpPr>
          <p:cNvPr id="7" name="Shape 5"/>
          <p:cNvSpPr/>
          <p:nvPr/>
        </p:nvSpPr>
        <p:spPr>
          <a:xfrm>
            <a:off x="704088" y="1673352"/>
            <a:ext cx="329184" cy="329184"/>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792968" y="1762232"/>
            <a:ext cx="151425" cy="151425"/>
          </a:xfrm>
          <a:prstGeom prst="rect">
            <a:avLst/>
          </a:prstGeom>
        </p:spPr>
      </p:pic>
      <p:sp>
        <p:nvSpPr>
          <p:cNvPr id="9" name="Text 6"/>
          <p:cNvSpPr/>
          <p:nvPr/>
        </p:nvSpPr>
        <p:spPr>
          <a:xfrm>
            <a:off x="1143000" y="1554480"/>
            <a:ext cx="1874520" cy="566928"/>
          </a:xfrm>
          <a:prstGeom prst="rect">
            <a:avLst/>
          </a:prstGeom>
          <a:noFill/>
          <a:ln/>
        </p:spPr>
        <p:txBody>
          <a:bodyPr wrap="square" lIns="0" tIns="0" rIns="0" bIns="0" rtlCol="0" anchor="ctr"/>
          <a:lstStyle/>
          <a:p>
            <a:pPr indent="0" marL="0">
              <a:buNone/>
            </a:pPr>
            <a:r>
              <a:rPr lang="en-US" sz="1400" b="1" dirty="0">
                <a:solidFill>
                  <a:srgbClr val="FFFFFF"/>
                </a:solidFill>
                <a:latin typeface="Arial" pitchFamily="34" charset="0"/>
                <a:ea typeface="Arial" pitchFamily="34" charset="-122"/>
                <a:cs typeface="Arial" pitchFamily="34" charset="-120"/>
              </a:rPr>
              <a:t>Connaissances</a:t>
            </a:r>
            <a:endParaRPr lang="en-US" sz="1400" dirty="0"/>
          </a:p>
        </p:txBody>
      </p:sp>
      <p:sp>
        <p:nvSpPr>
          <p:cNvPr id="10" name="Text 7"/>
          <p:cNvSpPr/>
          <p:nvPr/>
        </p:nvSpPr>
        <p:spPr>
          <a:xfrm>
            <a:off x="740664" y="2322576"/>
            <a:ext cx="2148840" cy="1828800"/>
          </a:xfrm>
          <a:prstGeom prst="rect">
            <a:avLst/>
          </a:prstGeom>
          <a:noFill/>
          <a:ln/>
        </p:spPr>
        <p:txBody>
          <a:bodyPr wrap="square" lIns="0" tIns="0" rIns="0" bIns="0" rtlCol="0" anchor="t"/>
          <a:lstStyle/>
          <a:p>
            <a:pPr indent="0" marL="0">
              <a:lnSpc>
                <a:spcPct val="112000"/>
              </a:lnSpc>
              <a:buNone/>
            </a:pPr>
            <a:r>
              <a:rPr lang="en-US" sz="1100" dirty="0">
                <a:solidFill>
                  <a:srgbClr val="1B2333"/>
                </a:solidFill>
                <a:latin typeface="Calibri" pitchFamily="34" charset="0"/>
                <a:ea typeface="Calibri" pitchFamily="34" charset="-122"/>
                <a:cs typeface="Calibri" pitchFamily="34" charset="-120"/>
              </a:rPr>
              <a:t>Exigences détaillées des NAA 315, 320, 330, 240 et 450 · modèle du risque d'audit · assertions d'audit (NAA 315) · indicateurs de fraude (triangle de Cressey).</a:t>
            </a:r>
            <a:endParaRPr lang="en-US" sz="1100" dirty="0"/>
          </a:p>
        </p:txBody>
      </p:sp>
      <p:sp>
        <p:nvSpPr>
          <p:cNvPr id="11" name="Shape 8"/>
          <p:cNvSpPr/>
          <p:nvPr/>
        </p:nvSpPr>
        <p:spPr>
          <a:xfrm>
            <a:off x="3273552" y="1554480"/>
            <a:ext cx="2606040" cy="2788920"/>
          </a:xfrm>
          <a:prstGeom prst="rect">
            <a:avLst/>
          </a:prstGeom>
          <a:solidFill>
            <a:srgbClr val="E4F4F4"/>
          </a:solidFill>
          <a:ln/>
          <a:effectLst>
            <a:outerShdw sx="100000" sy="100000" kx="0" ky="0" algn="bl" rotWithShape="0" blurRad="88900" dist="38100" dir="8100000">
              <a:srgbClr val="5B6B8C">
                <a:alpha val="18000"/>
              </a:srgbClr>
            </a:outerShdw>
          </a:effectLst>
        </p:spPr>
      </p:sp>
      <p:sp>
        <p:nvSpPr>
          <p:cNvPr id="12" name="Shape 9"/>
          <p:cNvSpPr/>
          <p:nvPr/>
        </p:nvSpPr>
        <p:spPr>
          <a:xfrm>
            <a:off x="3273552" y="1554480"/>
            <a:ext cx="2606040" cy="566928"/>
          </a:xfrm>
          <a:prstGeom prst="rect">
            <a:avLst/>
          </a:prstGeom>
          <a:solidFill>
            <a:srgbClr val="00A3A1"/>
          </a:solidFill>
          <a:ln/>
        </p:spPr>
      </p:sp>
      <p:sp>
        <p:nvSpPr>
          <p:cNvPr id="13" name="Shape 10"/>
          <p:cNvSpPr/>
          <p:nvPr/>
        </p:nvSpPr>
        <p:spPr>
          <a:xfrm>
            <a:off x="3474720" y="1673352"/>
            <a:ext cx="329184" cy="329184"/>
          </a:xfrm>
          <a:prstGeom prst="ellipse">
            <a:avLst/>
          </a:prstGeom>
          <a:solidFill>
            <a:srgbClr val="00A3A1"/>
          </a:solidFill>
          <a:ln/>
        </p:spPr>
      </p:sp>
      <p:pic>
        <p:nvPicPr>
          <p:cNvPr id="14" name="Image 1" descr="preencoded.png">    </p:cNvPr>
          <p:cNvPicPr>
            <a:picLocks noChangeAspect="1"/>
          </p:cNvPicPr>
          <p:nvPr/>
        </p:nvPicPr>
        <p:blipFill>
          <a:blip r:embed="rId2"/>
          <a:stretch>
            <a:fillRect/>
          </a:stretch>
        </p:blipFill>
        <p:spPr>
          <a:xfrm>
            <a:off x="3563600" y="1762232"/>
            <a:ext cx="151425" cy="151425"/>
          </a:xfrm>
          <a:prstGeom prst="rect">
            <a:avLst/>
          </a:prstGeom>
        </p:spPr>
      </p:pic>
      <p:sp>
        <p:nvSpPr>
          <p:cNvPr id="15" name="Text 11"/>
          <p:cNvSpPr/>
          <p:nvPr/>
        </p:nvSpPr>
        <p:spPr>
          <a:xfrm>
            <a:off x="3913632" y="1554480"/>
            <a:ext cx="1874520" cy="566928"/>
          </a:xfrm>
          <a:prstGeom prst="rect">
            <a:avLst/>
          </a:prstGeom>
          <a:noFill/>
          <a:ln/>
        </p:spPr>
        <p:txBody>
          <a:bodyPr wrap="square" lIns="0" tIns="0" rIns="0" bIns="0" rtlCol="0" anchor="ctr"/>
          <a:lstStyle/>
          <a:p>
            <a:pPr indent="0" marL="0">
              <a:buNone/>
            </a:pPr>
            <a:r>
              <a:rPr lang="en-US" sz="1400" b="1" dirty="0">
                <a:solidFill>
                  <a:srgbClr val="FFFFFF"/>
                </a:solidFill>
                <a:latin typeface="Arial" pitchFamily="34" charset="0"/>
                <a:ea typeface="Arial" pitchFamily="34" charset="-122"/>
                <a:cs typeface="Arial" pitchFamily="34" charset="-120"/>
              </a:rPr>
              <a:t>Savoir-faire</a:t>
            </a:r>
            <a:endParaRPr lang="en-US" sz="1400" dirty="0"/>
          </a:p>
        </p:txBody>
      </p:sp>
      <p:sp>
        <p:nvSpPr>
          <p:cNvPr id="16" name="Text 12"/>
          <p:cNvSpPr/>
          <p:nvPr/>
        </p:nvSpPr>
        <p:spPr>
          <a:xfrm>
            <a:off x="3511296" y="2322576"/>
            <a:ext cx="2148840" cy="1828800"/>
          </a:xfrm>
          <a:prstGeom prst="rect">
            <a:avLst/>
          </a:prstGeom>
          <a:noFill/>
          <a:ln/>
        </p:spPr>
        <p:txBody>
          <a:bodyPr wrap="square" lIns="0" tIns="0" rIns="0" bIns="0" rtlCol="0" anchor="t"/>
          <a:lstStyle/>
          <a:p>
            <a:pPr indent="0" marL="0">
              <a:lnSpc>
                <a:spcPct val="112000"/>
              </a:lnSpc>
              <a:buNone/>
            </a:pPr>
            <a:r>
              <a:rPr lang="en-US" sz="1100" dirty="0">
                <a:solidFill>
                  <a:srgbClr val="1B2333"/>
                </a:solidFill>
                <a:latin typeface="Calibri" pitchFamily="34" charset="0"/>
                <a:ea typeface="Calibri" pitchFamily="34" charset="-122"/>
                <a:cs typeface="Calibri" pitchFamily="34" charset="-120"/>
              </a:rPr>
              <a:t>Construire une matrice risques × assertions · calculer des seuils · concevoir une stratégie d'audit · identifier des schémas de fraude · qualifier les anomalies.</a:t>
            </a:r>
            <a:endParaRPr lang="en-US" sz="1100" dirty="0"/>
          </a:p>
        </p:txBody>
      </p:sp>
      <p:sp>
        <p:nvSpPr>
          <p:cNvPr id="17" name="Shape 13"/>
          <p:cNvSpPr/>
          <p:nvPr/>
        </p:nvSpPr>
        <p:spPr>
          <a:xfrm>
            <a:off x="6044184" y="1554480"/>
            <a:ext cx="2606040" cy="2788920"/>
          </a:xfrm>
          <a:prstGeom prst="rect">
            <a:avLst/>
          </a:prstGeom>
          <a:solidFill>
            <a:srgbClr val="F2E9F6"/>
          </a:solidFill>
          <a:ln/>
          <a:effectLst>
            <a:outerShdw sx="100000" sy="100000" kx="0" ky="0" algn="bl" rotWithShape="0" blurRad="88900" dist="38100" dir="8100000">
              <a:srgbClr val="5B6B8C">
                <a:alpha val="18000"/>
              </a:srgbClr>
            </a:outerShdw>
          </a:effectLst>
        </p:spPr>
      </p:sp>
      <p:sp>
        <p:nvSpPr>
          <p:cNvPr id="18" name="Shape 14"/>
          <p:cNvSpPr/>
          <p:nvPr/>
        </p:nvSpPr>
        <p:spPr>
          <a:xfrm>
            <a:off x="6044184" y="1554480"/>
            <a:ext cx="2606040" cy="566928"/>
          </a:xfrm>
          <a:prstGeom prst="rect">
            <a:avLst/>
          </a:prstGeom>
          <a:solidFill>
            <a:srgbClr val="6D2077"/>
          </a:solidFill>
          <a:ln/>
        </p:spPr>
      </p:sp>
      <p:sp>
        <p:nvSpPr>
          <p:cNvPr id="19" name="Shape 15"/>
          <p:cNvSpPr/>
          <p:nvPr/>
        </p:nvSpPr>
        <p:spPr>
          <a:xfrm>
            <a:off x="6245352" y="1673352"/>
            <a:ext cx="329184" cy="329184"/>
          </a:xfrm>
          <a:prstGeom prst="ellipse">
            <a:avLst/>
          </a:prstGeom>
          <a:solidFill>
            <a:srgbClr val="6D2077"/>
          </a:solidFill>
          <a:ln/>
        </p:spPr>
      </p:sp>
      <p:pic>
        <p:nvPicPr>
          <p:cNvPr id="20" name="Image 2" descr="preencoded.png">    </p:cNvPr>
          <p:cNvPicPr>
            <a:picLocks noChangeAspect="1"/>
          </p:cNvPicPr>
          <p:nvPr/>
        </p:nvPicPr>
        <p:blipFill>
          <a:blip r:embed="rId3"/>
          <a:stretch>
            <a:fillRect/>
          </a:stretch>
        </p:blipFill>
        <p:spPr>
          <a:xfrm>
            <a:off x="6334232" y="1762232"/>
            <a:ext cx="151425" cy="151425"/>
          </a:xfrm>
          <a:prstGeom prst="rect">
            <a:avLst/>
          </a:prstGeom>
        </p:spPr>
      </p:pic>
      <p:sp>
        <p:nvSpPr>
          <p:cNvPr id="21" name="Text 16"/>
          <p:cNvSpPr/>
          <p:nvPr/>
        </p:nvSpPr>
        <p:spPr>
          <a:xfrm>
            <a:off x="6684264" y="1554480"/>
            <a:ext cx="1874520" cy="566928"/>
          </a:xfrm>
          <a:prstGeom prst="rect">
            <a:avLst/>
          </a:prstGeom>
          <a:noFill/>
          <a:ln/>
        </p:spPr>
        <p:txBody>
          <a:bodyPr wrap="square" lIns="0" tIns="0" rIns="0" bIns="0" rtlCol="0" anchor="ctr"/>
          <a:lstStyle/>
          <a:p>
            <a:pPr indent="0" marL="0">
              <a:buNone/>
            </a:pPr>
            <a:r>
              <a:rPr lang="en-US" sz="1400" b="1" dirty="0">
                <a:solidFill>
                  <a:srgbClr val="FFFFFF"/>
                </a:solidFill>
                <a:latin typeface="Arial" pitchFamily="34" charset="0"/>
                <a:ea typeface="Arial" pitchFamily="34" charset="-122"/>
                <a:cs typeface="Arial" pitchFamily="34" charset="-120"/>
              </a:rPr>
              <a:t>Savoir-être</a:t>
            </a:r>
            <a:endParaRPr lang="en-US" sz="1400" dirty="0"/>
          </a:p>
        </p:txBody>
      </p:sp>
      <p:sp>
        <p:nvSpPr>
          <p:cNvPr id="22" name="Text 17"/>
          <p:cNvSpPr/>
          <p:nvPr/>
        </p:nvSpPr>
        <p:spPr>
          <a:xfrm>
            <a:off x="6281928" y="2322576"/>
            <a:ext cx="2148840" cy="1828800"/>
          </a:xfrm>
          <a:prstGeom prst="rect">
            <a:avLst/>
          </a:prstGeom>
          <a:noFill/>
          <a:ln/>
        </p:spPr>
        <p:txBody>
          <a:bodyPr wrap="square" lIns="0" tIns="0" rIns="0" bIns="0" rtlCol="0" anchor="t"/>
          <a:lstStyle/>
          <a:p>
            <a:pPr indent="0" marL="0">
              <a:lnSpc>
                <a:spcPct val="112000"/>
              </a:lnSpc>
              <a:buNone/>
            </a:pPr>
            <a:r>
              <a:rPr lang="en-US" sz="1100" dirty="0">
                <a:solidFill>
                  <a:srgbClr val="1B2333"/>
                </a:solidFill>
                <a:latin typeface="Calibri" pitchFamily="34" charset="0"/>
                <a:ea typeface="Calibri" pitchFamily="34" charset="-122"/>
                <a:cs typeface="Calibri" pitchFamily="34" charset="-120"/>
              </a:rPr>
              <a:t>Esprit critique · scepticisme professionnel · capacité à challenger la direction sur la base de faits · prudence dans l'évaluation des risques.</a:t>
            </a:r>
            <a:endParaRPr lang="en-US" sz="1100" dirty="0"/>
          </a:p>
        </p:txBody>
      </p:sp>
      <p:sp>
        <p:nvSpPr>
          <p:cNvPr id="23" name="Text 1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Compétences visées</a:t>
            </a:r>
            <a:endParaRPr lang="en-US" sz="750" dirty="0"/>
          </a:p>
        </p:txBody>
      </p:sp>
      <p:sp>
        <p:nvSpPr>
          <p:cNvPr id="24" name="Text 1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a:t>
            </a:r>
            <a:endParaRPr lang="en-US" sz="7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Du RAS au programme de travail : conséquences</a:t>
            </a:r>
            <a:endParaRPr lang="en-US" sz="2700" dirty="0"/>
          </a:p>
        </p:txBody>
      </p:sp>
      <p:graphicFrame>
        <p:nvGraphicFramePr>
          <p:cNvPr id="51" name="Table 0"/>
          <p:cNvGraphicFramePr>
            <a:graphicFrameLocks noGrp="1"/>
          </p:cNvGraphicFramePr>
          <p:nvPr>
            <p:extLst>
              <p:ext uri="{D42A27DB-BD31-4B8C-83A1-F6EECF244321}">
                <p14:modId xmlns:p14="http://schemas.microsoft.com/office/powerpoint/2010/main" val="1579011935"/>
              </p:ext>
            </p:extLst>
          </p:nvPr>
        </p:nvGraphicFramePr>
        <p:xfrm>
          <a:off x="502920" y="1371600"/>
          <a:ext cx="8138160" cy="914400"/>
        </p:xfrm>
        <a:graphic>
          <a:graphicData uri="http://schemas.openxmlformats.org/drawingml/2006/table">
            <a:tbl>
              <a:tblPr/>
              <a:tblGrid>
                <a:gridCol w="1874520"/>
                <a:gridCol w="3246120"/>
                <a:gridCol w="3017520"/>
              </a:tblGrid>
              <a:tr h="384048">
                <a:tc>
                  <a:txBody>
                    <a:bodyPr/>
                    <a:lstStyle/>
                    <a:p>
                      <a:pPr algn="l" indent="0" marL="0">
                        <a:buNone/>
                      </a:pPr>
                      <a:r>
                        <a:rPr lang="en-US" sz="980" b="1" dirty="0">
                          <a:solidFill>
                            <a:srgbClr val="FFFFFF"/>
                          </a:solidFill>
                          <a:latin typeface="Calibri" pitchFamily="34" charset="0"/>
                          <a:ea typeface="Calibri" pitchFamily="34" charset="-122"/>
                          <a:cs typeface="Calibri" pitchFamily="34" charset="-120"/>
                        </a:rPr>
                        <a:t>Niveau de RAS</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80" b="1" dirty="0">
                          <a:solidFill>
                            <a:srgbClr val="FFFFFF"/>
                          </a:solidFill>
                          <a:latin typeface="Calibri" pitchFamily="34" charset="0"/>
                          <a:ea typeface="Calibri" pitchFamily="34" charset="-122"/>
                          <a:cs typeface="Calibri" pitchFamily="34" charset="-120"/>
                        </a:rPr>
                        <a:t>Stratégie d'audit dominante</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80" b="1" dirty="0">
                          <a:solidFill>
                            <a:srgbClr val="FFFFFF"/>
                          </a:solidFill>
                          <a:latin typeface="Calibri" pitchFamily="34" charset="0"/>
                          <a:ea typeface="Calibri" pitchFamily="34" charset="-122"/>
                          <a:cs typeface="Calibri" pitchFamily="34" charset="-120"/>
                        </a:rPr>
                        <a:t>Étendue &amp; calendrier</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48640">
                <a:tc>
                  <a:txBody>
                    <a:bodyPr/>
                    <a:lstStyle/>
                    <a:p>
                      <a:pPr algn="l" indent="0" marL="0">
                        <a:buNone/>
                      </a:pPr>
                      <a:r>
                        <a:rPr lang="en-US" sz="980" b="1" dirty="0">
                          <a:solidFill>
                            <a:srgbClr val="1E8449"/>
                          </a:solidFill>
                          <a:latin typeface="Calibri" pitchFamily="34" charset="0"/>
                          <a:ea typeface="Calibri" pitchFamily="34" charset="-122"/>
                          <a:cs typeface="Calibri" pitchFamily="34" charset="-120"/>
                        </a:rPr>
                        <a:t>RAS faible</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Procédures analytiques de substance + tests de détail réduits</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Échantillons restreints ; travaux possibles en intérimaire</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48640">
                <a:tc>
                  <a:txBody>
                    <a:bodyPr/>
                    <a:lstStyle/>
                    <a:p>
                      <a:pPr algn="l" indent="0" marL="0">
                        <a:buNone/>
                      </a:pPr>
                      <a:r>
                        <a:rPr lang="en-US" sz="980" b="1" dirty="0">
                          <a:solidFill>
                            <a:srgbClr val="C77700"/>
                          </a:solidFill>
                          <a:latin typeface="Calibri" pitchFamily="34" charset="0"/>
                          <a:ea typeface="Calibri" pitchFamily="34" charset="-122"/>
                          <a:cs typeface="Calibri" pitchFamily="34" charset="-120"/>
                        </a:rPr>
                        <a:t>RAS modéré</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Combinaison équilibrée tests de contrôle / substantif</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Échantillons moyens ; mix intérimaire et clôture</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48640">
                <a:tc>
                  <a:txBody>
                    <a:bodyPr/>
                    <a:lstStyle/>
                    <a:p>
                      <a:pPr algn="l" indent="0" marL="0">
                        <a:buNone/>
                      </a:pPr>
                      <a:r>
                        <a:rPr lang="en-US" sz="980" b="1" dirty="0">
                          <a:solidFill>
                            <a:srgbClr val="C8102E"/>
                          </a:solidFill>
                          <a:latin typeface="Calibri" pitchFamily="34" charset="0"/>
                          <a:ea typeface="Calibri" pitchFamily="34" charset="-122"/>
                          <a:cs typeface="Calibri" pitchFamily="34" charset="-120"/>
                        </a:rPr>
                        <a:t>RAS élevé</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Substantif étendu, éléments probants externes privilégiés</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Échantillons larges ; concentration à la clôture</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85216">
                <a:tc>
                  <a:txBody>
                    <a:bodyPr/>
                    <a:lstStyle/>
                    <a:p>
                      <a:pPr algn="l" indent="0" marL="0">
                        <a:buNone/>
                      </a:pPr>
                      <a:r>
                        <a:rPr lang="en-US" sz="980" b="1" dirty="0">
                          <a:solidFill>
                            <a:srgbClr val="7A0010"/>
                          </a:solidFill>
                          <a:latin typeface="Calibri" pitchFamily="34" charset="0"/>
                          <a:ea typeface="Calibri" pitchFamily="34" charset="-122"/>
                          <a:cs typeface="Calibri" pitchFamily="34" charset="-120"/>
                        </a:rPr>
                        <a:t>Risque significatif</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BE9EC"/>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Procédures de corroboration spécifiques OBLIGATOIRES</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80" dirty="0">
                          <a:solidFill>
                            <a:srgbClr val="1B2333"/>
                          </a:solidFill>
                          <a:latin typeface="Calibri" pitchFamily="34" charset="0"/>
                          <a:ea typeface="Calibri" pitchFamily="34" charset="-122"/>
                          <a:cs typeface="Calibri" pitchFamily="34" charset="-120"/>
                        </a:rPr>
                        <a:t>Supervision renforcée ; profils expérimentés</a:t>
                      </a:r>
                      <a:endParaRPr lang="en-US" sz="9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Shape 3"/>
          <p:cNvSpPr/>
          <p:nvPr/>
        </p:nvSpPr>
        <p:spPr>
          <a:xfrm>
            <a:off x="502920" y="4187952"/>
            <a:ext cx="8138160" cy="566928"/>
          </a:xfrm>
          <a:prstGeom prst="rect">
            <a:avLst/>
          </a:prstGeom>
          <a:solidFill>
            <a:srgbClr val="E4F4F4"/>
          </a:solidFill>
          <a:ln w="12700">
            <a:solidFill>
              <a:srgbClr val="00A3A1"/>
            </a:solidFill>
            <a:prstDash val="solid"/>
          </a:ln>
        </p:spPr>
      </p:sp>
      <p:sp>
        <p:nvSpPr>
          <p:cNvPr id="7" name="Shape 4"/>
          <p:cNvSpPr/>
          <p:nvPr/>
        </p:nvSpPr>
        <p:spPr>
          <a:xfrm>
            <a:off x="502920" y="4187952"/>
            <a:ext cx="73152" cy="566928"/>
          </a:xfrm>
          <a:prstGeom prst="rect">
            <a:avLst/>
          </a:prstGeom>
          <a:solidFill>
            <a:srgbClr val="00A3A1"/>
          </a:solidFill>
          <a:ln/>
        </p:spPr>
      </p:sp>
      <p:sp>
        <p:nvSpPr>
          <p:cNvPr id="8" name="Shape 5"/>
          <p:cNvSpPr/>
          <p:nvPr/>
        </p:nvSpPr>
        <p:spPr>
          <a:xfrm>
            <a:off x="704088" y="4352544"/>
            <a:ext cx="384048" cy="384048"/>
          </a:xfrm>
          <a:prstGeom prst="ellipse">
            <a:avLst/>
          </a:prstGeom>
          <a:solidFill>
            <a:srgbClr val="00A3A1"/>
          </a:solidFill>
          <a:ln/>
        </p:spPr>
      </p:sp>
      <p:pic>
        <p:nvPicPr>
          <p:cNvPr id="9" name="Image 0" descr="preencoded.png">    </p:cNvPr>
          <p:cNvPicPr>
            <a:picLocks noChangeAspect="1"/>
          </p:cNvPicPr>
          <p:nvPr/>
        </p:nvPicPr>
        <p:blipFill>
          <a:blip r:embed="rId1"/>
          <a:stretch>
            <a:fillRect/>
          </a:stretch>
        </p:blipFill>
        <p:spPr>
          <a:xfrm>
            <a:off x="807781" y="4456237"/>
            <a:ext cx="176662" cy="176662"/>
          </a:xfrm>
          <a:prstGeom prst="rect">
            <a:avLst/>
          </a:prstGeom>
        </p:spPr>
      </p:pic>
      <p:sp>
        <p:nvSpPr>
          <p:cNvPr id="10" name="Text 6"/>
          <p:cNvSpPr/>
          <p:nvPr/>
        </p:nvSpPr>
        <p:spPr>
          <a:xfrm>
            <a:off x="1216152" y="4334256"/>
            <a:ext cx="7223760" cy="384048"/>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À retenir</a:t>
            </a:r>
            <a:endParaRPr lang="en-US" sz="1100" dirty="0"/>
          </a:p>
        </p:txBody>
      </p:sp>
      <p:sp>
        <p:nvSpPr>
          <p:cNvPr id="11" name="Text 7"/>
          <p:cNvSpPr/>
          <p:nvPr/>
        </p:nvSpPr>
        <p:spPr>
          <a:xfrm>
            <a:off x="777240" y="4828032"/>
            <a:ext cx="7635240" cy="-219456"/>
          </a:xfrm>
          <a:prstGeom prst="rect">
            <a:avLst/>
          </a:prstGeom>
          <a:noFill/>
          <a:ln/>
        </p:spPr>
        <p:txBody>
          <a:bodyPr wrap="square" lIns="0" tIns="0" rIns="0" bIns="0" rtlCol="0" anchor="t"/>
          <a:lstStyle/>
          <a:p>
            <a:pPr indent="0" marL="0">
              <a:lnSpc>
                <a:spcPct val="103000"/>
              </a:lnSpc>
              <a:buNone/>
            </a:pPr>
            <a:r>
              <a:rPr lang="en-US" sz="930" dirty="0">
                <a:solidFill>
                  <a:srgbClr val="1B2333"/>
                </a:solidFill>
                <a:latin typeface="Calibri" pitchFamily="34" charset="0"/>
                <a:ea typeface="Calibri" pitchFamily="34" charset="-122"/>
                <a:cs typeface="Calibri" pitchFamily="34" charset="-120"/>
              </a:rPr>
              <a:t>Le RAS n'est pas une fin en soi : c'est le paramètre qui dimensionne l'effort d'audit. Mal évalué, il conduit soit à un sur-audit coûteux, soit à un sous-audit risqué.</a:t>
            </a:r>
            <a:endParaRPr lang="en-US" sz="930" dirty="0"/>
          </a:p>
        </p:txBody>
      </p:sp>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RAS → programme de travail</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50</a:t>
            </a:r>
            <a:endParaRPr lang="en-US" sz="7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13H30 · OUTIL 20</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Mise en pratique — tableau de synthèse du RAS</a:t>
            </a:r>
            <a:endParaRPr lang="en-US" sz="2700" dirty="0"/>
          </a:p>
        </p:txBody>
      </p:sp>
      <p:sp>
        <p:nvSpPr>
          <p:cNvPr id="5" name="Shape 3"/>
          <p:cNvSpPr/>
          <p:nvPr/>
        </p:nvSpPr>
        <p:spPr>
          <a:xfrm>
            <a:off x="502920" y="1325880"/>
            <a:ext cx="3017520" cy="3246120"/>
          </a:xfrm>
          <a:prstGeom prst="rect">
            <a:avLst/>
          </a:prstGeom>
          <a:solidFill>
            <a:srgbClr val="E8EFFB"/>
          </a:solidFill>
          <a:ln w="12700">
            <a:solidFill>
              <a:srgbClr val="00338D"/>
            </a:solidFill>
            <a:prstDash val="solid"/>
          </a:ln>
        </p:spPr>
      </p:sp>
      <p:sp>
        <p:nvSpPr>
          <p:cNvPr id="6" name="Shape 4"/>
          <p:cNvSpPr/>
          <p:nvPr/>
        </p:nvSpPr>
        <p:spPr>
          <a:xfrm>
            <a:off x="502920" y="1325880"/>
            <a:ext cx="73152" cy="3246120"/>
          </a:xfrm>
          <a:prstGeom prst="rect">
            <a:avLst/>
          </a:prstGeom>
          <a:solidFill>
            <a:srgbClr val="00338D"/>
          </a:solidFill>
          <a:ln/>
        </p:spPr>
      </p:sp>
      <p:sp>
        <p:nvSpPr>
          <p:cNvPr id="7" name="Shape 5"/>
          <p:cNvSpPr/>
          <p:nvPr/>
        </p:nvSpPr>
        <p:spPr>
          <a:xfrm>
            <a:off x="704088" y="149047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210312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Consigne</a:t>
            </a:r>
            <a:endParaRPr lang="en-US" sz="1300" dirty="0"/>
          </a:p>
        </p:txBody>
      </p:sp>
      <p:sp>
        <p:nvSpPr>
          <p:cNvPr id="10" name="Text 7"/>
          <p:cNvSpPr/>
          <p:nvPr/>
        </p:nvSpPr>
        <p:spPr>
          <a:xfrm>
            <a:off x="777240" y="1965960"/>
            <a:ext cx="2514600" cy="2459736"/>
          </a:xfrm>
          <a:prstGeom prst="rect">
            <a:avLst/>
          </a:prstGeom>
          <a:noFill/>
          <a:ln/>
        </p:spPr>
        <p:txBody>
          <a:bodyPr wrap="square" lIns="0" tIns="0" rIns="0" bIns="0" rtlCol="0" anchor="t"/>
          <a:lstStyle/>
          <a:p>
            <a:pPr indent="0" marL="0">
              <a:lnSpc>
                <a:spcPct val="103000"/>
              </a:lnSpc>
              <a:buNone/>
            </a:pPr>
            <a:r>
              <a:rPr lang="en-US" sz="1000" b="1" dirty="0">
                <a:solidFill>
                  <a:srgbClr val="1B2333"/>
                </a:solidFill>
                <a:latin typeface="Calibri" pitchFamily="34" charset="0"/>
                <a:ea typeface="Calibri" pitchFamily="34" charset="-122"/>
                <a:cs typeface="Calibri" pitchFamily="34" charset="-120"/>
              </a:rPr>
              <a:t>À partir de la matrice comptes×assertions d'une PME, </a:t>
            </a:r>
            <a:pPr indent="0" marL="0">
              <a:lnSpc>
                <a:spcPct val="103000"/>
              </a:lnSpc>
              <a:buNone/>
            </a:pPr>
            <a:r>
              <a:rPr lang="en-US" sz="1000" dirty="0">
                <a:solidFill>
                  <a:srgbClr val="1B2333"/>
                </a:solidFill>
                <a:latin typeface="Calibri" pitchFamily="34" charset="0"/>
                <a:ea typeface="Calibri" pitchFamily="34" charset="-122"/>
                <a:cs typeface="Calibri" pitchFamily="34" charset="-120"/>
              </a:rPr>
              <a:t>construisez le tableau de synthèse du RAS par cycle et identifiez les risques significatifs appelant des diligences renforcées.</a:t>
            </a:r>
            <a:endParaRPr lang="en-US" sz="1000" dirty="0"/>
          </a:p>
        </p:txBody>
      </p:sp>
      <p:sp>
        <p:nvSpPr>
          <p:cNvPr id="11" name="Shape 8"/>
          <p:cNvSpPr/>
          <p:nvPr/>
        </p:nvSpPr>
        <p:spPr>
          <a:xfrm>
            <a:off x="3749040" y="1325880"/>
            <a:ext cx="4892040" cy="3246120"/>
          </a:xfrm>
          <a:prstGeom prst="rect">
            <a:avLst/>
          </a:prstGeom>
          <a:solidFill>
            <a:srgbClr val="F3F6FC"/>
          </a:solidFill>
          <a:ln w="9525">
            <a:solidFill>
              <a:srgbClr val="D7DEEC"/>
            </a:solidFill>
            <a:prstDash val="solid"/>
          </a:ln>
        </p:spPr>
      </p:sp>
      <p:sp>
        <p:nvSpPr>
          <p:cNvPr id="12" name="Shape 9"/>
          <p:cNvSpPr/>
          <p:nvPr/>
        </p:nvSpPr>
        <p:spPr>
          <a:xfrm>
            <a:off x="3749040" y="1325880"/>
            <a:ext cx="68580" cy="3246120"/>
          </a:xfrm>
          <a:prstGeom prst="rect">
            <a:avLst/>
          </a:prstGeom>
          <a:solidFill>
            <a:srgbClr val="1E49E2"/>
          </a:solidFill>
          <a:ln/>
        </p:spPr>
      </p:sp>
      <p:sp>
        <p:nvSpPr>
          <p:cNvPr id="13" name="Text 10"/>
          <p:cNvSpPr/>
          <p:nvPr/>
        </p:nvSpPr>
        <p:spPr>
          <a:xfrm>
            <a:off x="3950208" y="1426464"/>
            <a:ext cx="4846320" cy="274320"/>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Éléments de corrigé — 6 risques significatifs typiques</a:t>
            </a:r>
            <a:endParaRPr lang="en-US" sz="1150" dirty="0"/>
          </a:p>
        </p:txBody>
      </p:sp>
      <p:sp>
        <p:nvSpPr>
          <p:cNvPr id="14" name="Shape 11"/>
          <p:cNvSpPr/>
          <p:nvPr/>
        </p:nvSpPr>
        <p:spPr>
          <a:xfrm>
            <a:off x="3950208" y="1828800"/>
            <a:ext cx="237744" cy="237744"/>
          </a:xfrm>
          <a:prstGeom prst="ellipse">
            <a:avLst/>
          </a:prstGeom>
          <a:solidFill>
            <a:srgbClr val="C8102E"/>
          </a:solidFill>
          <a:ln/>
        </p:spPr>
      </p:sp>
      <p:sp>
        <p:nvSpPr>
          <p:cNvPr id="15" name="Text 12"/>
          <p:cNvSpPr/>
          <p:nvPr/>
        </p:nvSpPr>
        <p:spPr>
          <a:xfrm>
            <a:off x="3950208" y="1828800"/>
            <a:ext cx="237744" cy="237744"/>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RS1</a:t>
            </a:r>
            <a:endParaRPr lang="en-US" sz="700" dirty="0"/>
          </a:p>
        </p:txBody>
      </p:sp>
      <p:sp>
        <p:nvSpPr>
          <p:cNvPr id="16" name="Text 13"/>
          <p:cNvSpPr/>
          <p:nvPr/>
        </p:nvSpPr>
        <p:spPr>
          <a:xfrm>
            <a:off x="4261104" y="1783080"/>
            <a:ext cx="4251960" cy="420624"/>
          </a:xfrm>
          <a:prstGeom prst="rect">
            <a:avLst/>
          </a:prstGeom>
          <a:noFill/>
          <a:ln/>
        </p:spPr>
        <p:txBody>
          <a:bodyPr wrap="square" lIns="0" tIns="0" rIns="0" bIns="0" rtlCol="0" anchor="ctr"/>
          <a:lstStyle/>
          <a:p>
            <a:pPr indent="0" marL="0">
              <a:lnSpc>
                <a:spcPct val="96000"/>
              </a:lnSpc>
              <a:buNone/>
            </a:pPr>
            <a:r>
              <a:rPr lang="en-US" sz="880" b="1" dirty="0">
                <a:solidFill>
                  <a:srgbClr val="00338D"/>
                </a:solidFill>
                <a:latin typeface="Calibri" pitchFamily="34" charset="0"/>
                <a:ea typeface="Calibri" pitchFamily="34" charset="-122"/>
                <a:cs typeface="Calibri" pitchFamily="34" charset="-120"/>
              </a:rPr>
              <a:t>Chiffre d'affaires — </a:t>
            </a:r>
            <a:pPr indent="0" marL="0">
              <a:lnSpc>
                <a:spcPct val="96000"/>
              </a:lnSpc>
              <a:buNone/>
            </a:pPr>
            <a:r>
              <a:rPr lang="en-US" sz="880" dirty="0">
                <a:solidFill>
                  <a:srgbClr val="1B2333"/>
                </a:solidFill>
                <a:latin typeface="Calibri" pitchFamily="34" charset="0"/>
                <a:ea typeface="Calibri" pitchFamily="34" charset="-122"/>
                <a:cs typeface="Calibri" pitchFamily="34" charset="-120"/>
              </a:rPr>
              <a:t>Survenance / séparation des exercices — risque de surévaluation (cut-off)</a:t>
            </a:r>
            <a:endParaRPr lang="en-US" sz="880" dirty="0"/>
          </a:p>
        </p:txBody>
      </p:sp>
      <p:sp>
        <p:nvSpPr>
          <p:cNvPr id="17" name="Shape 14"/>
          <p:cNvSpPr/>
          <p:nvPr/>
        </p:nvSpPr>
        <p:spPr>
          <a:xfrm>
            <a:off x="3950208" y="2281428"/>
            <a:ext cx="237744" cy="237744"/>
          </a:xfrm>
          <a:prstGeom prst="ellipse">
            <a:avLst/>
          </a:prstGeom>
          <a:solidFill>
            <a:srgbClr val="C8102E"/>
          </a:solidFill>
          <a:ln/>
        </p:spPr>
      </p:sp>
      <p:sp>
        <p:nvSpPr>
          <p:cNvPr id="18" name="Text 15"/>
          <p:cNvSpPr/>
          <p:nvPr/>
        </p:nvSpPr>
        <p:spPr>
          <a:xfrm>
            <a:off x="3950208" y="2281428"/>
            <a:ext cx="237744" cy="237744"/>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RS2</a:t>
            </a:r>
            <a:endParaRPr lang="en-US" sz="700" dirty="0"/>
          </a:p>
        </p:txBody>
      </p:sp>
      <p:sp>
        <p:nvSpPr>
          <p:cNvPr id="19" name="Text 16"/>
          <p:cNvSpPr/>
          <p:nvPr/>
        </p:nvSpPr>
        <p:spPr>
          <a:xfrm>
            <a:off x="4261104" y="2235708"/>
            <a:ext cx="4251960" cy="420624"/>
          </a:xfrm>
          <a:prstGeom prst="rect">
            <a:avLst/>
          </a:prstGeom>
          <a:noFill/>
          <a:ln/>
        </p:spPr>
        <p:txBody>
          <a:bodyPr wrap="square" lIns="0" tIns="0" rIns="0" bIns="0" rtlCol="0" anchor="ctr"/>
          <a:lstStyle/>
          <a:p>
            <a:pPr indent="0" marL="0">
              <a:lnSpc>
                <a:spcPct val="96000"/>
              </a:lnSpc>
              <a:buNone/>
            </a:pPr>
            <a:r>
              <a:rPr lang="en-US" sz="880" b="1" dirty="0">
                <a:solidFill>
                  <a:srgbClr val="00338D"/>
                </a:solidFill>
                <a:latin typeface="Calibri" pitchFamily="34" charset="0"/>
                <a:ea typeface="Calibri" pitchFamily="34" charset="-122"/>
                <a:cs typeface="Calibri" pitchFamily="34" charset="-120"/>
              </a:rPr>
              <a:t>Stocks — </a:t>
            </a:r>
            <a:pPr indent="0" marL="0">
              <a:lnSpc>
                <a:spcPct val="96000"/>
              </a:lnSpc>
              <a:buNone/>
            </a:pPr>
            <a:r>
              <a:rPr lang="en-US" sz="880" dirty="0">
                <a:solidFill>
                  <a:srgbClr val="1B2333"/>
                </a:solidFill>
                <a:latin typeface="Calibri" pitchFamily="34" charset="0"/>
                <a:ea typeface="Calibri" pitchFamily="34" charset="-122"/>
                <a:cs typeface="Calibri" pitchFamily="34" charset="-120"/>
              </a:rPr>
              <a:t>Évaluation — obsolescence, valorisation, comptage physique</a:t>
            </a:r>
            <a:endParaRPr lang="en-US" sz="880" dirty="0"/>
          </a:p>
        </p:txBody>
      </p:sp>
      <p:sp>
        <p:nvSpPr>
          <p:cNvPr id="20" name="Shape 17"/>
          <p:cNvSpPr/>
          <p:nvPr/>
        </p:nvSpPr>
        <p:spPr>
          <a:xfrm>
            <a:off x="3950208" y="2734056"/>
            <a:ext cx="237744" cy="237744"/>
          </a:xfrm>
          <a:prstGeom prst="ellipse">
            <a:avLst/>
          </a:prstGeom>
          <a:solidFill>
            <a:srgbClr val="C8102E"/>
          </a:solidFill>
          <a:ln/>
        </p:spPr>
      </p:sp>
      <p:sp>
        <p:nvSpPr>
          <p:cNvPr id="21" name="Text 18"/>
          <p:cNvSpPr/>
          <p:nvPr/>
        </p:nvSpPr>
        <p:spPr>
          <a:xfrm>
            <a:off x="3950208" y="2734056"/>
            <a:ext cx="237744" cy="237744"/>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RS3</a:t>
            </a:r>
            <a:endParaRPr lang="en-US" sz="700" dirty="0"/>
          </a:p>
        </p:txBody>
      </p:sp>
      <p:sp>
        <p:nvSpPr>
          <p:cNvPr id="22" name="Text 19"/>
          <p:cNvSpPr/>
          <p:nvPr/>
        </p:nvSpPr>
        <p:spPr>
          <a:xfrm>
            <a:off x="4261104" y="2688336"/>
            <a:ext cx="4251960" cy="420624"/>
          </a:xfrm>
          <a:prstGeom prst="rect">
            <a:avLst/>
          </a:prstGeom>
          <a:noFill/>
          <a:ln/>
        </p:spPr>
        <p:txBody>
          <a:bodyPr wrap="square" lIns="0" tIns="0" rIns="0" bIns="0" rtlCol="0" anchor="ctr"/>
          <a:lstStyle/>
          <a:p>
            <a:pPr indent="0" marL="0">
              <a:lnSpc>
                <a:spcPct val="96000"/>
              </a:lnSpc>
              <a:buNone/>
            </a:pPr>
            <a:r>
              <a:rPr lang="en-US" sz="880" b="1" dirty="0">
                <a:solidFill>
                  <a:srgbClr val="00338D"/>
                </a:solidFill>
                <a:latin typeface="Calibri" pitchFamily="34" charset="0"/>
                <a:ea typeface="Calibri" pitchFamily="34" charset="-122"/>
                <a:cs typeface="Calibri" pitchFamily="34" charset="-120"/>
              </a:rPr>
              <a:t>Créances clients — </a:t>
            </a:r>
            <a:pPr indent="0" marL="0">
              <a:lnSpc>
                <a:spcPct val="96000"/>
              </a:lnSpc>
              <a:buNone/>
            </a:pPr>
            <a:r>
              <a:rPr lang="en-US" sz="880" dirty="0">
                <a:solidFill>
                  <a:srgbClr val="1B2333"/>
                </a:solidFill>
                <a:latin typeface="Calibri" pitchFamily="34" charset="0"/>
                <a:ea typeface="Calibri" pitchFamily="34" charset="-122"/>
                <a:cs typeface="Calibri" pitchFamily="34" charset="-120"/>
              </a:rPr>
              <a:t>Évaluation — dépréciation insuffisante des douteux</a:t>
            </a:r>
            <a:endParaRPr lang="en-US" sz="880" dirty="0"/>
          </a:p>
        </p:txBody>
      </p:sp>
      <p:sp>
        <p:nvSpPr>
          <p:cNvPr id="23" name="Shape 20"/>
          <p:cNvSpPr/>
          <p:nvPr/>
        </p:nvSpPr>
        <p:spPr>
          <a:xfrm>
            <a:off x="3950208" y="3186684"/>
            <a:ext cx="237744" cy="237744"/>
          </a:xfrm>
          <a:prstGeom prst="ellipse">
            <a:avLst/>
          </a:prstGeom>
          <a:solidFill>
            <a:srgbClr val="C8102E"/>
          </a:solidFill>
          <a:ln/>
        </p:spPr>
      </p:sp>
      <p:sp>
        <p:nvSpPr>
          <p:cNvPr id="24" name="Text 21"/>
          <p:cNvSpPr/>
          <p:nvPr/>
        </p:nvSpPr>
        <p:spPr>
          <a:xfrm>
            <a:off x="3950208" y="3186684"/>
            <a:ext cx="237744" cy="237744"/>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RS4</a:t>
            </a:r>
            <a:endParaRPr lang="en-US" sz="700" dirty="0"/>
          </a:p>
        </p:txBody>
      </p:sp>
      <p:sp>
        <p:nvSpPr>
          <p:cNvPr id="25" name="Text 22"/>
          <p:cNvSpPr/>
          <p:nvPr/>
        </p:nvSpPr>
        <p:spPr>
          <a:xfrm>
            <a:off x="4261104" y="3140964"/>
            <a:ext cx="4251960" cy="420624"/>
          </a:xfrm>
          <a:prstGeom prst="rect">
            <a:avLst/>
          </a:prstGeom>
          <a:noFill/>
          <a:ln/>
        </p:spPr>
        <p:txBody>
          <a:bodyPr wrap="square" lIns="0" tIns="0" rIns="0" bIns="0" rtlCol="0" anchor="ctr"/>
          <a:lstStyle/>
          <a:p>
            <a:pPr indent="0" marL="0">
              <a:lnSpc>
                <a:spcPct val="96000"/>
              </a:lnSpc>
              <a:buNone/>
            </a:pPr>
            <a:r>
              <a:rPr lang="en-US" sz="880" b="1" dirty="0">
                <a:solidFill>
                  <a:srgbClr val="00338D"/>
                </a:solidFill>
                <a:latin typeface="Calibri" pitchFamily="34" charset="0"/>
                <a:ea typeface="Calibri" pitchFamily="34" charset="-122"/>
                <a:cs typeface="Calibri" pitchFamily="34" charset="-120"/>
              </a:rPr>
              <a:t>Provisions — </a:t>
            </a:r>
            <a:pPr indent="0" marL="0">
              <a:lnSpc>
                <a:spcPct val="96000"/>
              </a:lnSpc>
              <a:buNone/>
            </a:pPr>
            <a:r>
              <a:rPr lang="en-US" sz="880" dirty="0">
                <a:solidFill>
                  <a:srgbClr val="1B2333"/>
                </a:solidFill>
                <a:latin typeface="Calibri" pitchFamily="34" charset="0"/>
                <a:ea typeface="Calibri" pitchFamily="34" charset="-122"/>
                <a:cs typeface="Calibri" pitchFamily="34" charset="-120"/>
              </a:rPr>
              <a:t>Évaluation — jugement significatif, risque de sous-dotation</a:t>
            </a:r>
            <a:endParaRPr lang="en-US" sz="880" dirty="0"/>
          </a:p>
        </p:txBody>
      </p:sp>
      <p:sp>
        <p:nvSpPr>
          <p:cNvPr id="26" name="Shape 23"/>
          <p:cNvSpPr/>
          <p:nvPr/>
        </p:nvSpPr>
        <p:spPr>
          <a:xfrm>
            <a:off x="3950208" y="3639312"/>
            <a:ext cx="237744" cy="237744"/>
          </a:xfrm>
          <a:prstGeom prst="ellipse">
            <a:avLst/>
          </a:prstGeom>
          <a:solidFill>
            <a:srgbClr val="C8102E"/>
          </a:solidFill>
          <a:ln/>
        </p:spPr>
      </p:sp>
      <p:sp>
        <p:nvSpPr>
          <p:cNvPr id="27" name="Text 24"/>
          <p:cNvSpPr/>
          <p:nvPr/>
        </p:nvSpPr>
        <p:spPr>
          <a:xfrm>
            <a:off x="3950208" y="3639312"/>
            <a:ext cx="237744" cy="237744"/>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RS5</a:t>
            </a:r>
            <a:endParaRPr lang="en-US" sz="700" dirty="0"/>
          </a:p>
        </p:txBody>
      </p:sp>
      <p:sp>
        <p:nvSpPr>
          <p:cNvPr id="28" name="Text 25"/>
          <p:cNvSpPr/>
          <p:nvPr/>
        </p:nvSpPr>
        <p:spPr>
          <a:xfrm>
            <a:off x="4261104" y="3593592"/>
            <a:ext cx="4251960" cy="420624"/>
          </a:xfrm>
          <a:prstGeom prst="rect">
            <a:avLst/>
          </a:prstGeom>
          <a:noFill/>
          <a:ln/>
        </p:spPr>
        <p:txBody>
          <a:bodyPr wrap="square" lIns="0" tIns="0" rIns="0" bIns="0" rtlCol="0" anchor="ctr"/>
          <a:lstStyle/>
          <a:p>
            <a:pPr indent="0" marL="0">
              <a:lnSpc>
                <a:spcPct val="96000"/>
              </a:lnSpc>
              <a:buNone/>
            </a:pPr>
            <a:r>
              <a:rPr lang="en-US" sz="880" b="1" dirty="0">
                <a:solidFill>
                  <a:srgbClr val="00338D"/>
                </a:solidFill>
                <a:latin typeface="Calibri" pitchFamily="34" charset="0"/>
                <a:ea typeface="Calibri" pitchFamily="34" charset="-122"/>
                <a:cs typeface="Calibri" pitchFamily="34" charset="-120"/>
              </a:rPr>
              <a:t>Trésorerie / caisse — </a:t>
            </a:r>
            <a:pPr indent="0" marL="0">
              <a:lnSpc>
                <a:spcPct val="96000"/>
              </a:lnSpc>
              <a:buNone/>
            </a:pPr>
            <a:r>
              <a:rPr lang="en-US" sz="880" dirty="0">
                <a:solidFill>
                  <a:srgbClr val="1B2333"/>
                </a:solidFill>
                <a:latin typeface="Calibri" pitchFamily="34" charset="0"/>
                <a:ea typeface="Calibri" pitchFamily="34" charset="-122"/>
                <a:cs typeface="Calibri" pitchFamily="34" charset="-120"/>
              </a:rPr>
              <a:t>Existence — opérations en espèces, détournement possible</a:t>
            </a:r>
            <a:endParaRPr lang="en-US" sz="880" dirty="0"/>
          </a:p>
        </p:txBody>
      </p:sp>
      <p:sp>
        <p:nvSpPr>
          <p:cNvPr id="29" name="Shape 26"/>
          <p:cNvSpPr/>
          <p:nvPr/>
        </p:nvSpPr>
        <p:spPr>
          <a:xfrm>
            <a:off x="3950208" y="4091940"/>
            <a:ext cx="237744" cy="237744"/>
          </a:xfrm>
          <a:prstGeom prst="ellipse">
            <a:avLst/>
          </a:prstGeom>
          <a:solidFill>
            <a:srgbClr val="C8102E"/>
          </a:solidFill>
          <a:ln/>
        </p:spPr>
      </p:sp>
      <p:sp>
        <p:nvSpPr>
          <p:cNvPr id="30" name="Text 27"/>
          <p:cNvSpPr/>
          <p:nvPr/>
        </p:nvSpPr>
        <p:spPr>
          <a:xfrm>
            <a:off x="3950208" y="4091940"/>
            <a:ext cx="237744" cy="237744"/>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RS6</a:t>
            </a:r>
            <a:endParaRPr lang="en-US" sz="700" dirty="0"/>
          </a:p>
        </p:txBody>
      </p:sp>
      <p:sp>
        <p:nvSpPr>
          <p:cNvPr id="31" name="Text 28"/>
          <p:cNvSpPr/>
          <p:nvPr/>
        </p:nvSpPr>
        <p:spPr>
          <a:xfrm>
            <a:off x="4261104" y="4046220"/>
            <a:ext cx="4251960" cy="420624"/>
          </a:xfrm>
          <a:prstGeom prst="rect">
            <a:avLst/>
          </a:prstGeom>
          <a:noFill/>
          <a:ln/>
        </p:spPr>
        <p:txBody>
          <a:bodyPr wrap="square" lIns="0" tIns="0" rIns="0" bIns="0" rtlCol="0" anchor="ctr"/>
          <a:lstStyle/>
          <a:p>
            <a:pPr indent="0" marL="0">
              <a:lnSpc>
                <a:spcPct val="96000"/>
              </a:lnSpc>
              <a:buNone/>
            </a:pPr>
            <a:r>
              <a:rPr lang="en-US" sz="880" b="1" dirty="0">
                <a:solidFill>
                  <a:srgbClr val="00338D"/>
                </a:solidFill>
                <a:latin typeface="Calibri" pitchFamily="34" charset="0"/>
                <a:ea typeface="Calibri" pitchFamily="34" charset="-122"/>
                <a:cs typeface="Calibri" pitchFamily="34" charset="-120"/>
              </a:rPr>
              <a:t>Comptes fiscaux (44) — </a:t>
            </a:r>
            <a:pPr indent="0" marL="0">
              <a:lnSpc>
                <a:spcPct val="96000"/>
              </a:lnSpc>
              <a:buNone/>
            </a:pPr>
            <a:r>
              <a:rPr lang="en-US" sz="880" dirty="0">
                <a:solidFill>
                  <a:srgbClr val="1B2333"/>
                </a:solidFill>
                <a:latin typeface="Calibri" pitchFamily="34" charset="0"/>
                <a:ea typeface="Calibri" pitchFamily="34" charset="-122"/>
                <a:cs typeface="Calibri" pitchFamily="34" charset="-120"/>
              </a:rPr>
              <a:t>Exhaustivité — TAP, TVA, IBS : risque de passif non comptabilisé</a:t>
            </a:r>
            <a:endParaRPr lang="en-US" sz="880" dirty="0"/>
          </a:p>
        </p:txBody>
      </p:sp>
      <p:sp>
        <p:nvSpPr>
          <p:cNvPr id="32" name="Text 2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Mise en pratique — RAS</a:t>
            </a:r>
            <a:endParaRPr lang="en-US" sz="750" dirty="0"/>
          </a:p>
        </p:txBody>
      </p:sp>
      <p:sp>
        <p:nvSpPr>
          <p:cNvPr id="33" name="Text 3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51</a:t>
            </a:r>
            <a:endParaRPr lang="en-US" sz="7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 14H30 · OUTIL 21</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La prise en compte de la fraude (NAA 240)</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Identifier, évaluer et répondre aux risques de fraude dans l'audit</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NAA 240 · NAA 200 · NAA 260</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 14h30 · Outil 21</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52</a:t>
            </a:r>
            <a:endParaRPr lang="en-US" sz="75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Définir la fraude : un acte intentionnel (NAA 240 §11)</a:t>
            </a:r>
            <a:endParaRPr lang="en-US" sz="2700" dirty="0"/>
          </a:p>
        </p:txBody>
      </p:sp>
      <p:sp>
        <p:nvSpPr>
          <p:cNvPr id="5" name="Shape 3"/>
          <p:cNvSpPr/>
          <p:nvPr/>
        </p:nvSpPr>
        <p:spPr>
          <a:xfrm>
            <a:off x="502920" y="1325880"/>
            <a:ext cx="8138160" cy="1143000"/>
          </a:xfrm>
          <a:prstGeom prst="rect">
            <a:avLst/>
          </a:prstGeom>
          <a:solidFill>
            <a:srgbClr val="FBE9EC"/>
          </a:solidFill>
          <a:ln w="12700">
            <a:solidFill>
              <a:srgbClr val="C8102E"/>
            </a:solidFill>
            <a:prstDash val="solid"/>
          </a:ln>
        </p:spPr>
      </p:sp>
      <p:sp>
        <p:nvSpPr>
          <p:cNvPr id="6" name="Shape 4"/>
          <p:cNvSpPr/>
          <p:nvPr/>
        </p:nvSpPr>
        <p:spPr>
          <a:xfrm>
            <a:off x="502920" y="1325880"/>
            <a:ext cx="73152" cy="1143000"/>
          </a:xfrm>
          <a:prstGeom prst="rect">
            <a:avLst/>
          </a:prstGeom>
          <a:solidFill>
            <a:srgbClr val="C8102E"/>
          </a:solidFill>
          <a:ln/>
        </p:spPr>
      </p:sp>
      <p:sp>
        <p:nvSpPr>
          <p:cNvPr id="7" name="Shape 5"/>
          <p:cNvSpPr/>
          <p:nvPr/>
        </p:nvSpPr>
        <p:spPr>
          <a:xfrm>
            <a:off x="704088" y="1490472"/>
            <a:ext cx="384048" cy="384048"/>
          </a:xfrm>
          <a:prstGeom prst="ellipse">
            <a:avLst/>
          </a:prstGeom>
          <a:solidFill>
            <a:srgbClr val="C8102E"/>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7223760" cy="384048"/>
          </a:xfrm>
          <a:prstGeom prst="rect">
            <a:avLst/>
          </a:prstGeom>
          <a:noFill/>
          <a:ln/>
        </p:spPr>
        <p:txBody>
          <a:bodyPr wrap="square" lIns="0" tIns="0" rIns="0" bIns="0" rtlCol="0" anchor="ctr"/>
          <a:lstStyle/>
          <a:p>
            <a:pPr indent="0" marL="0">
              <a:buNone/>
            </a:pPr>
            <a:r>
              <a:rPr lang="en-US" sz="1300" b="1" dirty="0">
                <a:solidFill>
                  <a:srgbClr val="C8102E"/>
                </a:solidFill>
                <a:latin typeface="Arial" pitchFamily="34" charset="0"/>
                <a:ea typeface="Arial" pitchFamily="34" charset="-122"/>
                <a:cs typeface="Arial" pitchFamily="34" charset="-120"/>
              </a:rPr>
              <a:t>Définition — NAA 240 §11</a:t>
            </a:r>
            <a:endParaRPr lang="en-US" sz="1300" dirty="0"/>
          </a:p>
        </p:txBody>
      </p:sp>
      <p:sp>
        <p:nvSpPr>
          <p:cNvPr id="10" name="Text 7"/>
          <p:cNvSpPr/>
          <p:nvPr/>
        </p:nvSpPr>
        <p:spPr>
          <a:xfrm>
            <a:off x="777240" y="1965960"/>
            <a:ext cx="7635240" cy="356616"/>
          </a:xfrm>
          <a:prstGeom prst="rect">
            <a:avLst/>
          </a:prstGeom>
          <a:noFill/>
          <a:ln/>
        </p:spPr>
        <p:txBody>
          <a:bodyPr wrap="square" lIns="0" tIns="0" rIns="0" bIns="0" rtlCol="0" anchor="t"/>
          <a:lstStyle/>
          <a:p>
            <a:pPr indent="0" marL="0">
              <a:lnSpc>
                <a:spcPct val="103000"/>
              </a:lnSpc>
              <a:buNone/>
            </a:pPr>
            <a:r>
              <a:rPr lang="en-US" sz="1100" b="1" dirty="0">
                <a:solidFill>
                  <a:srgbClr val="1B2333"/>
                </a:solidFill>
                <a:latin typeface="Calibri" pitchFamily="34" charset="0"/>
                <a:ea typeface="Calibri" pitchFamily="34" charset="-122"/>
                <a:cs typeface="Calibri" pitchFamily="34" charset="-120"/>
              </a:rPr>
              <a:t>Acte intentionnel </a:t>
            </a:r>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commis par un ou plusieurs dirigeants, personnes constituant le gouvernement d'entreprise, employés ou tiers, impliquant le recours à la tromperie pour obtenir un avantage indu ou illégal. </a:t>
            </a:r>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Le critère distinctif de la fraude par rapport à l'erreur est le caractère </a:t>
            </a:r>
            <a:pPr indent="0" marL="0">
              <a:lnSpc>
                <a:spcPct val="103000"/>
              </a:lnSpc>
              <a:buNone/>
            </a:pPr>
            <a:r>
              <a:rPr lang="en-US" sz="1100" b="1" dirty="0">
                <a:solidFill>
                  <a:srgbClr val="1B2333"/>
                </a:solidFill>
                <a:latin typeface="Calibri" pitchFamily="34" charset="0"/>
                <a:ea typeface="Calibri" pitchFamily="34" charset="-122"/>
                <a:cs typeface="Calibri" pitchFamily="34" charset="-120"/>
              </a:rPr>
              <a:t>intentionnel</a:t>
            </a:r>
            <a:pPr indent="0" marL="0">
              <a:lnSpc>
                <a:spcPct val="103000"/>
              </a:lnSpc>
              <a:buNone/>
            </a:pPr>
            <a:r>
              <a:rPr lang="en-US" sz="1100" dirty="0">
                <a:solidFill>
                  <a:srgbClr val="1B2333"/>
                </a:solidFill>
                <a:latin typeface="Calibri" pitchFamily="34" charset="0"/>
                <a:ea typeface="Calibri" pitchFamily="34" charset="-122"/>
                <a:cs typeface="Calibri" pitchFamily="34" charset="-120"/>
              </a:rPr>
              <a:t> de l'acte sous-jacent.</a:t>
            </a:r>
            <a:endParaRPr lang="en-US" sz="1100" dirty="0"/>
          </a:p>
        </p:txBody>
      </p:sp>
      <p:sp>
        <p:nvSpPr>
          <p:cNvPr id="11" name="Shape 8"/>
          <p:cNvSpPr/>
          <p:nvPr/>
        </p:nvSpPr>
        <p:spPr>
          <a:xfrm>
            <a:off x="502920" y="2670048"/>
            <a:ext cx="2615184" cy="1920240"/>
          </a:xfrm>
          <a:prstGeom prst="rect">
            <a:avLst/>
          </a:prstGeom>
          <a:solidFill>
            <a:srgbClr val="FFFFFF"/>
          </a:solidFill>
          <a:ln w="12700">
            <a:solidFill>
              <a:srgbClr val="D7DEEC"/>
            </a:solidFill>
            <a:prstDash val="solid"/>
          </a:ln>
        </p:spPr>
      </p:sp>
      <p:sp>
        <p:nvSpPr>
          <p:cNvPr id="12" name="Shape 9"/>
          <p:cNvSpPr/>
          <p:nvPr/>
        </p:nvSpPr>
        <p:spPr>
          <a:xfrm>
            <a:off x="502920" y="2670048"/>
            <a:ext cx="68580" cy="1920240"/>
          </a:xfrm>
          <a:prstGeom prst="rect">
            <a:avLst/>
          </a:prstGeom>
          <a:solidFill>
            <a:srgbClr val="C8102E"/>
          </a:solidFill>
          <a:ln/>
        </p:spPr>
      </p:sp>
      <p:sp>
        <p:nvSpPr>
          <p:cNvPr id="13" name="Shape 10"/>
          <p:cNvSpPr/>
          <p:nvPr/>
        </p:nvSpPr>
        <p:spPr>
          <a:xfrm>
            <a:off x="685800" y="2852928"/>
            <a:ext cx="420624" cy="420624"/>
          </a:xfrm>
          <a:prstGeom prst="ellipse">
            <a:avLst/>
          </a:prstGeom>
          <a:solidFill>
            <a:srgbClr val="C8102E"/>
          </a:solidFill>
          <a:ln/>
        </p:spPr>
      </p:sp>
      <p:pic>
        <p:nvPicPr>
          <p:cNvPr id="14" name="Image 1" descr="preencoded.png">    </p:cNvPr>
          <p:cNvPicPr>
            <a:picLocks noChangeAspect="1"/>
          </p:cNvPicPr>
          <p:nvPr/>
        </p:nvPicPr>
        <p:blipFill>
          <a:blip r:embed="rId2"/>
          <a:stretch>
            <a:fillRect/>
          </a:stretch>
        </p:blipFill>
        <p:spPr>
          <a:xfrm>
            <a:off x="799368" y="2966496"/>
            <a:ext cx="193487" cy="193487"/>
          </a:xfrm>
          <a:prstGeom prst="rect">
            <a:avLst/>
          </a:prstGeom>
        </p:spPr>
      </p:pic>
      <p:sp>
        <p:nvSpPr>
          <p:cNvPr id="15" name="Text 11"/>
          <p:cNvSpPr/>
          <p:nvPr/>
        </p:nvSpPr>
        <p:spPr>
          <a:xfrm>
            <a:off x="667512" y="3346704"/>
            <a:ext cx="2286000" cy="502920"/>
          </a:xfrm>
          <a:prstGeom prst="rect">
            <a:avLst/>
          </a:prstGeom>
          <a:noFill/>
          <a:ln/>
        </p:spPr>
        <p:txBody>
          <a:bodyPr wrap="square" lIns="0" tIns="0" rIns="0" bIns="0" rtlCol="0" anchor="t"/>
          <a:lstStyle/>
          <a:p>
            <a:pPr indent="0" marL="0">
              <a:lnSpc>
                <a:spcPct val="95000"/>
              </a:lnSpc>
              <a:buNone/>
            </a:pPr>
            <a:r>
              <a:rPr lang="en-US" sz="1150" b="1" dirty="0">
                <a:solidFill>
                  <a:srgbClr val="00338D"/>
                </a:solidFill>
                <a:latin typeface="Arial" pitchFamily="34" charset="0"/>
                <a:ea typeface="Arial" pitchFamily="34" charset="-122"/>
                <a:cs typeface="Arial" pitchFamily="34" charset="-120"/>
              </a:rPr>
              <a:t>Responsabilité première</a:t>
            </a:r>
            <a:endParaRPr lang="en-US" sz="1150" dirty="0"/>
          </a:p>
        </p:txBody>
      </p:sp>
      <p:sp>
        <p:nvSpPr>
          <p:cNvPr id="16" name="Text 12"/>
          <p:cNvSpPr/>
          <p:nvPr/>
        </p:nvSpPr>
        <p:spPr>
          <a:xfrm>
            <a:off x="667512" y="3822192"/>
            <a:ext cx="2286000" cy="713232"/>
          </a:xfrm>
          <a:prstGeom prst="rect">
            <a:avLst/>
          </a:prstGeom>
          <a:noFill/>
          <a:ln/>
        </p:spPr>
        <p:txBody>
          <a:bodyPr wrap="square" lIns="0" tIns="0" rIns="0" bIns="0" rtlCol="0" anchor="t"/>
          <a:lstStyle/>
          <a:p>
            <a:pPr indent="0" marL="0">
              <a:lnSpc>
                <a:spcPct val="100000"/>
              </a:lnSpc>
              <a:buNone/>
            </a:pPr>
            <a:r>
              <a:rPr lang="en-US" sz="920" dirty="0">
                <a:solidFill>
                  <a:srgbClr val="1B2333"/>
                </a:solidFill>
                <a:latin typeface="Calibri" pitchFamily="34" charset="0"/>
                <a:ea typeface="Calibri" pitchFamily="34" charset="-122"/>
                <a:cs typeface="Calibri" pitchFamily="34" charset="-120"/>
              </a:rPr>
              <a:t>La prévention et la détection de la fraude incombent au gouvernement d'entreprise et à la direction de l'entité — non à l'auditeur.</a:t>
            </a:r>
            <a:endParaRPr lang="en-US" sz="920" dirty="0"/>
          </a:p>
        </p:txBody>
      </p:sp>
      <p:sp>
        <p:nvSpPr>
          <p:cNvPr id="17" name="Shape 13"/>
          <p:cNvSpPr/>
          <p:nvPr/>
        </p:nvSpPr>
        <p:spPr>
          <a:xfrm>
            <a:off x="3264408" y="2670048"/>
            <a:ext cx="2615184" cy="1920240"/>
          </a:xfrm>
          <a:prstGeom prst="rect">
            <a:avLst/>
          </a:prstGeom>
          <a:solidFill>
            <a:srgbClr val="FFFFFF"/>
          </a:solidFill>
          <a:ln w="12700">
            <a:solidFill>
              <a:srgbClr val="D7DEEC"/>
            </a:solidFill>
            <a:prstDash val="solid"/>
          </a:ln>
        </p:spPr>
      </p:sp>
      <p:sp>
        <p:nvSpPr>
          <p:cNvPr id="18" name="Shape 14"/>
          <p:cNvSpPr/>
          <p:nvPr/>
        </p:nvSpPr>
        <p:spPr>
          <a:xfrm>
            <a:off x="3264408" y="2670048"/>
            <a:ext cx="68580" cy="1920240"/>
          </a:xfrm>
          <a:prstGeom prst="rect">
            <a:avLst/>
          </a:prstGeom>
          <a:solidFill>
            <a:srgbClr val="1E49E2"/>
          </a:solidFill>
          <a:ln/>
        </p:spPr>
      </p:sp>
      <p:sp>
        <p:nvSpPr>
          <p:cNvPr id="19" name="Shape 15"/>
          <p:cNvSpPr/>
          <p:nvPr/>
        </p:nvSpPr>
        <p:spPr>
          <a:xfrm>
            <a:off x="3447288" y="2852928"/>
            <a:ext cx="420624" cy="420624"/>
          </a:xfrm>
          <a:prstGeom prst="ellipse">
            <a:avLst/>
          </a:prstGeom>
          <a:solidFill>
            <a:srgbClr val="1E49E2"/>
          </a:solidFill>
          <a:ln/>
        </p:spPr>
      </p:sp>
      <p:pic>
        <p:nvPicPr>
          <p:cNvPr id="20" name="Image 2" descr="preencoded.png">    </p:cNvPr>
          <p:cNvPicPr>
            <a:picLocks noChangeAspect="1"/>
          </p:cNvPicPr>
          <p:nvPr/>
        </p:nvPicPr>
        <p:blipFill>
          <a:blip r:embed="rId3"/>
          <a:stretch>
            <a:fillRect/>
          </a:stretch>
        </p:blipFill>
        <p:spPr>
          <a:xfrm>
            <a:off x="3560856" y="2966496"/>
            <a:ext cx="193487" cy="193487"/>
          </a:xfrm>
          <a:prstGeom prst="rect">
            <a:avLst/>
          </a:prstGeom>
        </p:spPr>
      </p:pic>
      <p:sp>
        <p:nvSpPr>
          <p:cNvPr id="21" name="Text 16"/>
          <p:cNvSpPr/>
          <p:nvPr/>
        </p:nvSpPr>
        <p:spPr>
          <a:xfrm>
            <a:off x="3429000" y="3346704"/>
            <a:ext cx="2286000" cy="502920"/>
          </a:xfrm>
          <a:prstGeom prst="rect">
            <a:avLst/>
          </a:prstGeom>
          <a:noFill/>
          <a:ln/>
        </p:spPr>
        <p:txBody>
          <a:bodyPr wrap="square" lIns="0" tIns="0" rIns="0" bIns="0" rtlCol="0" anchor="t"/>
          <a:lstStyle/>
          <a:p>
            <a:pPr indent="0" marL="0">
              <a:lnSpc>
                <a:spcPct val="95000"/>
              </a:lnSpc>
              <a:buNone/>
            </a:pPr>
            <a:r>
              <a:rPr lang="en-US" sz="1150" b="1" dirty="0">
                <a:solidFill>
                  <a:srgbClr val="00338D"/>
                </a:solidFill>
                <a:latin typeface="Arial" pitchFamily="34" charset="0"/>
                <a:ea typeface="Arial" pitchFamily="34" charset="-122"/>
                <a:cs typeface="Arial" pitchFamily="34" charset="-120"/>
              </a:rPr>
              <a:t>Rôle de l'auditeur</a:t>
            </a:r>
            <a:endParaRPr lang="en-US" sz="1150" dirty="0"/>
          </a:p>
        </p:txBody>
      </p:sp>
      <p:sp>
        <p:nvSpPr>
          <p:cNvPr id="22" name="Text 17"/>
          <p:cNvSpPr/>
          <p:nvPr/>
        </p:nvSpPr>
        <p:spPr>
          <a:xfrm>
            <a:off x="3429000" y="3822192"/>
            <a:ext cx="2286000" cy="713232"/>
          </a:xfrm>
          <a:prstGeom prst="rect">
            <a:avLst/>
          </a:prstGeom>
          <a:noFill/>
          <a:ln/>
        </p:spPr>
        <p:txBody>
          <a:bodyPr wrap="square" lIns="0" tIns="0" rIns="0" bIns="0" rtlCol="0" anchor="t"/>
          <a:lstStyle/>
          <a:p>
            <a:pPr indent="0" marL="0">
              <a:lnSpc>
                <a:spcPct val="100000"/>
              </a:lnSpc>
              <a:buNone/>
            </a:pPr>
            <a:r>
              <a:rPr lang="en-US" sz="920" dirty="0">
                <a:solidFill>
                  <a:srgbClr val="1B2333"/>
                </a:solidFill>
                <a:latin typeface="Calibri" pitchFamily="34" charset="0"/>
                <a:ea typeface="Calibri" pitchFamily="34" charset="-122"/>
                <a:cs typeface="Calibri" pitchFamily="34" charset="-120"/>
              </a:rPr>
              <a:t>Obtenir l'assurance raisonnable que les EF, pris dans leur ensemble, ne comportent pas d'anomalies significatives provenant de fraudes ou d'erreurs.</a:t>
            </a:r>
            <a:endParaRPr lang="en-US" sz="920" dirty="0"/>
          </a:p>
        </p:txBody>
      </p:sp>
      <p:sp>
        <p:nvSpPr>
          <p:cNvPr id="23" name="Shape 18"/>
          <p:cNvSpPr/>
          <p:nvPr/>
        </p:nvSpPr>
        <p:spPr>
          <a:xfrm>
            <a:off x="6025896" y="2670048"/>
            <a:ext cx="2615184" cy="1920240"/>
          </a:xfrm>
          <a:prstGeom prst="rect">
            <a:avLst/>
          </a:prstGeom>
          <a:solidFill>
            <a:srgbClr val="FFFFFF"/>
          </a:solidFill>
          <a:ln w="12700">
            <a:solidFill>
              <a:srgbClr val="D7DEEC"/>
            </a:solidFill>
            <a:prstDash val="solid"/>
          </a:ln>
        </p:spPr>
      </p:sp>
      <p:sp>
        <p:nvSpPr>
          <p:cNvPr id="24" name="Shape 19"/>
          <p:cNvSpPr/>
          <p:nvPr/>
        </p:nvSpPr>
        <p:spPr>
          <a:xfrm>
            <a:off x="6025896" y="2670048"/>
            <a:ext cx="68580" cy="1920240"/>
          </a:xfrm>
          <a:prstGeom prst="rect">
            <a:avLst/>
          </a:prstGeom>
          <a:solidFill>
            <a:srgbClr val="00338D"/>
          </a:solidFill>
          <a:ln/>
        </p:spPr>
      </p:sp>
      <p:sp>
        <p:nvSpPr>
          <p:cNvPr id="25" name="Shape 20"/>
          <p:cNvSpPr/>
          <p:nvPr/>
        </p:nvSpPr>
        <p:spPr>
          <a:xfrm>
            <a:off x="6208776" y="2852928"/>
            <a:ext cx="420624" cy="420624"/>
          </a:xfrm>
          <a:prstGeom prst="ellipse">
            <a:avLst/>
          </a:prstGeom>
          <a:solidFill>
            <a:srgbClr val="00338D"/>
          </a:solidFill>
          <a:ln/>
        </p:spPr>
      </p:sp>
      <p:pic>
        <p:nvPicPr>
          <p:cNvPr id="26" name="Image 3" descr="preencoded.png">    </p:cNvPr>
          <p:cNvPicPr>
            <a:picLocks noChangeAspect="1"/>
          </p:cNvPicPr>
          <p:nvPr/>
        </p:nvPicPr>
        <p:blipFill>
          <a:blip r:embed="rId4"/>
          <a:stretch>
            <a:fillRect/>
          </a:stretch>
        </p:blipFill>
        <p:spPr>
          <a:xfrm>
            <a:off x="6322344" y="2966496"/>
            <a:ext cx="193487" cy="193487"/>
          </a:xfrm>
          <a:prstGeom prst="rect">
            <a:avLst/>
          </a:prstGeom>
        </p:spPr>
      </p:pic>
      <p:sp>
        <p:nvSpPr>
          <p:cNvPr id="27" name="Text 21"/>
          <p:cNvSpPr/>
          <p:nvPr/>
        </p:nvSpPr>
        <p:spPr>
          <a:xfrm>
            <a:off x="6190488" y="3346704"/>
            <a:ext cx="2286000" cy="502920"/>
          </a:xfrm>
          <a:prstGeom prst="rect">
            <a:avLst/>
          </a:prstGeom>
          <a:noFill/>
          <a:ln/>
        </p:spPr>
        <p:txBody>
          <a:bodyPr wrap="square" lIns="0" tIns="0" rIns="0" bIns="0" rtlCol="0" anchor="t"/>
          <a:lstStyle/>
          <a:p>
            <a:pPr indent="0" marL="0">
              <a:lnSpc>
                <a:spcPct val="95000"/>
              </a:lnSpc>
              <a:buNone/>
            </a:pPr>
            <a:r>
              <a:rPr lang="en-US" sz="1150" b="1" dirty="0">
                <a:solidFill>
                  <a:srgbClr val="00338D"/>
                </a:solidFill>
                <a:latin typeface="Arial" pitchFamily="34" charset="0"/>
                <a:ea typeface="Arial" pitchFamily="34" charset="-122"/>
                <a:cs typeface="Arial" pitchFamily="34" charset="-120"/>
              </a:rPr>
              <a:t>Limite inhérente</a:t>
            </a:r>
            <a:endParaRPr lang="en-US" sz="1150" dirty="0"/>
          </a:p>
        </p:txBody>
      </p:sp>
      <p:sp>
        <p:nvSpPr>
          <p:cNvPr id="28" name="Text 22"/>
          <p:cNvSpPr/>
          <p:nvPr/>
        </p:nvSpPr>
        <p:spPr>
          <a:xfrm>
            <a:off x="6190488" y="3822192"/>
            <a:ext cx="2286000" cy="713232"/>
          </a:xfrm>
          <a:prstGeom prst="rect">
            <a:avLst/>
          </a:prstGeom>
          <a:noFill/>
          <a:ln/>
        </p:spPr>
        <p:txBody>
          <a:bodyPr wrap="square" lIns="0" tIns="0" rIns="0" bIns="0" rtlCol="0" anchor="t"/>
          <a:lstStyle/>
          <a:p>
            <a:pPr indent="0" marL="0">
              <a:lnSpc>
                <a:spcPct val="100000"/>
              </a:lnSpc>
              <a:buNone/>
            </a:pPr>
            <a:r>
              <a:rPr lang="en-US" sz="920" dirty="0">
                <a:solidFill>
                  <a:srgbClr val="1B2333"/>
                </a:solidFill>
                <a:latin typeface="Calibri" pitchFamily="34" charset="0"/>
                <a:ea typeface="Calibri" pitchFamily="34" charset="-122"/>
                <a:cs typeface="Calibri" pitchFamily="34" charset="-120"/>
              </a:rPr>
              <a:t>Risque inévitable de non-détection d'une fraude, supérieur à celui d'une erreur : dissimulation, collusion, falsification, contournement (override).</a:t>
            </a:r>
            <a:endParaRPr lang="en-US" sz="920" dirty="0"/>
          </a:p>
        </p:txBody>
      </p:sp>
      <p:sp>
        <p:nvSpPr>
          <p:cNvPr id="29" name="Text 2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Fraude — définition</a:t>
            </a:r>
            <a:endParaRPr lang="en-US" sz="750" dirty="0"/>
          </a:p>
        </p:txBody>
      </p:sp>
      <p:sp>
        <p:nvSpPr>
          <p:cNvPr id="30" name="Text 2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53</a:t>
            </a:r>
            <a:endParaRPr lang="en-US" sz="7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Deux grandes familles de fraude</a:t>
            </a:r>
            <a:endParaRPr lang="en-US" sz="2700" dirty="0"/>
          </a:p>
        </p:txBody>
      </p:sp>
      <p:sp>
        <p:nvSpPr>
          <p:cNvPr id="5" name="Shape 3"/>
          <p:cNvSpPr/>
          <p:nvPr/>
        </p:nvSpPr>
        <p:spPr>
          <a:xfrm>
            <a:off x="502920" y="1417320"/>
            <a:ext cx="3931920" cy="315468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6" name="Shape 4"/>
          <p:cNvSpPr/>
          <p:nvPr/>
        </p:nvSpPr>
        <p:spPr>
          <a:xfrm>
            <a:off x="502920" y="1417320"/>
            <a:ext cx="68580" cy="3154680"/>
          </a:xfrm>
          <a:prstGeom prst="rect">
            <a:avLst/>
          </a:prstGeom>
          <a:solidFill>
            <a:srgbClr val="C8102E"/>
          </a:solidFill>
          <a:ln/>
        </p:spPr>
      </p:sp>
      <p:sp>
        <p:nvSpPr>
          <p:cNvPr id="7" name="Shape 5"/>
          <p:cNvSpPr/>
          <p:nvPr/>
        </p:nvSpPr>
        <p:spPr>
          <a:xfrm>
            <a:off x="704088" y="1591056"/>
            <a:ext cx="457200" cy="457200"/>
          </a:xfrm>
          <a:prstGeom prst="ellipse">
            <a:avLst/>
          </a:prstGeom>
          <a:solidFill>
            <a:srgbClr val="C8102E"/>
          </a:solidFill>
          <a:ln/>
        </p:spPr>
      </p:sp>
      <p:pic>
        <p:nvPicPr>
          <p:cNvPr id="8" name="Image 0" descr="preencoded.png">    </p:cNvPr>
          <p:cNvPicPr>
            <a:picLocks noChangeAspect="1"/>
          </p:cNvPicPr>
          <p:nvPr/>
        </p:nvPicPr>
        <p:blipFill>
          <a:blip r:embed="rId1"/>
          <a:stretch>
            <a:fillRect/>
          </a:stretch>
        </p:blipFill>
        <p:spPr>
          <a:xfrm>
            <a:off x="827532" y="1714500"/>
            <a:ext cx="210312" cy="210312"/>
          </a:xfrm>
          <a:prstGeom prst="rect">
            <a:avLst/>
          </a:prstGeom>
        </p:spPr>
      </p:pic>
      <p:sp>
        <p:nvSpPr>
          <p:cNvPr id="9" name="Text 6"/>
          <p:cNvSpPr/>
          <p:nvPr/>
        </p:nvSpPr>
        <p:spPr>
          <a:xfrm>
            <a:off x="1289304" y="1591056"/>
            <a:ext cx="3017520" cy="502920"/>
          </a:xfrm>
          <a:prstGeom prst="rect">
            <a:avLst/>
          </a:prstGeom>
          <a:noFill/>
          <a:ln/>
        </p:spPr>
        <p:txBody>
          <a:bodyPr wrap="square" lIns="0" tIns="0" rIns="0" bIns="0" rtlCol="0" anchor="ctr"/>
          <a:lstStyle/>
          <a:p>
            <a:pPr indent="0" marL="0">
              <a:lnSpc>
                <a:spcPct val="92000"/>
              </a:lnSpc>
              <a:buNone/>
            </a:pPr>
            <a:r>
              <a:rPr lang="en-US" sz="1300" b="1" dirty="0">
                <a:solidFill>
                  <a:srgbClr val="00338D"/>
                </a:solidFill>
                <a:latin typeface="Arial" pitchFamily="34" charset="0"/>
                <a:ea typeface="Arial" pitchFamily="34" charset="-122"/>
                <a:cs typeface="Arial" pitchFamily="34" charset="-120"/>
              </a:rPr>
              <a:t>Fraude en information financière</a:t>
            </a:r>
            <a:endParaRPr lang="en-US" sz="1300" dirty="0"/>
          </a:p>
        </p:txBody>
      </p:sp>
      <p:sp>
        <p:nvSpPr>
          <p:cNvPr id="10" name="Text 7"/>
          <p:cNvSpPr/>
          <p:nvPr/>
        </p:nvSpPr>
        <p:spPr>
          <a:xfrm>
            <a:off x="722376" y="2139696"/>
            <a:ext cx="3566160" cy="274320"/>
          </a:xfrm>
          <a:prstGeom prst="rect">
            <a:avLst/>
          </a:prstGeom>
          <a:noFill/>
          <a:ln/>
        </p:spPr>
        <p:txBody>
          <a:bodyPr wrap="square" lIns="0" tIns="0" rIns="0" bIns="0" rtlCol="0" anchor="ctr"/>
          <a:lstStyle/>
          <a:p>
            <a:pPr indent="0" marL="0">
              <a:buNone/>
            </a:pPr>
            <a:r>
              <a:rPr lang="en-US" sz="950" i="1" dirty="0">
                <a:solidFill>
                  <a:srgbClr val="C8102E"/>
                </a:solidFill>
                <a:latin typeface="Calibri" pitchFamily="34" charset="0"/>
                <a:ea typeface="Calibri" pitchFamily="34" charset="-122"/>
                <a:cs typeface="Calibri" pitchFamily="34" charset="-120"/>
              </a:rPr>
              <a:t>Manipulation des états financiers</a:t>
            </a:r>
            <a:endParaRPr lang="en-US" sz="950" dirty="0"/>
          </a:p>
        </p:txBody>
      </p:sp>
      <p:sp>
        <p:nvSpPr>
          <p:cNvPr id="11" name="Text 8"/>
          <p:cNvSpPr/>
          <p:nvPr/>
        </p:nvSpPr>
        <p:spPr>
          <a:xfrm>
            <a:off x="722376" y="2432304"/>
            <a:ext cx="3584448" cy="2057400"/>
          </a:xfrm>
          <a:prstGeom prst="rect">
            <a:avLst/>
          </a:prstGeom>
          <a:noFill/>
          <a:ln/>
        </p:spPr>
        <p:txBody>
          <a:bodyPr wrap="square" lIns="0" tIns="0" rIns="0" bIns="0" rtlCol="0" anchor="t"/>
          <a:lstStyle/>
          <a:p>
            <a:pPr indent="0" marL="0">
              <a:lnSpc>
                <a:spcPct val="105000"/>
              </a:lnSpc>
              <a:buNone/>
            </a:pPr>
            <a:r>
              <a:rPr lang="en-US" sz="930" b="1" dirty="0">
                <a:solidFill>
                  <a:srgbClr val="00338D"/>
                </a:solidFill>
                <a:latin typeface="Calibri" pitchFamily="34" charset="0"/>
                <a:ea typeface="Calibri" pitchFamily="34" charset="-122"/>
                <a:cs typeface="Calibri" pitchFamily="34" charset="-120"/>
              </a:rPr>
              <a:t>Auteurs : </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direction, gouvernance
</a:t>
            </a:r>
            <a:pPr indent="0" marL="0">
              <a:lnSpc>
                <a:spcPct val="105000"/>
              </a:lnSpc>
              <a:buNone/>
            </a:pPr>
            <a:r>
              <a:rPr lang="en-US" sz="930" b="1" dirty="0">
                <a:solidFill>
                  <a:srgbClr val="00338D"/>
                </a:solidFill>
                <a:latin typeface="Calibri" pitchFamily="34" charset="0"/>
                <a:ea typeface="Calibri" pitchFamily="34" charset="-122"/>
                <a:cs typeface="Calibri" pitchFamily="34" charset="-120"/>
              </a:rPr>
              <a:t>Mobile : </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embellir le résultat, atteindre des objectifs, obtenir des financements
</a:t>
            </a:r>
            <a:pPr indent="0" marL="0">
              <a:lnSpc>
                <a:spcPct val="105000"/>
              </a:lnSpc>
              <a:buNone/>
            </a:pPr>
            <a:r>
              <a:rPr lang="en-US" sz="930" b="1" dirty="0">
                <a:solidFill>
                  <a:srgbClr val="00338D"/>
                </a:solidFill>
                <a:latin typeface="Calibri" pitchFamily="34" charset="0"/>
                <a:ea typeface="Calibri" pitchFamily="34" charset="-122"/>
                <a:cs typeface="Calibri" pitchFamily="34" charset="-120"/>
              </a:rPr>
              <a:t>Modes opératoires :
</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Surévaluation du chiffre d'affaires (ventes fictives, cut-off)</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Minoration des charges et provisions</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Surévaluation des actifs (stocks, créances)</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Contournement des contrôles par la direction (</a:t>
            </a:r>
            <a:endParaRPr lang="en-US" sz="930" dirty="0"/>
          </a:p>
          <a:p>
            <a:pPr indent="0" marL="0">
              <a:lnSpc>
                <a:spcPct val="105000"/>
              </a:lnSpc>
              <a:buNone/>
            </a:pPr>
            <a:r>
              <a:rPr lang="en-US" sz="930" i="1" dirty="0">
                <a:solidFill>
                  <a:srgbClr val="1B2333"/>
                </a:solidFill>
                <a:latin typeface="Calibri" pitchFamily="34" charset="0"/>
                <a:ea typeface="Calibri" pitchFamily="34" charset="-122"/>
                <a:cs typeface="Calibri" pitchFamily="34" charset="-120"/>
              </a:rPr>
              <a:t>management override</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a:t>
            </a:r>
            <a:endParaRPr lang="en-US" sz="930" dirty="0"/>
          </a:p>
        </p:txBody>
      </p:sp>
      <p:sp>
        <p:nvSpPr>
          <p:cNvPr id="12" name="Shape 9"/>
          <p:cNvSpPr/>
          <p:nvPr/>
        </p:nvSpPr>
        <p:spPr>
          <a:xfrm>
            <a:off x="4617720" y="1417320"/>
            <a:ext cx="3931920" cy="315468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13" name="Shape 10"/>
          <p:cNvSpPr/>
          <p:nvPr/>
        </p:nvSpPr>
        <p:spPr>
          <a:xfrm>
            <a:off x="4617720" y="1417320"/>
            <a:ext cx="68580" cy="3154680"/>
          </a:xfrm>
          <a:prstGeom prst="rect">
            <a:avLst/>
          </a:prstGeom>
          <a:solidFill>
            <a:srgbClr val="C77700"/>
          </a:solidFill>
          <a:ln/>
        </p:spPr>
      </p:sp>
      <p:sp>
        <p:nvSpPr>
          <p:cNvPr id="14" name="Shape 11"/>
          <p:cNvSpPr/>
          <p:nvPr/>
        </p:nvSpPr>
        <p:spPr>
          <a:xfrm>
            <a:off x="4818888" y="1591056"/>
            <a:ext cx="457200" cy="457200"/>
          </a:xfrm>
          <a:prstGeom prst="ellipse">
            <a:avLst/>
          </a:prstGeom>
          <a:solidFill>
            <a:srgbClr val="C77700"/>
          </a:solidFill>
          <a:ln/>
        </p:spPr>
      </p:sp>
      <p:pic>
        <p:nvPicPr>
          <p:cNvPr id="15" name="Image 1" descr="preencoded.png">    </p:cNvPr>
          <p:cNvPicPr>
            <a:picLocks noChangeAspect="1"/>
          </p:cNvPicPr>
          <p:nvPr/>
        </p:nvPicPr>
        <p:blipFill>
          <a:blip r:embed="rId2"/>
          <a:stretch>
            <a:fillRect/>
          </a:stretch>
        </p:blipFill>
        <p:spPr>
          <a:xfrm>
            <a:off x="4942332" y="1714500"/>
            <a:ext cx="210312" cy="210312"/>
          </a:xfrm>
          <a:prstGeom prst="rect">
            <a:avLst/>
          </a:prstGeom>
        </p:spPr>
      </p:pic>
      <p:sp>
        <p:nvSpPr>
          <p:cNvPr id="16" name="Text 12"/>
          <p:cNvSpPr/>
          <p:nvPr/>
        </p:nvSpPr>
        <p:spPr>
          <a:xfrm>
            <a:off x="5404104" y="1591056"/>
            <a:ext cx="3017520" cy="50292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Détournement d'actifs</a:t>
            </a:r>
            <a:endParaRPr lang="en-US" sz="1300" dirty="0"/>
          </a:p>
        </p:txBody>
      </p:sp>
      <p:sp>
        <p:nvSpPr>
          <p:cNvPr id="17" name="Text 13"/>
          <p:cNvSpPr/>
          <p:nvPr/>
        </p:nvSpPr>
        <p:spPr>
          <a:xfrm>
            <a:off x="4837176" y="2139696"/>
            <a:ext cx="3566160" cy="274320"/>
          </a:xfrm>
          <a:prstGeom prst="rect">
            <a:avLst/>
          </a:prstGeom>
          <a:noFill/>
          <a:ln/>
        </p:spPr>
        <p:txBody>
          <a:bodyPr wrap="square" lIns="0" tIns="0" rIns="0" bIns="0" rtlCol="0" anchor="ctr"/>
          <a:lstStyle/>
          <a:p>
            <a:pPr indent="0" marL="0">
              <a:buNone/>
            </a:pPr>
            <a:r>
              <a:rPr lang="en-US" sz="950" i="1" dirty="0">
                <a:solidFill>
                  <a:srgbClr val="C77700"/>
                </a:solidFill>
                <a:latin typeface="Calibri" pitchFamily="34" charset="0"/>
                <a:ea typeface="Calibri" pitchFamily="34" charset="-122"/>
                <a:cs typeface="Calibri" pitchFamily="34" charset="-120"/>
              </a:rPr>
              <a:t>Vol ou usage indu des biens de l'entité</a:t>
            </a:r>
            <a:endParaRPr lang="en-US" sz="950" dirty="0"/>
          </a:p>
        </p:txBody>
      </p:sp>
      <p:sp>
        <p:nvSpPr>
          <p:cNvPr id="18" name="Text 14"/>
          <p:cNvSpPr/>
          <p:nvPr/>
        </p:nvSpPr>
        <p:spPr>
          <a:xfrm>
            <a:off x="4837176" y="2432304"/>
            <a:ext cx="3584448" cy="2057400"/>
          </a:xfrm>
          <a:prstGeom prst="rect">
            <a:avLst/>
          </a:prstGeom>
          <a:noFill/>
          <a:ln/>
        </p:spPr>
        <p:txBody>
          <a:bodyPr wrap="square" lIns="0" tIns="0" rIns="0" bIns="0" rtlCol="0" anchor="t"/>
          <a:lstStyle/>
          <a:p>
            <a:pPr indent="0" marL="0">
              <a:lnSpc>
                <a:spcPct val="105000"/>
              </a:lnSpc>
              <a:buNone/>
            </a:pPr>
            <a:r>
              <a:rPr lang="en-US" sz="930" b="1" dirty="0">
                <a:solidFill>
                  <a:srgbClr val="00338D"/>
                </a:solidFill>
                <a:latin typeface="Calibri" pitchFamily="34" charset="0"/>
                <a:ea typeface="Calibri" pitchFamily="34" charset="-122"/>
                <a:cs typeface="Calibri" pitchFamily="34" charset="-120"/>
              </a:rPr>
              <a:t>Auteurs : </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employés (le plus souvent), parfois direction
</a:t>
            </a:r>
            <a:pPr indent="0" marL="0">
              <a:lnSpc>
                <a:spcPct val="105000"/>
              </a:lnSpc>
              <a:buNone/>
            </a:pPr>
            <a:r>
              <a:rPr lang="en-US" sz="930" b="1" dirty="0">
                <a:solidFill>
                  <a:srgbClr val="00338D"/>
                </a:solidFill>
                <a:latin typeface="Calibri" pitchFamily="34" charset="0"/>
                <a:ea typeface="Calibri" pitchFamily="34" charset="-122"/>
                <a:cs typeface="Calibri" pitchFamily="34" charset="-120"/>
              </a:rPr>
              <a:t>Mobile : </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enrichissement personnel
</a:t>
            </a:r>
            <a:pPr indent="0" marL="0">
              <a:lnSpc>
                <a:spcPct val="105000"/>
              </a:lnSpc>
              <a:buNone/>
            </a:pPr>
            <a:r>
              <a:rPr lang="en-US" sz="930" b="1" dirty="0">
                <a:solidFill>
                  <a:srgbClr val="00338D"/>
                </a:solidFill>
                <a:latin typeface="Calibri" pitchFamily="34" charset="0"/>
                <a:ea typeface="Calibri" pitchFamily="34" charset="-122"/>
                <a:cs typeface="Calibri" pitchFamily="34" charset="-120"/>
              </a:rPr>
              <a:t>Modes opératoires :
</a:t>
            </a:r>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Détournement d'encaissements (caisses, espèces)</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Vols de stocks et d'immobilisations</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Salariés fictifs sur la paie</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Fournisseurs fictifs / fausses factures</a:t>
            </a:r>
            <a:endParaRPr lang="en-US" sz="930" dirty="0"/>
          </a:p>
          <a:p>
            <a:pPr indent="0" marL="0">
              <a:lnSpc>
                <a:spcPct val="105000"/>
              </a:lnSpc>
              <a:buNone/>
            </a:pPr>
            <a:r>
              <a:rPr lang="en-US" sz="930" dirty="0">
                <a:solidFill>
                  <a:srgbClr val="1B2333"/>
                </a:solidFill>
                <a:latin typeface="Calibri" pitchFamily="34" charset="0"/>
                <a:ea typeface="Calibri" pitchFamily="34" charset="-122"/>
                <a:cs typeface="Calibri" pitchFamily="34" charset="-120"/>
              </a:rPr>
              <a:t>• Notes de frais frauduleuses</a:t>
            </a:r>
            <a:endParaRPr lang="en-US" sz="930" dirty="0"/>
          </a:p>
        </p:txBody>
      </p:sp>
      <p:sp>
        <p:nvSpPr>
          <p:cNvPr id="19" name="Text 15"/>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Deux familles de fraude</a:t>
            </a:r>
            <a:endParaRPr lang="en-US" sz="750" dirty="0"/>
          </a:p>
        </p:txBody>
      </p:sp>
      <p:sp>
        <p:nvSpPr>
          <p:cNvPr id="20" name="Text 16"/>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54</a:t>
            </a:r>
            <a:endParaRPr lang="en-US" sz="75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 triangle de la fraude (Cressey, 1953)</a:t>
            </a:r>
            <a:endParaRPr lang="en-US" sz="2700" dirty="0"/>
          </a:p>
        </p:txBody>
      </p:sp>
      <p:sp>
        <p:nvSpPr>
          <p:cNvPr id="5" name="Text 3"/>
          <p:cNvSpPr/>
          <p:nvPr/>
        </p:nvSpPr>
        <p:spPr>
          <a:xfrm>
            <a:off x="502920" y="1298448"/>
            <a:ext cx="8138160" cy="365760"/>
          </a:xfrm>
          <a:prstGeom prst="rect">
            <a:avLst/>
          </a:prstGeom>
          <a:noFill/>
          <a:ln/>
        </p:spPr>
        <p:txBody>
          <a:bodyPr wrap="square" lIns="0" tIns="0" rIns="0" bIns="0" rtlCol="0" anchor="ctr"/>
          <a:lstStyle/>
          <a:p>
            <a:pPr indent="0" marL="0">
              <a:buNone/>
            </a:pPr>
            <a:r>
              <a:rPr lang="en-US" sz="1050" i="1" dirty="0">
                <a:solidFill>
                  <a:srgbClr val="5C6678"/>
                </a:solidFill>
                <a:latin typeface="Calibri" pitchFamily="34" charset="0"/>
                <a:ea typeface="Calibri" pitchFamily="34" charset="-122"/>
                <a:cs typeface="Calibri" pitchFamily="34" charset="-120"/>
              </a:rPr>
              <a:t>Trois conditions sont généralement réunies lorsqu'une fraude se produit. L'auditeur les recherche pour identifier les facteurs de risque.</a:t>
            </a:r>
            <a:endParaRPr lang="en-US" sz="1050" dirty="0"/>
          </a:p>
        </p:txBody>
      </p:sp>
      <p:sp>
        <p:nvSpPr>
          <p:cNvPr id="6" name="Shape 4"/>
          <p:cNvSpPr/>
          <p:nvPr/>
        </p:nvSpPr>
        <p:spPr>
          <a:xfrm>
            <a:off x="1737360" y="1874520"/>
            <a:ext cx="1737360" cy="868680"/>
          </a:xfrm>
          <a:prstGeom prst="ellipse">
            <a:avLst/>
          </a:prstGeom>
          <a:solidFill>
            <a:srgbClr val="C8102E"/>
          </a:solidFill>
          <a:ln/>
          <a:effectLst>
            <a:outerShdw sx="100000" sy="100000" kx="0" ky="0" algn="bl" rotWithShape="0" blurRad="88900" dist="38100" dir="8100000">
              <a:srgbClr val="5B6B8C">
                <a:alpha val="18000"/>
              </a:srgbClr>
            </a:outerShdw>
          </a:effectLst>
        </p:spPr>
      </p:sp>
      <p:sp>
        <p:nvSpPr>
          <p:cNvPr id="7" name="Text 5"/>
          <p:cNvSpPr/>
          <p:nvPr/>
        </p:nvSpPr>
        <p:spPr>
          <a:xfrm>
            <a:off x="1737360" y="1874520"/>
            <a:ext cx="1737360" cy="868680"/>
          </a:xfrm>
          <a:prstGeom prst="rect">
            <a:avLst/>
          </a:prstGeom>
          <a:noFill/>
          <a:ln/>
        </p:spPr>
        <p:txBody>
          <a:bodyPr wrap="square" lIns="0" tIns="0" rIns="0" bIns="0" rtlCol="0" anchor="ctr"/>
          <a:lstStyle/>
          <a:p>
            <a:pPr algn="ctr" indent="0" marL="0">
              <a:lnSpc>
                <a:spcPct val="92000"/>
              </a:lnSpc>
              <a:buNone/>
            </a:pPr>
            <a:r>
              <a:rPr lang="en-US" sz="1100" b="1" dirty="0">
                <a:solidFill>
                  <a:srgbClr val="FFFFFF"/>
                </a:solidFill>
                <a:latin typeface="Arial" pitchFamily="34" charset="0"/>
                <a:ea typeface="Arial" pitchFamily="34" charset="-122"/>
                <a:cs typeface="Arial" pitchFamily="34" charset="-120"/>
              </a:rPr>
              <a:t>Incitation /</a:t>
            </a:r>
            <a:endParaRPr lang="en-US" sz="1100" dirty="0"/>
          </a:p>
          <a:p>
            <a:pPr algn="ctr" indent="0" marL="0">
              <a:lnSpc>
                <a:spcPct val="92000"/>
              </a:lnSpc>
              <a:buNone/>
            </a:pPr>
            <a:r>
              <a:rPr lang="en-US" sz="1100" b="1" dirty="0">
                <a:solidFill>
                  <a:srgbClr val="FFFFFF"/>
                </a:solidFill>
                <a:latin typeface="Arial" pitchFamily="34" charset="0"/>
                <a:ea typeface="Arial" pitchFamily="34" charset="-122"/>
                <a:cs typeface="Arial" pitchFamily="34" charset="-120"/>
              </a:rPr>
              <a:t>Pression</a:t>
            </a:r>
            <a:endParaRPr lang="en-US" sz="1100" dirty="0"/>
          </a:p>
        </p:txBody>
      </p:sp>
      <p:sp>
        <p:nvSpPr>
          <p:cNvPr id="8" name="Shape 6"/>
          <p:cNvSpPr/>
          <p:nvPr/>
        </p:nvSpPr>
        <p:spPr>
          <a:xfrm>
            <a:off x="822960" y="3520440"/>
            <a:ext cx="1737360" cy="868680"/>
          </a:xfrm>
          <a:prstGeom prst="ellipse">
            <a:avLst/>
          </a:prstGeom>
          <a:solidFill>
            <a:srgbClr val="C77700"/>
          </a:solidFill>
          <a:ln/>
          <a:effectLst>
            <a:outerShdw sx="100000" sy="100000" kx="0" ky="0" algn="bl" rotWithShape="0" blurRad="88900" dist="38100" dir="8100000">
              <a:srgbClr val="5B6B8C">
                <a:alpha val="18000"/>
              </a:srgbClr>
            </a:outerShdw>
          </a:effectLst>
        </p:spPr>
      </p:sp>
      <p:sp>
        <p:nvSpPr>
          <p:cNvPr id="9" name="Text 7"/>
          <p:cNvSpPr/>
          <p:nvPr/>
        </p:nvSpPr>
        <p:spPr>
          <a:xfrm>
            <a:off x="822960" y="3520440"/>
            <a:ext cx="1737360" cy="868680"/>
          </a:xfrm>
          <a:prstGeom prst="rect">
            <a:avLst/>
          </a:prstGeom>
          <a:noFill/>
          <a:ln/>
        </p:spPr>
        <p:txBody>
          <a:bodyPr wrap="square" lIns="0" tIns="0" rIns="0" bIns="0" rtlCol="0" anchor="ctr"/>
          <a:lstStyle/>
          <a:p>
            <a:pPr algn="ctr" indent="0" marL="0">
              <a:buNone/>
            </a:pPr>
            <a:r>
              <a:rPr lang="en-US" sz="1100" b="1" dirty="0">
                <a:solidFill>
                  <a:srgbClr val="FFFFFF"/>
                </a:solidFill>
                <a:latin typeface="Arial" pitchFamily="34" charset="0"/>
                <a:ea typeface="Arial" pitchFamily="34" charset="-122"/>
                <a:cs typeface="Arial" pitchFamily="34" charset="-120"/>
              </a:rPr>
              <a:t>Opportunité</a:t>
            </a:r>
            <a:endParaRPr lang="en-US" sz="1100" dirty="0"/>
          </a:p>
        </p:txBody>
      </p:sp>
      <p:sp>
        <p:nvSpPr>
          <p:cNvPr id="10" name="Shape 8"/>
          <p:cNvSpPr/>
          <p:nvPr/>
        </p:nvSpPr>
        <p:spPr>
          <a:xfrm>
            <a:off x="2651760" y="3520440"/>
            <a:ext cx="1737360" cy="868680"/>
          </a:xfrm>
          <a:prstGeom prst="ellipse">
            <a:avLst/>
          </a:prstGeom>
          <a:solidFill>
            <a:srgbClr val="1E49E2"/>
          </a:solidFill>
          <a:ln/>
          <a:effectLst>
            <a:outerShdw sx="100000" sy="100000" kx="0" ky="0" algn="bl" rotWithShape="0" blurRad="88900" dist="38100" dir="8100000">
              <a:srgbClr val="5B6B8C">
                <a:alpha val="18000"/>
              </a:srgbClr>
            </a:outerShdw>
          </a:effectLst>
        </p:spPr>
      </p:sp>
      <p:sp>
        <p:nvSpPr>
          <p:cNvPr id="11" name="Text 9"/>
          <p:cNvSpPr/>
          <p:nvPr/>
        </p:nvSpPr>
        <p:spPr>
          <a:xfrm>
            <a:off x="2651760" y="3520440"/>
            <a:ext cx="1737360" cy="868680"/>
          </a:xfrm>
          <a:prstGeom prst="rect">
            <a:avLst/>
          </a:prstGeom>
          <a:noFill/>
          <a:ln/>
        </p:spPr>
        <p:txBody>
          <a:bodyPr wrap="square" lIns="0" tIns="0" rIns="0" bIns="0" rtlCol="0" anchor="ctr"/>
          <a:lstStyle/>
          <a:p>
            <a:pPr algn="ctr" indent="0" marL="0">
              <a:buNone/>
            </a:pPr>
            <a:r>
              <a:rPr lang="en-US" sz="1050" b="1" dirty="0">
                <a:solidFill>
                  <a:srgbClr val="FFFFFF"/>
                </a:solidFill>
                <a:latin typeface="Arial" pitchFamily="34" charset="0"/>
                <a:ea typeface="Arial" pitchFamily="34" charset="-122"/>
                <a:cs typeface="Arial" pitchFamily="34" charset="-120"/>
              </a:rPr>
              <a:t>Rationalisation</a:t>
            </a:r>
            <a:endParaRPr lang="en-US" sz="1050" dirty="0"/>
          </a:p>
        </p:txBody>
      </p:sp>
      <p:sp>
        <p:nvSpPr>
          <p:cNvPr id="12" name="Shape 10"/>
          <p:cNvSpPr/>
          <p:nvPr/>
        </p:nvSpPr>
        <p:spPr>
          <a:xfrm>
            <a:off x="2103120" y="2651760"/>
            <a:ext cx="502920" cy="1051560"/>
          </a:xfrm>
          <a:prstGeom prst="line">
            <a:avLst/>
          </a:prstGeom>
          <a:noFill/>
          <a:ln w="19050">
            <a:solidFill>
              <a:srgbClr val="BFCAE0"/>
            </a:solidFill>
            <a:prstDash val="solid"/>
          </a:ln>
        </p:spPr>
      </p:sp>
      <p:sp>
        <p:nvSpPr>
          <p:cNvPr id="13" name="Shape 11"/>
          <p:cNvSpPr/>
          <p:nvPr/>
        </p:nvSpPr>
        <p:spPr>
          <a:xfrm flipH="1">
            <a:off x="2606040" y="2651760"/>
            <a:ext cx="502920" cy="1051560"/>
          </a:xfrm>
          <a:prstGeom prst="line">
            <a:avLst/>
          </a:prstGeom>
          <a:noFill/>
          <a:ln w="19050">
            <a:solidFill>
              <a:srgbClr val="BFCAE0"/>
            </a:solidFill>
            <a:prstDash val="solid"/>
          </a:ln>
        </p:spPr>
      </p:sp>
      <p:sp>
        <p:nvSpPr>
          <p:cNvPr id="14" name="Shape 12"/>
          <p:cNvSpPr/>
          <p:nvPr/>
        </p:nvSpPr>
        <p:spPr>
          <a:xfrm>
            <a:off x="1691640" y="3950208"/>
            <a:ext cx="1828800" cy="914"/>
          </a:xfrm>
          <a:prstGeom prst="line">
            <a:avLst/>
          </a:prstGeom>
          <a:noFill/>
          <a:ln w="19050">
            <a:solidFill>
              <a:srgbClr val="BFCAE0"/>
            </a:solidFill>
            <a:prstDash val="solid"/>
          </a:ln>
        </p:spPr>
      </p:sp>
      <p:sp>
        <p:nvSpPr>
          <p:cNvPr id="15" name="Shape 13"/>
          <p:cNvSpPr/>
          <p:nvPr/>
        </p:nvSpPr>
        <p:spPr>
          <a:xfrm>
            <a:off x="4892040" y="1810512"/>
            <a:ext cx="91440" cy="777240"/>
          </a:xfrm>
          <a:prstGeom prst="rect">
            <a:avLst/>
          </a:prstGeom>
          <a:solidFill>
            <a:srgbClr val="C8102E"/>
          </a:solidFill>
          <a:ln/>
        </p:spPr>
      </p:sp>
      <p:sp>
        <p:nvSpPr>
          <p:cNvPr id="16" name="Text 14"/>
          <p:cNvSpPr/>
          <p:nvPr/>
        </p:nvSpPr>
        <p:spPr>
          <a:xfrm>
            <a:off x="5093208" y="1783080"/>
            <a:ext cx="3657600" cy="256032"/>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Incitation / Pression</a:t>
            </a:r>
            <a:endParaRPr lang="en-US" sz="1100" dirty="0"/>
          </a:p>
        </p:txBody>
      </p:sp>
      <p:sp>
        <p:nvSpPr>
          <p:cNvPr id="17" name="Text 15"/>
          <p:cNvSpPr/>
          <p:nvPr/>
        </p:nvSpPr>
        <p:spPr>
          <a:xfrm>
            <a:off x="5093208" y="2039112"/>
            <a:ext cx="3703320" cy="594360"/>
          </a:xfrm>
          <a:prstGeom prst="rect">
            <a:avLst/>
          </a:prstGeom>
          <a:noFill/>
          <a:ln/>
        </p:spPr>
        <p:txBody>
          <a:bodyPr wrap="square" lIns="0" tIns="0" rIns="0" bIns="0" rtlCol="0" anchor="t"/>
          <a:lstStyle/>
          <a:p>
            <a:pPr indent="0" marL="0">
              <a:lnSpc>
                <a:spcPct val="100000"/>
              </a:lnSpc>
              <a:buNone/>
            </a:pPr>
            <a:r>
              <a:rPr lang="en-US" sz="900" dirty="0">
                <a:solidFill>
                  <a:srgbClr val="1B2333"/>
                </a:solidFill>
                <a:latin typeface="Calibri" pitchFamily="34" charset="0"/>
                <a:ea typeface="Calibri" pitchFamily="34" charset="-122"/>
                <a:cs typeface="Calibri" pitchFamily="34" charset="-120"/>
              </a:rPr>
              <a:t>Objectifs de résultat, difficultés financières, dettes personnelles, attentes des marchés ou des banques, mode de rémunération variable.</a:t>
            </a:r>
            <a:endParaRPr lang="en-US" sz="900" dirty="0"/>
          </a:p>
        </p:txBody>
      </p:sp>
      <p:sp>
        <p:nvSpPr>
          <p:cNvPr id="18" name="Shape 16"/>
          <p:cNvSpPr/>
          <p:nvPr/>
        </p:nvSpPr>
        <p:spPr>
          <a:xfrm>
            <a:off x="4892040" y="2770632"/>
            <a:ext cx="91440" cy="777240"/>
          </a:xfrm>
          <a:prstGeom prst="rect">
            <a:avLst/>
          </a:prstGeom>
          <a:solidFill>
            <a:srgbClr val="C77700"/>
          </a:solidFill>
          <a:ln/>
        </p:spPr>
      </p:sp>
      <p:sp>
        <p:nvSpPr>
          <p:cNvPr id="19" name="Text 17"/>
          <p:cNvSpPr/>
          <p:nvPr/>
        </p:nvSpPr>
        <p:spPr>
          <a:xfrm>
            <a:off x="5093208" y="2743200"/>
            <a:ext cx="3657600" cy="256032"/>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Opportunité</a:t>
            </a:r>
            <a:endParaRPr lang="en-US" sz="1100" dirty="0"/>
          </a:p>
        </p:txBody>
      </p:sp>
      <p:sp>
        <p:nvSpPr>
          <p:cNvPr id="20" name="Text 18"/>
          <p:cNvSpPr/>
          <p:nvPr/>
        </p:nvSpPr>
        <p:spPr>
          <a:xfrm>
            <a:off x="5093208" y="2999232"/>
            <a:ext cx="3703320" cy="594360"/>
          </a:xfrm>
          <a:prstGeom prst="rect">
            <a:avLst/>
          </a:prstGeom>
          <a:noFill/>
          <a:ln/>
        </p:spPr>
        <p:txBody>
          <a:bodyPr wrap="square" lIns="0" tIns="0" rIns="0" bIns="0" rtlCol="0" anchor="t"/>
          <a:lstStyle/>
          <a:p>
            <a:pPr indent="0" marL="0">
              <a:lnSpc>
                <a:spcPct val="100000"/>
              </a:lnSpc>
              <a:buNone/>
            </a:pPr>
            <a:r>
              <a:rPr lang="en-US" sz="900" dirty="0">
                <a:solidFill>
                  <a:srgbClr val="1B2333"/>
                </a:solidFill>
                <a:latin typeface="Calibri" pitchFamily="34" charset="0"/>
                <a:ea typeface="Calibri" pitchFamily="34" charset="-122"/>
                <a:cs typeface="Calibri" pitchFamily="34" charset="-120"/>
              </a:rPr>
              <a:t>Contrôle interne défaillant, concentration des pouvoirs, absence de séparation des tâches, supervision insuffisante du dirigeant.</a:t>
            </a:r>
            <a:endParaRPr lang="en-US" sz="900" dirty="0"/>
          </a:p>
        </p:txBody>
      </p:sp>
      <p:sp>
        <p:nvSpPr>
          <p:cNvPr id="21" name="Shape 19"/>
          <p:cNvSpPr/>
          <p:nvPr/>
        </p:nvSpPr>
        <p:spPr>
          <a:xfrm>
            <a:off x="4892040" y="3730752"/>
            <a:ext cx="91440" cy="777240"/>
          </a:xfrm>
          <a:prstGeom prst="rect">
            <a:avLst/>
          </a:prstGeom>
          <a:solidFill>
            <a:srgbClr val="1E49E2"/>
          </a:solidFill>
          <a:ln/>
        </p:spPr>
      </p:sp>
      <p:sp>
        <p:nvSpPr>
          <p:cNvPr id="22" name="Text 20"/>
          <p:cNvSpPr/>
          <p:nvPr/>
        </p:nvSpPr>
        <p:spPr>
          <a:xfrm>
            <a:off x="5093208" y="3703320"/>
            <a:ext cx="3657600" cy="256032"/>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Rationalisation</a:t>
            </a:r>
            <a:endParaRPr lang="en-US" sz="1100" dirty="0"/>
          </a:p>
        </p:txBody>
      </p:sp>
      <p:sp>
        <p:nvSpPr>
          <p:cNvPr id="23" name="Text 21"/>
          <p:cNvSpPr/>
          <p:nvPr/>
        </p:nvSpPr>
        <p:spPr>
          <a:xfrm>
            <a:off x="5093208" y="3959352"/>
            <a:ext cx="3703320" cy="594360"/>
          </a:xfrm>
          <a:prstGeom prst="rect">
            <a:avLst/>
          </a:prstGeom>
          <a:noFill/>
          <a:ln/>
        </p:spPr>
        <p:txBody>
          <a:bodyPr wrap="square" lIns="0" tIns="0" rIns="0" bIns="0" rtlCol="0" anchor="t"/>
          <a:lstStyle/>
          <a:p>
            <a:pPr indent="0" marL="0">
              <a:lnSpc>
                <a:spcPct val="100000"/>
              </a:lnSpc>
              <a:buNone/>
            </a:pPr>
            <a:r>
              <a:rPr lang="en-US" sz="900" dirty="0">
                <a:solidFill>
                  <a:srgbClr val="1B2333"/>
                </a:solidFill>
                <a:latin typeface="Calibri" pitchFamily="34" charset="0"/>
                <a:ea typeface="Calibri" pitchFamily="34" charset="-122"/>
                <a:cs typeface="Calibri" pitchFamily="34" charset="-120"/>
              </a:rPr>
              <a:t>Justification morale de l'acte : « je me rembourse », « tout le monde le fait », « ce n'est que temporaire », faible éthique du dirigeant.</a:t>
            </a:r>
            <a:endParaRPr lang="en-US" sz="900" dirty="0"/>
          </a:p>
        </p:txBody>
      </p:sp>
      <p:sp>
        <p:nvSpPr>
          <p:cNvPr id="24" name="Text 22"/>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Triangle de la fraude</a:t>
            </a:r>
            <a:endParaRPr lang="en-US" sz="750" dirty="0"/>
          </a:p>
        </p:txBody>
      </p:sp>
      <p:sp>
        <p:nvSpPr>
          <p:cNvPr id="25" name="Text 23"/>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55</a:t>
            </a:r>
            <a:endParaRPr lang="en-US" sz="75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 scepticisme professionnel (NAA 200 §13(l))</a:t>
            </a:r>
            <a:endParaRPr lang="en-US" sz="2700" dirty="0"/>
          </a:p>
        </p:txBody>
      </p:sp>
      <p:sp>
        <p:nvSpPr>
          <p:cNvPr id="5" name="Shape 3"/>
          <p:cNvSpPr/>
          <p:nvPr/>
        </p:nvSpPr>
        <p:spPr>
          <a:xfrm>
            <a:off x="502920" y="1325880"/>
            <a:ext cx="8138160" cy="1005840"/>
          </a:xfrm>
          <a:prstGeom prst="rect">
            <a:avLst/>
          </a:prstGeom>
          <a:solidFill>
            <a:srgbClr val="E8EFFB"/>
          </a:solidFill>
          <a:ln w="12700">
            <a:solidFill>
              <a:srgbClr val="1E49E2"/>
            </a:solidFill>
            <a:prstDash val="solid"/>
          </a:ln>
        </p:spPr>
      </p:sp>
      <p:sp>
        <p:nvSpPr>
          <p:cNvPr id="6" name="Shape 4"/>
          <p:cNvSpPr/>
          <p:nvPr/>
        </p:nvSpPr>
        <p:spPr>
          <a:xfrm>
            <a:off x="502920" y="1325880"/>
            <a:ext cx="73152" cy="1005840"/>
          </a:xfrm>
          <a:prstGeom prst="rect">
            <a:avLst/>
          </a:prstGeom>
          <a:solidFill>
            <a:srgbClr val="1E49E2"/>
          </a:solidFill>
          <a:ln/>
        </p:spPr>
      </p:sp>
      <p:sp>
        <p:nvSpPr>
          <p:cNvPr id="7" name="Shape 5"/>
          <p:cNvSpPr/>
          <p:nvPr/>
        </p:nvSpPr>
        <p:spPr>
          <a:xfrm>
            <a:off x="704088" y="1490472"/>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7223760" cy="384048"/>
          </a:xfrm>
          <a:prstGeom prst="rect">
            <a:avLst/>
          </a:prstGeom>
          <a:noFill/>
          <a:ln/>
        </p:spPr>
        <p:txBody>
          <a:bodyPr wrap="square" lIns="0" tIns="0" rIns="0" bIns="0" rtlCol="0" anchor="ctr"/>
          <a:lstStyle/>
          <a:p>
            <a:pPr indent="0" marL="0">
              <a:buNone/>
            </a:pPr>
            <a:r>
              <a:rPr lang="en-US" sz="1300" b="1" dirty="0">
                <a:solidFill>
                  <a:srgbClr val="1E49E2"/>
                </a:solidFill>
                <a:latin typeface="Arial" pitchFamily="34" charset="0"/>
                <a:ea typeface="Arial" pitchFamily="34" charset="-122"/>
                <a:cs typeface="Arial" pitchFamily="34" charset="-120"/>
              </a:rPr>
              <a:t>Définition</a:t>
            </a:r>
            <a:endParaRPr lang="en-US" sz="1300" dirty="0"/>
          </a:p>
        </p:txBody>
      </p:sp>
      <p:sp>
        <p:nvSpPr>
          <p:cNvPr id="10" name="Text 7"/>
          <p:cNvSpPr/>
          <p:nvPr/>
        </p:nvSpPr>
        <p:spPr>
          <a:xfrm>
            <a:off x="777240" y="1965960"/>
            <a:ext cx="7635240" cy="219456"/>
          </a:xfrm>
          <a:prstGeom prst="rect">
            <a:avLst/>
          </a:prstGeom>
          <a:noFill/>
          <a:ln/>
        </p:spPr>
        <p:txBody>
          <a:bodyPr wrap="square" lIns="0" tIns="0" rIns="0" bIns="0" rtlCol="0" anchor="t"/>
          <a:lstStyle/>
          <a:p>
            <a:pPr indent="0" marL="0">
              <a:lnSpc>
                <a:spcPct val="103000"/>
              </a:lnSpc>
              <a:buNone/>
            </a:pPr>
            <a:r>
              <a:rPr lang="en-US" sz="1050" b="1" dirty="0">
                <a:solidFill>
                  <a:srgbClr val="1B2333"/>
                </a:solidFill>
                <a:latin typeface="Calibri" pitchFamily="34" charset="0"/>
                <a:ea typeface="Calibri" pitchFamily="34" charset="-122"/>
                <a:cs typeface="Calibri" pitchFamily="34" charset="-120"/>
              </a:rPr>
              <a:t>Attitude faite d'un esprit critique, attentif aux conditions pouvant indiquer une anomalie due à une erreur ou à une fraude, et procédant à une évaluation critique des éléments probants. </a:t>
            </a:r>
            <a:pPr indent="0" marL="0">
              <a:lnSpc>
                <a:spcPct val="103000"/>
              </a:lnSpc>
              <a:buNone/>
            </a:pPr>
            <a:r>
              <a:rPr lang="en-US" sz="1050" dirty="0">
                <a:solidFill>
                  <a:srgbClr val="1B2333"/>
                </a:solidFill>
                <a:latin typeface="Calibri" pitchFamily="34" charset="0"/>
                <a:ea typeface="Calibri" pitchFamily="34" charset="-122"/>
                <a:cs typeface="Calibri" pitchFamily="34" charset="-120"/>
              </a:rPr>
              <a:t>Ni naïveté, ni suspicion systématique : un doute professionnel raisonné.</a:t>
            </a:r>
            <a:endParaRPr lang="en-US" sz="1050" dirty="0"/>
          </a:p>
        </p:txBody>
      </p:sp>
      <p:sp>
        <p:nvSpPr>
          <p:cNvPr id="11" name="Shape 8"/>
          <p:cNvSpPr/>
          <p:nvPr/>
        </p:nvSpPr>
        <p:spPr>
          <a:xfrm>
            <a:off x="502920" y="2542032"/>
            <a:ext cx="3995928" cy="1828800"/>
          </a:xfrm>
          <a:prstGeom prst="rect">
            <a:avLst/>
          </a:prstGeom>
          <a:solidFill>
            <a:srgbClr val="FFFFFF"/>
          </a:solidFill>
          <a:ln w="12700">
            <a:solidFill>
              <a:srgbClr val="D7DEEC"/>
            </a:solidFill>
            <a:prstDash val="solid"/>
          </a:ln>
        </p:spPr>
      </p:sp>
      <p:sp>
        <p:nvSpPr>
          <p:cNvPr id="12" name="Shape 9"/>
          <p:cNvSpPr/>
          <p:nvPr/>
        </p:nvSpPr>
        <p:spPr>
          <a:xfrm>
            <a:off x="502920" y="2542032"/>
            <a:ext cx="68580" cy="1828800"/>
          </a:xfrm>
          <a:prstGeom prst="rect">
            <a:avLst/>
          </a:prstGeom>
          <a:solidFill>
            <a:srgbClr val="1E8449"/>
          </a:solidFill>
          <a:ln/>
        </p:spPr>
      </p:sp>
      <p:sp>
        <p:nvSpPr>
          <p:cNvPr id="13" name="Text 10"/>
          <p:cNvSpPr/>
          <p:nvPr/>
        </p:nvSpPr>
        <p:spPr>
          <a:xfrm>
            <a:off x="704088" y="2706624"/>
            <a:ext cx="3630168" cy="365760"/>
          </a:xfrm>
          <a:prstGeom prst="rect">
            <a:avLst/>
          </a:prstGeom>
          <a:noFill/>
          <a:ln/>
        </p:spPr>
        <p:txBody>
          <a:bodyPr wrap="square" lIns="0" tIns="0" rIns="0" bIns="0" rtlCol="0" anchor="ctr"/>
          <a:lstStyle/>
          <a:p>
            <a:pPr indent="0" marL="0">
              <a:buNone/>
            </a:pPr>
            <a:r>
              <a:rPr lang="en-US" sz="1300" b="1" dirty="0">
                <a:solidFill>
                  <a:srgbClr val="1E8449"/>
                </a:solidFill>
                <a:latin typeface="Arial" pitchFamily="34" charset="0"/>
                <a:ea typeface="Arial" pitchFamily="34" charset="-122"/>
                <a:cs typeface="Arial" pitchFamily="34" charset="-120"/>
              </a:rPr>
              <a:t>Ce qu'il EST</a:t>
            </a:r>
            <a:endParaRPr lang="en-US" sz="1300" dirty="0"/>
          </a:p>
        </p:txBody>
      </p:sp>
      <p:sp>
        <p:nvSpPr>
          <p:cNvPr id="14" name="Text 11"/>
          <p:cNvSpPr/>
          <p:nvPr/>
        </p:nvSpPr>
        <p:spPr>
          <a:xfrm>
            <a:off x="704088" y="3127248"/>
            <a:ext cx="3611880" cy="1143000"/>
          </a:xfrm>
          <a:prstGeom prst="rect">
            <a:avLst/>
          </a:prstGeom>
          <a:noFill/>
          <a:ln/>
        </p:spPr>
        <p:txBody>
          <a:bodyPr wrap="square" lIns="0" tIns="0" rIns="0" bIns="0" rtlCol="0" anchor="t"/>
          <a:lstStyle/>
          <a:p>
            <a:pPr indent="0" marL="0">
              <a:lnSpc>
                <a:spcPct val="108000"/>
              </a:lnSpc>
              <a:buNone/>
            </a:pPr>
            <a:r>
              <a:rPr lang="en-US" sz="1020" dirty="0">
                <a:solidFill>
                  <a:srgbClr val="1B2333"/>
                </a:solidFill>
                <a:latin typeface="Calibri" pitchFamily="34" charset="0"/>
                <a:ea typeface="Calibri" pitchFamily="34" charset="-122"/>
                <a:cs typeface="Calibri" pitchFamily="34" charset="-120"/>
              </a:rPr>
              <a:t>Remettre en question la fiabilité des documents et des réponses ; rester alerte aux incohérences ; ne pas se contenter d'éléments peu convaincants ; corroborer les déclarations de la direction.</a:t>
            </a:r>
            <a:endParaRPr lang="en-US" sz="1020" dirty="0"/>
          </a:p>
        </p:txBody>
      </p:sp>
      <p:sp>
        <p:nvSpPr>
          <p:cNvPr id="15" name="Shape 12"/>
          <p:cNvSpPr/>
          <p:nvPr/>
        </p:nvSpPr>
        <p:spPr>
          <a:xfrm>
            <a:off x="4645152" y="2542032"/>
            <a:ext cx="3995928" cy="1828800"/>
          </a:xfrm>
          <a:prstGeom prst="rect">
            <a:avLst/>
          </a:prstGeom>
          <a:solidFill>
            <a:srgbClr val="FFFFFF"/>
          </a:solidFill>
          <a:ln w="12700">
            <a:solidFill>
              <a:srgbClr val="D7DEEC"/>
            </a:solidFill>
            <a:prstDash val="solid"/>
          </a:ln>
        </p:spPr>
      </p:sp>
      <p:sp>
        <p:nvSpPr>
          <p:cNvPr id="16" name="Shape 13"/>
          <p:cNvSpPr/>
          <p:nvPr/>
        </p:nvSpPr>
        <p:spPr>
          <a:xfrm>
            <a:off x="4645152" y="2542032"/>
            <a:ext cx="68580" cy="1828800"/>
          </a:xfrm>
          <a:prstGeom prst="rect">
            <a:avLst/>
          </a:prstGeom>
          <a:solidFill>
            <a:srgbClr val="C8102E"/>
          </a:solidFill>
          <a:ln/>
        </p:spPr>
      </p:sp>
      <p:sp>
        <p:nvSpPr>
          <p:cNvPr id="17" name="Text 14"/>
          <p:cNvSpPr/>
          <p:nvPr/>
        </p:nvSpPr>
        <p:spPr>
          <a:xfrm>
            <a:off x="4846320" y="2706624"/>
            <a:ext cx="3630168" cy="365760"/>
          </a:xfrm>
          <a:prstGeom prst="rect">
            <a:avLst/>
          </a:prstGeom>
          <a:noFill/>
          <a:ln/>
        </p:spPr>
        <p:txBody>
          <a:bodyPr wrap="square" lIns="0" tIns="0" rIns="0" bIns="0" rtlCol="0" anchor="ctr"/>
          <a:lstStyle/>
          <a:p>
            <a:pPr indent="0" marL="0">
              <a:buNone/>
            </a:pPr>
            <a:r>
              <a:rPr lang="en-US" sz="1300" b="1" dirty="0">
                <a:solidFill>
                  <a:srgbClr val="C8102E"/>
                </a:solidFill>
                <a:latin typeface="Arial" pitchFamily="34" charset="0"/>
                <a:ea typeface="Arial" pitchFamily="34" charset="-122"/>
                <a:cs typeface="Arial" pitchFamily="34" charset="-120"/>
              </a:rPr>
              <a:t>Ce qu'il N'EST PAS</a:t>
            </a:r>
            <a:endParaRPr lang="en-US" sz="1300" dirty="0"/>
          </a:p>
        </p:txBody>
      </p:sp>
      <p:sp>
        <p:nvSpPr>
          <p:cNvPr id="18" name="Text 15"/>
          <p:cNvSpPr/>
          <p:nvPr/>
        </p:nvSpPr>
        <p:spPr>
          <a:xfrm>
            <a:off x="4846320" y="3127248"/>
            <a:ext cx="3611880" cy="1143000"/>
          </a:xfrm>
          <a:prstGeom prst="rect">
            <a:avLst/>
          </a:prstGeom>
          <a:noFill/>
          <a:ln/>
        </p:spPr>
        <p:txBody>
          <a:bodyPr wrap="square" lIns="0" tIns="0" rIns="0" bIns="0" rtlCol="0" anchor="t"/>
          <a:lstStyle/>
          <a:p>
            <a:pPr indent="0" marL="0">
              <a:lnSpc>
                <a:spcPct val="108000"/>
              </a:lnSpc>
              <a:buNone/>
            </a:pPr>
            <a:r>
              <a:rPr lang="en-US" sz="1020" dirty="0">
                <a:solidFill>
                  <a:srgbClr val="1B2333"/>
                </a:solidFill>
                <a:latin typeface="Calibri" pitchFamily="34" charset="0"/>
                <a:ea typeface="Calibri" pitchFamily="34" charset="-122"/>
                <a:cs typeface="Calibri" pitchFamily="34" charset="-120"/>
              </a:rPr>
              <a:t>Présumer la malhonnêteté ; mais aussi présumer l'honnêteté absolue. L'expérience passée positive avec un client ne dispense pas du scepticisme sur l'exercice en cours.</a:t>
            </a:r>
            <a:endParaRPr lang="en-US" sz="1020" dirty="0"/>
          </a:p>
        </p:txBody>
      </p:sp>
      <p:sp>
        <p:nvSpPr>
          <p:cNvPr id="19" name="Text 16"/>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Scepticisme professionnel</a:t>
            </a:r>
            <a:endParaRPr lang="en-US" sz="750" dirty="0"/>
          </a:p>
        </p:txBody>
      </p:sp>
      <p:sp>
        <p:nvSpPr>
          <p:cNvPr id="20" name="Text 17"/>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56</a:t>
            </a:r>
            <a:endParaRPr lang="en-US" sz="7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Deux présomptions obligatoires de la NAA 240</a:t>
            </a:r>
            <a:endParaRPr lang="en-US" sz="2700" dirty="0"/>
          </a:p>
        </p:txBody>
      </p:sp>
      <p:sp>
        <p:nvSpPr>
          <p:cNvPr id="5" name="Shape 3"/>
          <p:cNvSpPr/>
          <p:nvPr/>
        </p:nvSpPr>
        <p:spPr>
          <a:xfrm>
            <a:off x="502920" y="1417320"/>
            <a:ext cx="8138160" cy="1481328"/>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6" name="Shape 4"/>
          <p:cNvSpPr/>
          <p:nvPr/>
        </p:nvSpPr>
        <p:spPr>
          <a:xfrm>
            <a:off x="502920" y="1417320"/>
            <a:ext cx="68580" cy="1481328"/>
          </a:xfrm>
          <a:prstGeom prst="rect">
            <a:avLst/>
          </a:prstGeom>
          <a:solidFill>
            <a:srgbClr val="C8102E"/>
          </a:solidFill>
          <a:ln/>
        </p:spPr>
      </p:sp>
      <p:sp>
        <p:nvSpPr>
          <p:cNvPr id="7" name="Shape 5"/>
          <p:cNvSpPr/>
          <p:nvPr/>
        </p:nvSpPr>
        <p:spPr>
          <a:xfrm>
            <a:off x="722376" y="1618488"/>
            <a:ext cx="475488" cy="475488"/>
          </a:xfrm>
          <a:prstGeom prst="ellipse">
            <a:avLst/>
          </a:prstGeom>
          <a:solidFill>
            <a:srgbClr val="C8102E"/>
          </a:solidFill>
          <a:ln/>
        </p:spPr>
      </p:sp>
      <p:pic>
        <p:nvPicPr>
          <p:cNvPr id="8" name="Image 0" descr="preencoded.png">    </p:cNvPr>
          <p:cNvPicPr>
            <a:picLocks noChangeAspect="1"/>
          </p:cNvPicPr>
          <p:nvPr/>
        </p:nvPicPr>
        <p:blipFill>
          <a:blip r:embed="rId1"/>
          <a:stretch>
            <a:fillRect/>
          </a:stretch>
        </p:blipFill>
        <p:spPr>
          <a:xfrm>
            <a:off x="850758" y="1746870"/>
            <a:ext cx="218724" cy="218724"/>
          </a:xfrm>
          <a:prstGeom prst="rect">
            <a:avLst/>
          </a:prstGeom>
        </p:spPr>
      </p:pic>
      <p:sp>
        <p:nvSpPr>
          <p:cNvPr id="9" name="Text 6"/>
          <p:cNvSpPr/>
          <p:nvPr/>
        </p:nvSpPr>
        <p:spPr>
          <a:xfrm>
            <a:off x="1371600" y="1600200"/>
            <a:ext cx="7040880" cy="457200"/>
          </a:xfrm>
          <a:prstGeom prst="rect">
            <a:avLst/>
          </a:prstGeom>
          <a:noFill/>
          <a:ln/>
        </p:spPr>
        <p:txBody>
          <a:bodyPr wrap="square" lIns="0" tIns="0" rIns="0" bIns="0" rtlCol="0" anchor="ctr"/>
          <a:lstStyle/>
          <a:p>
            <a:pPr indent="0" marL="0">
              <a:lnSpc>
                <a:spcPct val="95000"/>
              </a:lnSpc>
              <a:buNone/>
            </a:pPr>
            <a:r>
              <a:rPr lang="en-US" sz="1300" b="1" dirty="0">
                <a:solidFill>
                  <a:srgbClr val="00338D"/>
                </a:solidFill>
                <a:latin typeface="Arial" pitchFamily="34" charset="0"/>
                <a:ea typeface="Arial" pitchFamily="34" charset="-122"/>
                <a:cs typeface="Arial" pitchFamily="34" charset="-120"/>
              </a:rPr>
              <a:t>Présomption sur la comptabilisation des produits</a:t>
            </a:r>
            <a:endParaRPr lang="en-US" sz="1300" dirty="0"/>
          </a:p>
        </p:txBody>
      </p:sp>
      <p:sp>
        <p:nvSpPr>
          <p:cNvPr id="10" name="Text 7"/>
          <p:cNvSpPr/>
          <p:nvPr/>
        </p:nvSpPr>
        <p:spPr>
          <a:xfrm>
            <a:off x="1371600" y="2075688"/>
            <a:ext cx="7040880" cy="731520"/>
          </a:xfrm>
          <a:prstGeom prst="rect">
            <a:avLst/>
          </a:prstGeom>
          <a:noFill/>
          <a:ln/>
        </p:spPr>
        <p:txBody>
          <a:bodyPr wrap="square" lIns="0" tIns="0" rIns="0" bIns="0" rtlCol="0" anchor="t"/>
          <a:lstStyle/>
          <a:p>
            <a:pPr indent="0" marL="0">
              <a:lnSpc>
                <a:spcPct val="104000"/>
              </a:lnSpc>
              <a:buNone/>
            </a:pPr>
            <a:r>
              <a:rPr lang="en-US" sz="980" dirty="0">
                <a:solidFill>
                  <a:srgbClr val="1B2333"/>
                </a:solidFill>
                <a:latin typeface="Calibri" pitchFamily="34" charset="0"/>
                <a:ea typeface="Calibri" pitchFamily="34" charset="-122"/>
                <a:cs typeface="Calibri" pitchFamily="34" charset="-120"/>
              </a:rPr>
              <a:t>La NAA 240 (§26) présume l'existence de risques de fraude dans la comptabilisation des produits (chiffre d'affaires). L'auditeur doit identifier les types de produits ou d'opérations donnant lieu à ce risque — ou documenter les raisons pour lesquelles cette présomption est écartée.</a:t>
            </a:r>
            <a:endParaRPr lang="en-US" sz="980" dirty="0"/>
          </a:p>
        </p:txBody>
      </p:sp>
      <p:sp>
        <p:nvSpPr>
          <p:cNvPr id="11" name="Shape 8"/>
          <p:cNvSpPr/>
          <p:nvPr/>
        </p:nvSpPr>
        <p:spPr>
          <a:xfrm>
            <a:off x="502920" y="3044952"/>
            <a:ext cx="8138160" cy="1481328"/>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12" name="Shape 9"/>
          <p:cNvSpPr/>
          <p:nvPr/>
        </p:nvSpPr>
        <p:spPr>
          <a:xfrm>
            <a:off x="502920" y="3044952"/>
            <a:ext cx="68580" cy="1481328"/>
          </a:xfrm>
          <a:prstGeom prst="rect">
            <a:avLst/>
          </a:prstGeom>
          <a:solidFill>
            <a:srgbClr val="C77700"/>
          </a:solidFill>
          <a:ln/>
        </p:spPr>
      </p:sp>
      <p:sp>
        <p:nvSpPr>
          <p:cNvPr id="13" name="Shape 10"/>
          <p:cNvSpPr/>
          <p:nvPr/>
        </p:nvSpPr>
        <p:spPr>
          <a:xfrm>
            <a:off x="722376" y="3246120"/>
            <a:ext cx="475488" cy="475488"/>
          </a:xfrm>
          <a:prstGeom prst="ellipse">
            <a:avLst/>
          </a:prstGeom>
          <a:solidFill>
            <a:srgbClr val="C77700"/>
          </a:solidFill>
          <a:ln/>
        </p:spPr>
      </p:sp>
      <p:pic>
        <p:nvPicPr>
          <p:cNvPr id="14" name="Image 1" descr="preencoded.png">    </p:cNvPr>
          <p:cNvPicPr>
            <a:picLocks noChangeAspect="1"/>
          </p:cNvPicPr>
          <p:nvPr/>
        </p:nvPicPr>
        <p:blipFill>
          <a:blip r:embed="rId2"/>
          <a:stretch>
            <a:fillRect/>
          </a:stretch>
        </p:blipFill>
        <p:spPr>
          <a:xfrm>
            <a:off x="850758" y="3374502"/>
            <a:ext cx="218724" cy="218724"/>
          </a:xfrm>
          <a:prstGeom prst="rect">
            <a:avLst/>
          </a:prstGeom>
        </p:spPr>
      </p:pic>
      <p:sp>
        <p:nvSpPr>
          <p:cNvPr id="15" name="Text 11"/>
          <p:cNvSpPr/>
          <p:nvPr/>
        </p:nvSpPr>
        <p:spPr>
          <a:xfrm>
            <a:off x="1371600" y="3227832"/>
            <a:ext cx="7040880" cy="457200"/>
          </a:xfrm>
          <a:prstGeom prst="rect">
            <a:avLst/>
          </a:prstGeom>
          <a:noFill/>
          <a:ln/>
        </p:spPr>
        <p:txBody>
          <a:bodyPr wrap="square" lIns="0" tIns="0" rIns="0" bIns="0" rtlCol="0" anchor="ctr"/>
          <a:lstStyle/>
          <a:p>
            <a:pPr indent="0" marL="0">
              <a:lnSpc>
                <a:spcPct val="95000"/>
              </a:lnSpc>
              <a:buNone/>
            </a:pPr>
            <a:r>
              <a:rPr lang="en-US" sz="1300" b="1" dirty="0">
                <a:solidFill>
                  <a:srgbClr val="00338D"/>
                </a:solidFill>
                <a:latin typeface="Arial" pitchFamily="34" charset="0"/>
                <a:ea typeface="Arial" pitchFamily="34" charset="-122"/>
                <a:cs typeface="Arial" pitchFamily="34" charset="-120"/>
              </a:rPr>
              <a:t>Présomption sur le contournement des contrôles</a:t>
            </a:r>
            <a:endParaRPr lang="en-US" sz="1300" dirty="0"/>
          </a:p>
        </p:txBody>
      </p:sp>
      <p:sp>
        <p:nvSpPr>
          <p:cNvPr id="16" name="Text 12"/>
          <p:cNvSpPr/>
          <p:nvPr/>
        </p:nvSpPr>
        <p:spPr>
          <a:xfrm>
            <a:off x="1371600" y="3703320"/>
            <a:ext cx="7040880" cy="731520"/>
          </a:xfrm>
          <a:prstGeom prst="rect">
            <a:avLst/>
          </a:prstGeom>
          <a:noFill/>
          <a:ln/>
        </p:spPr>
        <p:txBody>
          <a:bodyPr wrap="square" lIns="0" tIns="0" rIns="0" bIns="0" rtlCol="0" anchor="t"/>
          <a:lstStyle/>
          <a:p>
            <a:pPr indent="0" marL="0">
              <a:lnSpc>
                <a:spcPct val="104000"/>
              </a:lnSpc>
              <a:buNone/>
            </a:pPr>
            <a:r>
              <a:rPr lang="en-US" sz="980" dirty="0">
                <a:solidFill>
                  <a:srgbClr val="1B2333"/>
                </a:solidFill>
                <a:latin typeface="Calibri" pitchFamily="34" charset="0"/>
                <a:ea typeface="Calibri" pitchFamily="34" charset="-122"/>
                <a:cs typeface="Calibri" pitchFamily="34" charset="-120"/>
              </a:rPr>
              <a:t>La direction est dans une position unique pour contourner les contrôles (management override). La NAA 240 (§31-32) rend obligatoires, dans tous les audits : le test des écritures comptables, l'examen des estimations comptables pour biais, et l'analyse des opérations inhabituelles significatives.</a:t>
            </a:r>
            <a:endParaRPr lang="en-US" sz="980" dirty="0"/>
          </a:p>
        </p:txBody>
      </p:sp>
      <p:sp>
        <p:nvSpPr>
          <p:cNvPr id="17" name="Text 1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Présomptions NAA 240</a:t>
            </a:r>
            <a:endParaRPr lang="en-US" sz="750" dirty="0"/>
          </a:p>
        </p:txBody>
      </p:sp>
      <p:sp>
        <p:nvSpPr>
          <p:cNvPr id="18" name="Text 1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57</a:t>
            </a:r>
            <a:endParaRPr lang="en-US" sz="75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Schémas de fraude fréquents en Algérie (1/2)</a:t>
            </a:r>
            <a:endParaRPr lang="en-US" sz="2700" dirty="0"/>
          </a:p>
        </p:txBody>
      </p:sp>
      <p:graphicFrame>
        <p:nvGraphicFramePr>
          <p:cNvPr id="59"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2103120"/>
                <a:gridCol w="3246120"/>
                <a:gridCol w="2788920"/>
              </a:tblGrid>
              <a:tr h="420624">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Schéma</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Mécanisme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Comptes / signaux</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Gonflement du CA</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Ventes fictives, factures anticipées, absence de livraison réelle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70 · 41 — marges atypiques, avoirs post-clôture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Minoration des charges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Charges différées indûment, factures non comptabilisées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60/61/62 · 40 — charges constatées d'avance anormales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Manipulation des stocks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Surévaluation quantités/valeurs, obsolescence ignorée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3 — écarts d'inventaire, rotation incohérente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Détournement de caisses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Encaissements espèces non enregistrés ou détournés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53/54 — écarts de caisse, remises tardives en banque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Schémas de fraude (1/2)</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58</a:t>
            </a:r>
            <a:endParaRPr lang="en-US" sz="75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Schémas de fraude fréquents en Algérie (2/2)</a:t>
            </a:r>
            <a:endParaRPr lang="en-US" sz="2700" dirty="0"/>
          </a:p>
        </p:txBody>
      </p:sp>
      <p:graphicFrame>
        <p:nvGraphicFramePr>
          <p:cNvPr id="60"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2103120"/>
                <a:gridCol w="3246120"/>
                <a:gridCol w="2788920"/>
              </a:tblGrid>
              <a:tr h="420624">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Schéma</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Mécanisme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30" b="1" dirty="0">
                          <a:solidFill>
                            <a:srgbClr val="FFFFFF"/>
                          </a:solidFill>
                          <a:latin typeface="Calibri" pitchFamily="34" charset="0"/>
                          <a:ea typeface="Calibri" pitchFamily="34" charset="-122"/>
                          <a:cs typeface="Calibri" pitchFamily="34" charset="-120"/>
                        </a:rPr>
                        <a:t>Comptes / signaux</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Salariés fictifs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Personnes inexistantes maintenues sur la paie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63/64 · 42 — effectifs vs. paie, doublons RIB</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Fournisseurs fictifs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Fausses factures, sociétés écrans, surfacturation</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60 · 40 — fournisseurs sans NIF, paiements ronds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Contournement direction</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Écritures manuelles d'ajustement en fin de période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Tous — écritures hors interface, dates de clôture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786384">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Fraude fiscale / contrebande</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Ventes hors facture, sous-déclaration, fausses exportations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30" dirty="0">
                          <a:solidFill>
                            <a:srgbClr val="1B2333"/>
                          </a:solidFill>
                          <a:latin typeface="Calibri" pitchFamily="34" charset="0"/>
                          <a:ea typeface="Calibri" pitchFamily="34" charset="-122"/>
                          <a:cs typeface="Calibri" pitchFamily="34" charset="-120"/>
                        </a:rPr>
                        <a:t>44 · 70 — écarts CA/TVA, flux espèces inexpliqués</a:t>
                      </a:r>
                      <a:endParaRPr lang="en-US" sz="93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Schémas de fraude (2/2)</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59</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DÉROULÉ PÉDAGOGIQUE DÉTAILLÉ</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Chronogramme de la journée</a:t>
            </a:r>
            <a:endParaRPr lang="en-US" sz="2700" dirty="0"/>
          </a:p>
        </p:txBody>
      </p:sp>
      <p:graphicFrame>
        <p:nvGraphicFramePr>
          <p:cNvPr id="7" name="Table 0"/>
          <p:cNvGraphicFramePr>
            <a:graphicFrameLocks noGrp="1"/>
          </p:cNvGraphicFramePr>
          <p:nvPr>
            <p:extLst>
              <p:ext uri="{D42A27DB-BD31-4B8C-83A1-F6EECF244321}">
                <p14:modId xmlns:p14="http://schemas.microsoft.com/office/powerpoint/2010/main" val="1579011935"/>
              </p:ext>
            </p:extLst>
          </p:nvPr>
        </p:nvGraphicFramePr>
        <p:xfrm>
          <a:off x="502920" y="1417320"/>
          <a:ext cx="8138160" cy="914400"/>
        </p:xfrm>
        <a:graphic>
          <a:graphicData uri="http://schemas.openxmlformats.org/drawingml/2006/table">
            <a:tbl>
              <a:tblPr/>
              <a:tblGrid>
                <a:gridCol w="868680"/>
                <a:gridCol w="731520"/>
                <a:gridCol w="3749040"/>
                <a:gridCol w="2057400"/>
                <a:gridCol w="731520"/>
              </a:tblGrid>
              <a:tr h="274320">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Horaire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Durée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Séquence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Modalité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50" b="1" dirty="0">
                          <a:solidFill>
                            <a:srgbClr val="FFFFFF"/>
                          </a:solidFill>
                          <a:latin typeface="Calibri" pitchFamily="34" charset="0"/>
                          <a:ea typeface="Calibri" pitchFamily="34" charset="-122"/>
                          <a:cs typeface="Calibri" pitchFamily="34" charset="-120"/>
                        </a:rPr>
                        <a:t>Outils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08h30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0h15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Quizz de reprise et clarifications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Plénière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08h45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1h00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Comptes &amp; assertions : la matrice fondatrice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Exposé + cas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b="1" dirty="0">
                          <a:solidFill>
                            <a:srgbClr val="1E49E2"/>
                          </a:solidFill>
                          <a:latin typeface="Calibri" pitchFamily="34" charset="0"/>
                          <a:ea typeface="Calibri" pitchFamily="34" charset="-122"/>
                          <a:cs typeface="Calibri" pitchFamily="34" charset="-120"/>
                        </a:rPr>
                        <a:t>Outil 17</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09h45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1h15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Évaluation du risque inhérent (NAA 315)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Cas pratique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b="1" dirty="0">
                          <a:solidFill>
                            <a:srgbClr val="1E49E2"/>
                          </a:solidFill>
                          <a:latin typeface="Calibri" pitchFamily="34" charset="0"/>
                          <a:ea typeface="Calibri" pitchFamily="34" charset="-122"/>
                          <a:cs typeface="Calibri" pitchFamily="34" charset="-120"/>
                        </a:rPr>
                        <a:t>Outil 18</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11h00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1h00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Risque lié au contrôle &amp; stratégie d'audit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Exposé + atelier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b="1" dirty="0">
                          <a:solidFill>
                            <a:srgbClr val="1E49E2"/>
                          </a:solidFill>
                          <a:latin typeface="Calibri" pitchFamily="34" charset="0"/>
                          <a:ea typeface="Calibri" pitchFamily="34" charset="-122"/>
                          <a:cs typeface="Calibri" pitchFamily="34" charset="-120"/>
                        </a:rPr>
                        <a:t>Outil 19</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12h00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1h30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50" dirty="0">
                          <a:solidFill>
                            <a:srgbClr val="5C6678"/>
                          </a:solidFill>
                          <a:latin typeface="Calibri" pitchFamily="34" charset="0"/>
                          <a:ea typeface="Calibri" pitchFamily="34" charset="-122"/>
                          <a:cs typeface="Calibri" pitchFamily="34" charset="-120"/>
                        </a:rPr>
                        <a:t>Pause déjeuner</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EF1F7"/>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13h30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1h00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Du risque inhérent au RAS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Étude de cas</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b="1" dirty="0">
                          <a:solidFill>
                            <a:srgbClr val="1E49E2"/>
                          </a:solidFill>
                          <a:latin typeface="Calibri" pitchFamily="34" charset="0"/>
                          <a:ea typeface="Calibri" pitchFamily="34" charset="-122"/>
                          <a:cs typeface="Calibri" pitchFamily="34" charset="-120"/>
                        </a:rPr>
                        <a:t>Outil 20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14h30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1h15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Risque de fraude (NAA 240) &amp; scepticisme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Cas + débat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50" b="1" dirty="0">
                          <a:solidFill>
                            <a:srgbClr val="1E49E2"/>
                          </a:solidFill>
                          <a:latin typeface="Calibri" pitchFamily="34" charset="0"/>
                          <a:ea typeface="Calibri" pitchFamily="34" charset="-122"/>
                          <a:cs typeface="Calibri" pitchFamily="34" charset="-120"/>
                        </a:rPr>
                        <a:t>Outil 21</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274320">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15h45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0h45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Calcul des seuils (NAA 320)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Atelier chiffré</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50" b="1" dirty="0">
                          <a:solidFill>
                            <a:srgbClr val="1E49E2"/>
                          </a:solidFill>
                          <a:latin typeface="Calibri" pitchFamily="34" charset="0"/>
                          <a:ea typeface="Calibri" pitchFamily="34" charset="-122"/>
                          <a:cs typeface="Calibri" pitchFamily="34" charset="-120"/>
                        </a:rPr>
                        <a:t>Outil 22</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274320">
                <a:tc>
                  <a:txBody>
                    <a:bodyPr/>
                    <a:lstStyle/>
                    <a:p>
                      <a:pPr algn="l" indent="0" marL="0">
                        <a:buNone/>
                      </a:pPr>
                      <a:r>
                        <a:rPr lang="en-US" sz="950" b="1" dirty="0">
                          <a:solidFill>
                            <a:srgbClr val="1B2333"/>
                          </a:solidFill>
                          <a:latin typeface="Calibri" pitchFamily="34" charset="0"/>
                          <a:ea typeface="Calibri" pitchFamily="34" charset="-122"/>
                          <a:cs typeface="Calibri" pitchFamily="34" charset="-120"/>
                        </a:rPr>
                        <a:t>16h30</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8EFFB"/>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0h15</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8EFFB"/>
                    </a:solidFill>
                  </a:tcPr>
                </a:tc>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Cas de synthèse &amp; quizz quotidien</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8EFFB"/>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Plénière</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8EFFB"/>
                    </a:solidFill>
                  </a:tcPr>
                </a:tc>
                <a:tc>
                  <a:txBody>
                    <a:bodyPr/>
                    <a:lstStyle/>
                    <a:p>
                      <a:pPr algn="l" indent="0" marL="0">
                        <a:buNone/>
                      </a:pPr>
                      <a:r>
                        <a:rPr lang="en-US" sz="950" dirty="0">
                          <a:solidFill>
                            <a:srgbClr val="1B2333"/>
                          </a:solidFill>
                          <a:latin typeface="Calibri" pitchFamily="34" charset="0"/>
                          <a:ea typeface="Calibri" pitchFamily="34" charset="-122"/>
                          <a:cs typeface="Calibri" pitchFamily="34" charset="-120"/>
                        </a:rPr>
                        <a:t>—</a:t>
                      </a:r>
                      <a:endParaRPr lang="en-US" sz="9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E8EFFB"/>
                    </a:solidFill>
                  </a:tcPr>
                </a:tc>
              </a:tr>
            </a:tbl>
          </a:graphicData>
        </a:graphic>
      </p:graphicFrame>
      <p:sp>
        <p:nvSpPr>
          <p:cNvPr id="6" name="Text 3"/>
          <p:cNvSpPr/>
          <p:nvPr/>
        </p:nvSpPr>
        <p:spPr>
          <a:xfrm>
            <a:off x="502920" y="4572000"/>
            <a:ext cx="8138160" cy="274320"/>
          </a:xfrm>
          <a:prstGeom prst="rect">
            <a:avLst/>
          </a:prstGeom>
          <a:noFill/>
          <a:ln/>
        </p:spPr>
        <p:txBody>
          <a:bodyPr wrap="square" lIns="0" tIns="0" rIns="0" bIns="0" rtlCol="0" anchor="ctr"/>
          <a:lstStyle/>
          <a:p>
            <a:pPr indent="0" marL="0">
              <a:buNone/>
            </a:pPr>
            <a:r>
              <a:rPr lang="en-US" sz="900" b="1" i="1" dirty="0">
                <a:solidFill>
                  <a:srgbClr val="00338D"/>
                </a:solidFill>
                <a:latin typeface="Calibri" pitchFamily="34" charset="0"/>
                <a:ea typeface="Calibri" pitchFamily="34" charset="-122"/>
                <a:cs typeface="Calibri" pitchFamily="34" charset="-120"/>
              </a:rPr>
              <a:t>Lecture.  </a:t>
            </a:r>
            <a:pPr indent="0" marL="0">
              <a:buNone/>
            </a:pPr>
            <a:r>
              <a:rPr lang="en-US" sz="900" i="1" dirty="0">
                <a:solidFill>
                  <a:srgbClr val="5C6678"/>
                </a:solidFill>
                <a:latin typeface="Calibri" pitchFamily="34" charset="0"/>
                <a:ea typeface="Calibri" pitchFamily="34" charset="-122"/>
                <a:cs typeface="Calibri" pitchFamily="34" charset="-120"/>
              </a:rPr>
              <a:t>La journée alterne quatre formats : exposé interactif, cas pratique, atelier chiffré et débat. L'accent porte sur la construction d'outils directement réutilisables pour planifier une mission.</a:t>
            </a:r>
            <a:endParaRPr lang="en-US" sz="900" dirty="0"/>
          </a:p>
        </p:txBody>
      </p:sp>
      <p:sp>
        <p:nvSpPr>
          <p:cNvPr id="7" name="Text 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Chronogramme</a:t>
            </a:r>
            <a:endParaRPr lang="en-US" sz="750" dirty="0"/>
          </a:p>
        </p:txBody>
      </p:sp>
      <p:sp>
        <p:nvSpPr>
          <p:cNvPr id="8" name="Text 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a:t>
            </a:r>
            <a:endParaRPr lang="en-US" sz="7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Procédures obligatoires face au risque de fraude</a:t>
            </a:r>
            <a:endParaRPr lang="en-US" sz="2700" dirty="0"/>
          </a:p>
        </p:txBody>
      </p:sp>
      <p:sp>
        <p:nvSpPr>
          <p:cNvPr id="5" name="Shape 3"/>
          <p:cNvSpPr/>
          <p:nvPr/>
        </p:nvSpPr>
        <p:spPr>
          <a:xfrm>
            <a:off x="502920" y="1417320"/>
            <a:ext cx="3931920" cy="987552"/>
          </a:xfrm>
          <a:prstGeom prst="rect">
            <a:avLst/>
          </a:prstGeom>
          <a:solidFill>
            <a:srgbClr val="FFFFFF"/>
          </a:solidFill>
          <a:ln w="12700">
            <a:solidFill>
              <a:srgbClr val="D7DEEC"/>
            </a:solidFill>
            <a:prstDash val="solid"/>
          </a:ln>
        </p:spPr>
      </p:sp>
      <p:sp>
        <p:nvSpPr>
          <p:cNvPr id="6" name="Shape 4"/>
          <p:cNvSpPr/>
          <p:nvPr/>
        </p:nvSpPr>
        <p:spPr>
          <a:xfrm>
            <a:off x="502920" y="1417320"/>
            <a:ext cx="68580" cy="987552"/>
          </a:xfrm>
          <a:prstGeom prst="rect">
            <a:avLst/>
          </a:prstGeom>
          <a:solidFill>
            <a:srgbClr val="1E49E2"/>
          </a:solidFill>
          <a:ln/>
        </p:spPr>
      </p:sp>
      <p:sp>
        <p:nvSpPr>
          <p:cNvPr id="7" name="Shape 5"/>
          <p:cNvSpPr/>
          <p:nvPr/>
        </p:nvSpPr>
        <p:spPr>
          <a:xfrm>
            <a:off x="685800" y="1581912"/>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789493" y="1685605"/>
            <a:ext cx="176662" cy="176662"/>
          </a:xfrm>
          <a:prstGeom prst="rect">
            <a:avLst/>
          </a:prstGeom>
        </p:spPr>
      </p:pic>
      <p:sp>
        <p:nvSpPr>
          <p:cNvPr id="9" name="Text 6"/>
          <p:cNvSpPr/>
          <p:nvPr/>
        </p:nvSpPr>
        <p:spPr>
          <a:xfrm>
            <a:off x="1179576" y="1563624"/>
            <a:ext cx="3108960" cy="384048"/>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Brainstorming d'équipe</a:t>
            </a:r>
            <a:endParaRPr lang="en-US" sz="1150" dirty="0"/>
          </a:p>
        </p:txBody>
      </p:sp>
      <p:sp>
        <p:nvSpPr>
          <p:cNvPr id="10" name="Text 7"/>
          <p:cNvSpPr/>
          <p:nvPr/>
        </p:nvSpPr>
        <p:spPr>
          <a:xfrm>
            <a:off x="704088" y="1947672"/>
            <a:ext cx="3611880" cy="420624"/>
          </a:xfrm>
          <a:prstGeom prst="rect">
            <a:avLst/>
          </a:prstGeom>
          <a:noFill/>
          <a:ln/>
        </p:spPr>
        <p:txBody>
          <a:bodyPr wrap="square" lIns="0" tIns="0" rIns="0" bIns="0" rtlCol="0" anchor="t"/>
          <a:lstStyle/>
          <a:p>
            <a:pPr indent="0" marL="0">
              <a:lnSpc>
                <a:spcPct val="98000"/>
              </a:lnSpc>
              <a:buNone/>
            </a:pPr>
            <a:r>
              <a:rPr lang="en-US" sz="860" dirty="0">
                <a:solidFill>
                  <a:srgbClr val="1B2333"/>
                </a:solidFill>
                <a:latin typeface="Calibri" pitchFamily="34" charset="0"/>
                <a:ea typeface="Calibri" pitchFamily="34" charset="-122"/>
                <a:cs typeface="Calibri" pitchFamily="34" charset="-120"/>
              </a:rPr>
              <a:t>Échange entre membres de l'équipe sur la vulnérabilité des EF à la fraude (NAA 240 §15).</a:t>
            </a:r>
            <a:endParaRPr lang="en-US" sz="860" dirty="0"/>
          </a:p>
        </p:txBody>
      </p:sp>
      <p:sp>
        <p:nvSpPr>
          <p:cNvPr id="11" name="Shape 8"/>
          <p:cNvSpPr/>
          <p:nvPr/>
        </p:nvSpPr>
        <p:spPr>
          <a:xfrm>
            <a:off x="4617720" y="1417320"/>
            <a:ext cx="3931920" cy="987552"/>
          </a:xfrm>
          <a:prstGeom prst="rect">
            <a:avLst/>
          </a:prstGeom>
          <a:solidFill>
            <a:srgbClr val="FFFFFF"/>
          </a:solidFill>
          <a:ln w="12700">
            <a:solidFill>
              <a:srgbClr val="D7DEEC"/>
            </a:solidFill>
            <a:prstDash val="solid"/>
          </a:ln>
        </p:spPr>
      </p:sp>
      <p:sp>
        <p:nvSpPr>
          <p:cNvPr id="12" name="Shape 9"/>
          <p:cNvSpPr/>
          <p:nvPr/>
        </p:nvSpPr>
        <p:spPr>
          <a:xfrm>
            <a:off x="4617720" y="1417320"/>
            <a:ext cx="68580" cy="987552"/>
          </a:xfrm>
          <a:prstGeom prst="rect">
            <a:avLst/>
          </a:prstGeom>
          <a:solidFill>
            <a:srgbClr val="1E49E2"/>
          </a:solidFill>
          <a:ln/>
        </p:spPr>
      </p:sp>
      <p:sp>
        <p:nvSpPr>
          <p:cNvPr id="13" name="Shape 10"/>
          <p:cNvSpPr/>
          <p:nvPr/>
        </p:nvSpPr>
        <p:spPr>
          <a:xfrm>
            <a:off x="4800600" y="1581912"/>
            <a:ext cx="384048" cy="384048"/>
          </a:xfrm>
          <a:prstGeom prst="ellipse">
            <a:avLst/>
          </a:prstGeom>
          <a:solidFill>
            <a:srgbClr val="1E49E2"/>
          </a:solidFill>
          <a:ln/>
        </p:spPr>
      </p:sp>
      <p:pic>
        <p:nvPicPr>
          <p:cNvPr id="14" name="Image 1" descr="preencoded.png">    </p:cNvPr>
          <p:cNvPicPr>
            <a:picLocks noChangeAspect="1"/>
          </p:cNvPicPr>
          <p:nvPr/>
        </p:nvPicPr>
        <p:blipFill>
          <a:blip r:embed="rId2"/>
          <a:stretch>
            <a:fillRect/>
          </a:stretch>
        </p:blipFill>
        <p:spPr>
          <a:xfrm>
            <a:off x="4904293" y="1685605"/>
            <a:ext cx="176662" cy="176662"/>
          </a:xfrm>
          <a:prstGeom prst="rect">
            <a:avLst/>
          </a:prstGeom>
        </p:spPr>
      </p:pic>
      <p:sp>
        <p:nvSpPr>
          <p:cNvPr id="15" name="Text 11"/>
          <p:cNvSpPr/>
          <p:nvPr/>
        </p:nvSpPr>
        <p:spPr>
          <a:xfrm>
            <a:off x="5294376" y="1563624"/>
            <a:ext cx="3108960" cy="384048"/>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Demandes d'informations</a:t>
            </a:r>
            <a:endParaRPr lang="en-US" sz="1150" dirty="0"/>
          </a:p>
        </p:txBody>
      </p:sp>
      <p:sp>
        <p:nvSpPr>
          <p:cNvPr id="16" name="Text 12"/>
          <p:cNvSpPr/>
          <p:nvPr/>
        </p:nvSpPr>
        <p:spPr>
          <a:xfrm>
            <a:off x="4818888" y="1947672"/>
            <a:ext cx="3611880" cy="420624"/>
          </a:xfrm>
          <a:prstGeom prst="rect">
            <a:avLst/>
          </a:prstGeom>
          <a:noFill/>
          <a:ln/>
        </p:spPr>
        <p:txBody>
          <a:bodyPr wrap="square" lIns="0" tIns="0" rIns="0" bIns="0" rtlCol="0" anchor="t"/>
          <a:lstStyle/>
          <a:p>
            <a:pPr indent="0" marL="0">
              <a:lnSpc>
                <a:spcPct val="98000"/>
              </a:lnSpc>
              <a:buNone/>
            </a:pPr>
            <a:r>
              <a:rPr lang="en-US" sz="860" dirty="0">
                <a:solidFill>
                  <a:srgbClr val="1B2333"/>
                </a:solidFill>
                <a:latin typeface="Calibri" pitchFamily="34" charset="0"/>
                <a:ea typeface="Calibri" pitchFamily="34" charset="-122"/>
                <a:cs typeface="Calibri" pitchFamily="34" charset="-120"/>
              </a:rPr>
              <a:t>Auprès de la direction, du gouvernement d'entreprise, de l'audit interne et d'autres personnes.</a:t>
            </a:r>
            <a:endParaRPr lang="en-US" sz="860" dirty="0"/>
          </a:p>
        </p:txBody>
      </p:sp>
      <p:sp>
        <p:nvSpPr>
          <p:cNvPr id="17" name="Shape 13"/>
          <p:cNvSpPr/>
          <p:nvPr/>
        </p:nvSpPr>
        <p:spPr>
          <a:xfrm>
            <a:off x="502920" y="2514600"/>
            <a:ext cx="3931920" cy="987552"/>
          </a:xfrm>
          <a:prstGeom prst="rect">
            <a:avLst/>
          </a:prstGeom>
          <a:solidFill>
            <a:srgbClr val="FFFFFF"/>
          </a:solidFill>
          <a:ln w="12700">
            <a:solidFill>
              <a:srgbClr val="D7DEEC"/>
            </a:solidFill>
            <a:prstDash val="solid"/>
          </a:ln>
        </p:spPr>
      </p:sp>
      <p:sp>
        <p:nvSpPr>
          <p:cNvPr id="18" name="Shape 14"/>
          <p:cNvSpPr/>
          <p:nvPr/>
        </p:nvSpPr>
        <p:spPr>
          <a:xfrm>
            <a:off x="502920" y="2514600"/>
            <a:ext cx="68580" cy="987552"/>
          </a:xfrm>
          <a:prstGeom prst="rect">
            <a:avLst/>
          </a:prstGeom>
          <a:solidFill>
            <a:srgbClr val="1E49E2"/>
          </a:solidFill>
          <a:ln/>
        </p:spPr>
      </p:sp>
      <p:sp>
        <p:nvSpPr>
          <p:cNvPr id="19" name="Shape 15"/>
          <p:cNvSpPr/>
          <p:nvPr/>
        </p:nvSpPr>
        <p:spPr>
          <a:xfrm>
            <a:off x="685800" y="2679192"/>
            <a:ext cx="384048" cy="384048"/>
          </a:xfrm>
          <a:prstGeom prst="ellipse">
            <a:avLst/>
          </a:prstGeom>
          <a:solidFill>
            <a:srgbClr val="1E49E2"/>
          </a:solidFill>
          <a:ln/>
        </p:spPr>
      </p:sp>
      <p:pic>
        <p:nvPicPr>
          <p:cNvPr id="20" name="Image 2" descr="preencoded.png">    </p:cNvPr>
          <p:cNvPicPr>
            <a:picLocks noChangeAspect="1"/>
          </p:cNvPicPr>
          <p:nvPr/>
        </p:nvPicPr>
        <p:blipFill>
          <a:blip r:embed="rId3"/>
          <a:stretch>
            <a:fillRect/>
          </a:stretch>
        </p:blipFill>
        <p:spPr>
          <a:xfrm>
            <a:off x="789493" y="2782885"/>
            <a:ext cx="176662" cy="176662"/>
          </a:xfrm>
          <a:prstGeom prst="rect">
            <a:avLst/>
          </a:prstGeom>
        </p:spPr>
      </p:pic>
      <p:sp>
        <p:nvSpPr>
          <p:cNvPr id="21" name="Text 16"/>
          <p:cNvSpPr/>
          <p:nvPr/>
        </p:nvSpPr>
        <p:spPr>
          <a:xfrm>
            <a:off x="1179576" y="2660904"/>
            <a:ext cx="3108960" cy="384048"/>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Test des écritures comptables</a:t>
            </a:r>
            <a:endParaRPr lang="en-US" sz="1150" dirty="0"/>
          </a:p>
        </p:txBody>
      </p:sp>
      <p:sp>
        <p:nvSpPr>
          <p:cNvPr id="22" name="Text 17"/>
          <p:cNvSpPr/>
          <p:nvPr/>
        </p:nvSpPr>
        <p:spPr>
          <a:xfrm>
            <a:off x="704088" y="3044952"/>
            <a:ext cx="3611880" cy="420624"/>
          </a:xfrm>
          <a:prstGeom prst="rect">
            <a:avLst/>
          </a:prstGeom>
          <a:noFill/>
          <a:ln/>
        </p:spPr>
        <p:txBody>
          <a:bodyPr wrap="square" lIns="0" tIns="0" rIns="0" bIns="0" rtlCol="0" anchor="t"/>
          <a:lstStyle/>
          <a:p>
            <a:pPr indent="0" marL="0">
              <a:lnSpc>
                <a:spcPct val="98000"/>
              </a:lnSpc>
              <a:buNone/>
            </a:pPr>
            <a:r>
              <a:rPr lang="en-US" sz="860" dirty="0">
                <a:solidFill>
                  <a:srgbClr val="1B2333"/>
                </a:solidFill>
                <a:latin typeface="Calibri" pitchFamily="34" charset="0"/>
                <a:ea typeface="Calibri" pitchFamily="34" charset="-122"/>
                <a:cs typeface="Calibri" pitchFamily="34" charset="-120"/>
              </a:rPr>
              <a:t>Sélection et test des écritures, en particulier inhabituelles ou de fin de période (§32(a)).</a:t>
            </a:r>
            <a:endParaRPr lang="en-US" sz="860" dirty="0"/>
          </a:p>
        </p:txBody>
      </p:sp>
      <p:sp>
        <p:nvSpPr>
          <p:cNvPr id="23" name="Shape 18"/>
          <p:cNvSpPr/>
          <p:nvPr/>
        </p:nvSpPr>
        <p:spPr>
          <a:xfrm>
            <a:off x="4617720" y="2514600"/>
            <a:ext cx="3931920" cy="987552"/>
          </a:xfrm>
          <a:prstGeom prst="rect">
            <a:avLst/>
          </a:prstGeom>
          <a:solidFill>
            <a:srgbClr val="FFFFFF"/>
          </a:solidFill>
          <a:ln w="12700">
            <a:solidFill>
              <a:srgbClr val="D7DEEC"/>
            </a:solidFill>
            <a:prstDash val="solid"/>
          </a:ln>
        </p:spPr>
      </p:sp>
      <p:sp>
        <p:nvSpPr>
          <p:cNvPr id="24" name="Shape 19"/>
          <p:cNvSpPr/>
          <p:nvPr/>
        </p:nvSpPr>
        <p:spPr>
          <a:xfrm>
            <a:off x="4617720" y="2514600"/>
            <a:ext cx="68580" cy="987552"/>
          </a:xfrm>
          <a:prstGeom prst="rect">
            <a:avLst/>
          </a:prstGeom>
          <a:solidFill>
            <a:srgbClr val="1E49E2"/>
          </a:solidFill>
          <a:ln/>
        </p:spPr>
      </p:sp>
      <p:sp>
        <p:nvSpPr>
          <p:cNvPr id="25" name="Shape 20"/>
          <p:cNvSpPr/>
          <p:nvPr/>
        </p:nvSpPr>
        <p:spPr>
          <a:xfrm>
            <a:off x="4800600" y="2679192"/>
            <a:ext cx="384048" cy="384048"/>
          </a:xfrm>
          <a:prstGeom prst="ellipse">
            <a:avLst/>
          </a:prstGeom>
          <a:solidFill>
            <a:srgbClr val="1E49E2"/>
          </a:solidFill>
          <a:ln/>
        </p:spPr>
      </p:sp>
      <p:pic>
        <p:nvPicPr>
          <p:cNvPr id="26" name="Image 3" descr="preencoded.png">    </p:cNvPr>
          <p:cNvPicPr>
            <a:picLocks noChangeAspect="1"/>
          </p:cNvPicPr>
          <p:nvPr/>
        </p:nvPicPr>
        <p:blipFill>
          <a:blip r:embed="rId4"/>
          <a:stretch>
            <a:fillRect/>
          </a:stretch>
        </p:blipFill>
        <p:spPr>
          <a:xfrm>
            <a:off x="4904293" y="2782885"/>
            <a:ext cx="176662" cy="176662"/>
          </a:xfrm>
          <a:prstGeom prst="rect">
            <a:avLst/>
          </a:prstGeom>
        </p:spPr>
      </p:pic>
      <p:sp>
        <p:nvSpPr>
          <p:cNvPr id="27" name="Text 21"/>
          <p:cNvSpPr/>
          <p:nvPr/>
        </p:nvSpPr>
        <p:spPr>
          <a:xfrm>
            <a:off x="5294376" y="2660904"/>
            <a:ext cx="3108960" cy="384048"/>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Examen des estimations</a:t>
            </a:r>
            <a:endParaRPr lang="en-US" sz="1150" dirty="0"/>
          </a:p>
        </p:txBody>
      </p:sp>
      <p:sp>
        <p:nvSpPr>
          <p:cNvPr id="28" name="Text 22"/>
          <p:cNvSpPr/>
          <p:nvPr/>
        </p:nvSpPr>
        <p:spPr>
          <a:xfrm>
            <a:off x="4818888" y="3044952"/>
            <a:ext cx="3611880" cy="420624"/>
          </a:xfrm>
          <a:prstGeom prst="rect">
            <a:avLst/>
          </a:prstGeom>
          <a:noFill/>
          <a:ln/>
        </p:spPr>
        <p:txBody>
          <a:bodyPr wrap="square" lIns="0" tIns="0" rIns="0" bIns="0" rtlCol="0" anchor="t"/>
          <a:lstStyle/>
          <a:p>
            <a:pPr indent="0" marL="0">
              <a:lnSpc>
                <a:spcPct val="98000"/>
              </a:lnSpc>
              <a:buNone/>
            </a:pPr>
            <a:r>
              <a:rPr lang="en-US" sz="860" dirty="0">
                <a:solidFill>
                  <a:srgbClr val="1B2333"/>
                </a:solidFill>
                <a:latin typeface="Calibri" pitchFamily="34" charset="0"/>
                <a:ea typeface="Calibri" pitchFamily="34" charset="-122"/>
                <a:cs typeface="Calibri" pitchFamily="34" charset="-120"/>
              </a:rPr>
              <a:t>Recherche de biais de la direction dans les estimations comptables (§32(b)).</a:t>
            </a:r>
            <a:endParaRPr lang="en-US" sz="860" dirty="0"/>
          </a:p>
        </p:txBody>
      </p:sp>
      <p:sp>
        <p:nvSpPr>
          <p:cNvPr id="29" name="Shape 23"/>
          <p:cNvSpPr/>
          <p:nvPr/>
        </p:nvSpPr>
        <p:spPr>
          <a:xfrm>
            <a:off x="502920" y="3611880"/>
            <a:ext cx="3931920" cy="987552"/>
          </a:xfrm>
          <a:prstGeom prst="rect">
            <a:avLst/>
          </a:prstGeom>
          <a:solidFill>
            <a:srgbClr val="FFFFFF"/>
          </a:solidFill>
          <a:ln w="12700">
            <a:solidFill>
              <a:srgbClr val="D7DEEC"/>
            </a:solidFill>
            <a:prstDash val="solid"/>
          </a:ln>
        </p:spPr>
      </p:sp>
      <p:sp>
        <p:nvSpPr>
          <p:cNvPr id="30" name="Shape 24"/>
          <p:cNvSpPr/>
          <p:nvPr/>
        </p:nvSpPr>
        <p:spPr>
          <a:xfrm>
            <a:off x="502920" y="3611880"/>
            <a:ext cx="68580" cy="987552"/>
          </a:xfrm>
          <a:prstGeom prst="rect">
            <a:avLst/>
          </a:prstGeom>
          <a:solidFill>
            <a:srgbClr val="1E49E2"/>
          </a:solidFill>
          <a:ln/>
        </p:spPr>
      </p:sp>
      <p:sp>
        <p:nvSpPr>
          <p:cNvPr id="31" name="Shape 25"/>
          <p:cNvSpPr/>
          <p:nvPr/>
        </p:nvSpPr>
        <p:spPr>
          <a:xfrm>
            <a:off x="685800" y="3776472"/>
            <a:ext cx="384048" cy="384048"/>
          </a:xfrm>
          <a:prstGeom prst="ellipse">
            <a:avLst/>
          </a:prstGeom>
          <a:solidFill>
            <a:srgbClr val="1E49E2"/>
          </a:solidFill>
          <a:ln/>
        </p:spPr>
      </p:sp>
      <p:pic>
        <p:nvPicPr>
          <p:cNvPr id="32" name="Image 4" descr="preencoded.png">    </p:cNvPr>
          <p:cNvPicPr>
            <a:picLocks noChangeAspect="1"/>
          </p:cNvPicPr>
          <p:nvPr/>
        </p:nvPicPr>
        <p:blipFill>
          <a:blip r:embed="rId5"/>
          <a:stretch>
            <a:fillRect/>
          </a:stretch>
        </p:blipFill>
        <p:spPr>
          <a:xfrm>
            <a:off x="789493" y="3880165"/>
            <a:ext cx="176662" cy="176662"/>
          </a:xfrm>
          <a:prstGeom prst="rect">
            <a:avLst/>
          </a:prstGeom>
        </p:spPr>
      </p:pic>
      <p:sp>
        <p:nvSpPr>
          <p:cNvPr id="33" name="Text 26"/>
          <p:cNvSpPr/>
          <p:nvPr/>
        </p:nvSpPr>
        <p:spPr>
          <a:xfrm>
            <a:off x="1179576" y="3758184"/>
            <a:ext cx="3108960" cy="384048"/>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Opérations inhabituelles</a:t>
            </a:r>
            <a:endParaRPr lang="en-US" sz="1150" dirty="0"/>
          </a:p>
        </p:txBody>
      </p:sp>
      <p:sp>
        <p:nvSpPr>
          <p:cNvPr id="34" name="Text 27"/>
          <p:cNvSpPr/>
          <p:nvPr/>
        </p:nvSpPr>
        <p:spPr>
          <a:xfrm>
            <a:off x="704088" y="4142232"/>
            <a:ext cx="3611880" cy="420624"/>
          </a:xfrm>
          <a:prstGeom prst="rect">
            <a:avLst/>
          </a:prstGeom>
          <a:noFill/>
          <a:ln/>
        </p:spPr>
        <p:txBody>
          <a:bodyPr wrap="square" lIns="0" tIns="0" rIns="0" bIns="0" rtlCol="0" anchor="t"/>
          <a:lstStyle/>
          <a:p>
            <a:pPr indent="0" marL="0">
              <a:lnSpc>
                <a:spcPct val="98000"/>
              </a:lnSpc>
              <a:buNone/>
            </a:pPr>
            <a:r>
              <a:rPr lang="en-US" sz="860" dirty="0">
                <a:solidFill>
                  <a:srgbClr val="1B2333"/>
                </a:solidFill>
                <a:latin typeface="Calibri" pitchFamily="34" charset="0"/>
                <a:ea typeface="Calibri" pitchFamily="34" charset="-122"/>
                <a:cs typeface="Calibri" pitchFamily="34" charset="-120"/>
              </a:rPr>
              <a:t>Analyse de la justification économique des opérations significatives hors activité normale (§32(c)).</a:t>
            </a:r>
            <a:endParaRPr lang="en-US" sz="860" dirty="0"/>
          </a:p>
        </p:txBody>
      </p:sp>
      <p:sp>
        <p:nvSpPr>
          <p:cNvPr id="35" name="Shape 28"/>
          <p:cNvSpPr/>
          <p:nvPr/>
        </p:nvSpPr>
        <p:spPr>
          <a:xfrm>
            <a:off x="4617720" y="3611880"/>
            <a:ext cx="3931920" cy="987552"/>
          </a:xfrm>
          <a:prstGeom prst="rect">
            <a:avLst/>
          </a:prstGeom>
          <a:solidFill>
            <a:srgbClr val="FFFFFF"/>
          </a:solidFill>
          <a:ln w="12700">
            <a:solidFill>
              <a:srgbClr val="D7DEEC"/>
            </a:solidFill>
            <a:prstDash val="solid"/>
          </a:ln>
        </p:spPr>
      </p:sp>
      <p:sp>
        <p:nvSpPr>
          <p:cNvPr id="36" name="Shape 29"/>
          <p:cNvSpPr/>
          <p:nvPr/>
        </p:nvSpPr>
        <p:spPr>
          <a:xfrm>
            <a:off x="4617720" y="3611880"/>
            <a:ext cx="68580" cy="987552"/>
          </a:xfrm>
          <a:prstGeom prst="rect">
            <a:avLst/>
          </a:prstGeom>
          <a:solidFill>
            <a:srgbClr val="1E49E2"/>
          </a:solidFill>
          <a:ln/>
        </p:spPr>
      </p:sp>
      <p:sp>
        <p:nvSpPr>
          <p:cNvPr id="37" name="Shape 30"/>
          <p:cNvSpPr/>
          <p:nvPr/>
        </p:nvSpPr>
        <p:spPr>
          <a:xfrm>
            <a:off x="4800600" y="3776472"/>
            <a:ext cx="384048" cy="384048"/>
          </a:xfrm>
          <a:prstGeom prst="ellipse">
            <a:avLst/>
          </a:prstGeom>
          <a:solidFill>
            <a:srgbClr val="1E49E2"/>
          </a:solidFill>
          <a:ln/>
        </p:spPr>
      </p:sp>
      <p:pic>
        <p:nvPicPr>
          <p:cNvPr id="38" name="Image 5" descr="preencoded.png">    </p:cNvPr>
          <p:cNvPicPr>
            <a:picLocks noChangeAspect="1"/>
          </p:cNvPicPr>
          <p:nvPr/>
        </p:nvPicPr>
        <p:blipFill>
          <a:blip r:embed="rId6"/>
          <a:stretch>
            <a:fillRect/>
          </a:stretch>
        </p:blipFill>
        <p:spPr>
          <a:xfrm>
            <a:off x="4904293" y="3880165"/>
            <a:ext cx="176662" cy="176662"/>
          </a:xfrm>
          <a:prstGeom prst="rect">
            <a:avLst/>
          </a:prstGeom>
        </p:spPr>
      </p:pic>
      <p:sp>
        <p:nvSpPr>
          <p:cNvPr id="39" name="Text 31"/>
          <p:cNvSpPr/>
          <p:nvPr/>
        </p:nvSpPr>
        <p:spPr>
          <a:xfrm>
            <a:off x="5294376" y="3758184"/>
            <a:ext cx="3108960" cy="384048"/>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Présomption produits</a:t>
            </a:r>
            <a:endParaRPr lang="en-US" sz="1150" dirty="0"/>
          </a:p>
        </p:txBody>
      </p:sp>
      <p:sp>
        <p:nvSpPr>
          <p:cNvPr id="40" name="Text 32"/>
          <p:cNvSpPr/>
          <p:nvPr/>
        </p:nvSpPr>
        <p:spPr>
          <a:xfrm>
            <a:off x="4818888" y="4142232"/>
            <a:ext cx="3611880" cy="420624"/>
          </a:xfrm>
          <a:prstGeom prst="rect">
            <a:avLst/>
          </a:prstGeom>
          <a:noFill/>
          <a:ln/>
        </p:spPr>
        <p:txBody>
          <a:bodyPr wrap="square" lIns="0" tIns="0" rIns="0" bIns="0" rtlCol="0" anchor="t"/>
          <a:lstStyle/>
          <a:p>
            <a:pPr indent="0" marL="0">
              <a:lnSpc>
                <a:spcPct val="98000"/>
              </a:lnSpc>
              <a:buNone/>
            </a:pPr>
            <a:r>
              <a:rPr lang="en-US" sz="860" dirty="0">
                <a:solidFill>
                  <a:srgbClr val="1B2333"/>
                </a:solidFill>
                <a:latin typeface="Calibri" pitchFamily="34" charset="0"/>
                <a:ea typeface="Calibri" pitchFamily="34" charset="-122"/>
                <a:cs typeface="Calibri" pitchFamily="34" charset="-120"/>
              </a:rPr>
              <a:t>Procédures spécifiques sur la comptabilisation du chiffre d'affaires (§26).</a:t>
            </a:r>
            <a:endParaRPr lang="en-US" sz="860" dirty="0"/>
          </a:p>
        </p:txBody>
      </p:sp>
      <p:sp>
        <p:nvSpPr>
          <p:cNvPr id="41" name="Text 3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Procédures obligatoires — NAA 240</a:t>
            </a:r>
            <a:endParaRPr lang="en-US" sz="750" dirty="0"/>
          </a:p>
        </p:txBody>
      </p:sp>
      <p:sp>
        <p:nvSpPr>
          <p:cNvPr id="42" name="Text 3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60</a:t>
            </a:r>
            <a:endParaRPr lang="en-US" sz="7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Fraude avérée ou suspectée : que faire ?</a:t>
            </a:r>
            <a:endParaRPr lang="en-US" sz="2700" dirty="0"/>
          </a:p>
        </p:txBody>
      </p:sp>
      <p:sp>
        <p:nvSpPr>
          <p:cNvPr id="5" name="Text 3"/>
          <p:cNvSpPr/>
          <p:nvPr/>
        </p:nvSpPr>
        <p:spPr>
          <a:xfrm>
            <a:off x="502920" y="1280160"/>
            <a:ext cx="8138160" cy="365760"/>
          </a:xfrm>
          <a:prstGeom prst="rect">
            <a:avLst/>
          </a:prstGeom>
          <a:noFill/>
          <a:ln/>
        </p:spPr>
        <p:txBody>
          <a:bodyPr wrap="square" lIns="0" tIns="0" rIns="0" bIns="0" rtlCol="0" anchor="ctr"/>
          <a:lstStyle/>
          <a:p>
            <a:pPr indent="0" marL="0">
              <a:buNone/>
            </a:pPr>
            <a:r>
              <a:rPr lang="en-US" sz="1050" i="1" dirty="0">
                <a:solidFill>
                  <a:srgbClr val="5C6678"/>
                </a:solidFill>
                <a:latin typeface="Calibri" pitchFamily="34" charset="0"/>
                <a:ea typeface="Calibri" pitchFamily="34" charset="-122"/>
                <a:cs typeface="Calibri" pitchFamily="34" charset="-120"/>
              </a:rPr>
              <a:t>La détection ou la suspicion d'une fraude déclenche une cascade d'obligations de communication, en interne puis en externe.</a:t>
            </a:r>
            <a:endParaRPr lang="en-US" sz="1050" dirty="0"/>
          </a:p>
        </p:txBody>
      </p:sp>
      <p:sp>
        <p:nvSpPr>
          <p:cNvPr id="6" name="Shape 4"/>
          <p:cNvSpPr/>
          <p:nvPr/>
        </p:nvSpPr>
        <p:spPr>
          <a:xfrm>
            <a:off x="502920" y="1755648"/>
            <a:ext cx="8138160" cy="932688"/>
          </a:xfrm>
          <a:prstGeom prst="rect">
            <a:avLst/>
          </a:prstGeom>
          <a:solidFill>
            <a:srgbClr val="FFFFFF"/>
          </a:solidFill>
          <a:ln w="12700">
            <a:solidFill>
              <a:srgbClr val="D7DEEC"/>
            </a:solidFill>
            <a:prstDash val="solid"/>
          </a:ln>
        </p:spPr>
      </p:sp>
      <p:sp>
        <p:nvSpPr>
          <p:cNvPr id="7" name="Shape 5"/>
          <p:cNvSpPr/>
          <p:nvPr/>
        </p:nvSpPr>
        <p:spPr>
          <a:xfrm>
            <a:off x="502920" y="1755648"/>
            <a:ext cx="68580" cy="932688"/>
          </a:xfrm>
          <a:prstGeom prst="rect">
            <a:avLst/>
          </a:prstGeom>
          <a:solidFill>
            <a:srgbClr val="1E49E2"/>
          </a:solidFill>
          <a:ln/>
        </p:spPr>
      </p:sp>
      <p:sp>
        <p:nvSpPr>
          <p:cNvPr id="8" name="Shape 6"/>
          <p:cNvSpPr/>
          <p:nvPr/>
        </p:nvSpPr>
        <p:spPr>
          <a:xfrm>
            <a:off x="685800" y="2002536"/>
            <a:ext cx="457200" cy="457200"/>
          </a:xfrm>
          <a:prstGeom prst="ellipse">
            <a:avLst/>
          </a:prstGeom>
          <a:solidFill>
            <a:srgbClr val="1E49E2"/>
          </a:solidFill>
          <a:ln/>
        </p:spPr>
      </p:sp>
      <p:sp>
        <p:nvSpPr>
          <p:cNvPr id="9" name="Text 7"/>
          <p:cNvSpPr/>
          <p:nvPr/>
        </p:nvSpPr>
        <p:spPr>
          <a:xfrm>
            <a:off x="685800" y="2002536"/>
            <a:ext cx="45720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1</a:t>
            </a:r>
            <a:endParaRPr lang="en-US" sz="1500" dirty="0"/>
          </a:p>
        </p:txBody>
      </p:sp>
      <p:sp>
        <p:nvSpPr>
          <p:cNvPr id="10" name="Text 8"/>
          <p:cNvSpPr/>
          <p:nvPr/>
        </p:nvSpPr>
        <p:spPr>
          <a:xfrm>
            <a:off x="1325880" y="1883664"/>
            <a:ext cx="7132320" cy="329184"/>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Communication interne</a:t>
            </a:r>
            <a:endParaRPr lang="en-US" sz="1200" dirty="0"/>
          </a:p>
        </p:txBody>
      </p:sp>
      <p:sp>
        <p:nvSpPr>
          <p:cNvPr id="11" name="Text 9"/>
          <p:cNvSpPr/>
          <p:nvPr/>
        </p:nvSpPr>
        <p:spPr>
          <a:xfrm>
            <a:off x="1325880" y="2212848"/>
            <a:ext cx="7086600" cy="438912"/>
          </a:xfrm>
          <a:prstGeom prst="rect">
            <a:avLst/>
          </a:prstGeom>
          <a:noFill/>
          <a:ln/>
        </p:spPr>
        <p:txBody>
          <a:bodyPr wrap="square" lIns="0" tIns="0" rIns="0" bIns="0" rtlCol="0" anchor="t"/>
          <a:lstStyle/>
          <a:p>
            <a:pPr indent="0" marL="0">
              <a:lnSpc>
                <a:spcPct val="100000"/>
              </a:lnSpc>
              <a:buNone/>
            </a:pPr>
            <a:r>
              <a:rPr lang="en-US" sz="930" dirty="0">
                <a:solidFill>
                  <a:srgbClr val="1B2333"/>
                </a:solidFill>
                <a:latin typeface="Calibri" pitchFamily="34" charset="0"/>
                <a:ea typeface="Calibri" pitchFamily="34" charset="-122"/>
                <a:cs typeface="Calibri" pitchFamily="34" charset="-120"/>
              </a:rPr>
              <a:t>Informer le niveau de direction approprié dans les meilleurs délais. Si la fraude implique la direction : communiquer au gouvernement d'entreprise (NAA 260).</a:t>
            </a:r>
            <a:endParaRPr lang="en-US" sz="930" dirty="0"/>
          </a:p>
        </p:txBody>
      </p:sp>
      <p:sp>
        <p:nvSpPr>
          <p:cNvPr id="12" name="Shape 10"/>
          <p:cNvSpPr/>
          <p:nvPr/>
        </p:nvSpPr>
        <p:spPr>
          <a:xfrm>
            <a:off x="502920" y="2788920"/>
            <a:ext cx="8138160" cy="932688"/>
          </a:xfrm>
          <a:prstGeom prst="rect">
            <a:avLst/>
          </a:prstGeom>
          <a:solidFill>
            <a:srgbClr val="FFFFFF"/>
          </a:solidFill>
          <a:ln w="12700">
            <a:solidFill>
              <a:srgbClr val="D7DEEC"/>
            </a:solidFill>
            <a:prstDash val="solid"/>
          </a:ln>
        </p:spPr>
      </p:sp>
      <p:sp>
        <p:nvSpPr>
          <p:cNvPr id="13" name="Shape 11"/>
          <p:cNvSpPr/>
          <p:nvPr/>
        </p:nvSpPr>
        <p:spPr>
          <a:xfrm>
            <a:off x="502920" y="2788920"/>
            <a:ext cx="68580" cy="932688"/>
          </a:xfrm>
          <a:prstGeom prst="rect">
            <a:avLst/>
          </a:prstGeom>
          <a:solidFill>
            <a:srgbClr val="C77700"/>
          </a:solidFill>
          <a:ln/>
        </p:spPr>
      </p:sp>
      <p:sp>
        <p:nvSpPr>
          <p:cNvPr id="14" name="Shape 12"/>
          <p:cNvSpPr/>
          <p:nvPr/>
        </p:nvSpPr>
        <p:spPr>
          <a:xfrm>
            <a:off x="685800" y="3035808"/>
            <a:ext cx="457200" cy="457200"/>
          </a:xfrm>
          <a:prstGeom prst="ellipse">
            <a:avLst/>
          </a:prstGeom>
          <a:solidFill>
            <a:srgbClr val="C77700"/>
          </a:solidFill>
          <a:ln/>
        </p:spPr>
      </p:sp>
      <p:sp>
        <p:nvSpPr>
          <p:cNvPr id="15" name="Text 13"/>
          <p:cNvSpPr/>
          <p:nvPr/>
        </p:nvSpPr>
        <p:spPr>
          <a:xfrm>
            <a:off x="685800" y="3035808"/>
            <a:ext cx="45720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2</a:t>
            </a:r>
            <a:endParaRPr lang="en-US" sz="1500" dirty="0"/>
          </a:p>
        </p:txBody>
      </p:sp>
      <p:sp>
        <p:nvSpPr>
          <p:cNvPr id="16" name="Text 14"/>
          <p:cNvSpPr/>
          <p:nvPr/>
        </p:nvSpPr>
        <p:spPr>
          <a:xfrm>
            <a:off x="1325880" y="2916936"/>
            <a:ext cx="7132320" cy="329184"/>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Déclaration de soupçon — CTRF</a:t>
            </a:r>
            <a:endParaRPr lang="en-US" sz="1200" dirty="0"/>
          </a:p>
        </p:txBody>
      </p:sp>
      <p:sp>
        <p:nvSpPr>
          <p:cNvPr id="17" name="Text 15"/>
          <p:cNvSpPr/>
          <p:nvPr/>
        </p:nvSpPr>
        <p:spPr>
          <a:xfrm>
            <a:off x="1325880" y="3246120"/>
            <a:ext cx="7086600" cy="438912"/>
          </a:xfrm>
          <a:prstGeom prst="rect">
            <a:avLst/>
          </a:prstGeom>
          <a:noFill/>
          <a:ln/>
        </p:spPr>
        <p:txBody>
          <a:bodyPr wrap="square" lIns="0" tIns="0" rIns="0" bIns="0" rtlCol="0" anchor="t"/>
          <a:lstStyle/>
          <a:p>
            <a:pPr indent="0" marL="0">
              <a:lnSpc>
                <a:spcPct val="100000"/>
              </a:lnSpc>
              <a:buNone/>
            </a:pPr>
            <a:r>
              <a:rPr lang="en-US" sz="930" dirty="0">
                <a:solidFill>
                  <a:srgbClr val="1B2333"/>
                </a:solidFill>
                <a:latin typeface="Calibri" pitchFamily="34" charset="0"/>
                <a:ea typeface="Calibri" pitchFamily="34" charset="-122"/>
                <a:cs typeface="Calibri" pitchFamily="34" charset="-120"/>
              </a:rPr>
              <a:t>En cas de soupçon de blanchiment (loi 05-01 modifiée), déclaration à la Cellule de Traitement du Renseignement Financier (CTRF). Obligation distincte du secret professionnel.</a:t>
            </a:r>
            <a:endParaRPr lang="en-US" sz="930" dirty="0"/>
          </a:p>
        </p:txBody>
      </p:sp>
      <p:sp>
        <p:nvSpPr>
          <p:cNvPr id="18" name="Shape 16"/>
          <p:cNvSpPr/>
          <p:nvPr/>
        </p:nvSpPr>
        <p:spPr>
          <a:xfrm>
            <a:off x="502920" y="3822192"/>
            <a:ext cx="8138160" cy="932688"/>
          </a:xfrm>
          <a:prstGeom prst="rect">
            <a:avLst/>
          </a:prstGeom>
          <a:solidFill>
            <a:srgbClr val="FFFFFF"/>
          </a:solidFill>
          <a:ln w="12700">
            <a:solidFill>
              <a:srgbClr val="D7DEEC"/>
            </a:solidFill>
            <a:prstDash val="solid"/>
          </a:ln>
        </p:spPr>
      </p:sp>
      <p:sp>
        <p:nvSpPr>
          <p:cNvPr id="19" name="Shape 17"/>
          <p:cNvSpPr/>
          <p:nvPr/>
        </p:nvSpPr>
        <p:spPr>
          <a:xfrm>
            <a:off x="502920" y="3822192"/>
            <a:ext cx="68580" cy="932688"/>
          </a:xfrm>
          <a:prstGeom prst="rect">
            <a:avLst/>
          </a:prstGeom>
          <a:solidFill>
            <a:srgbClr val="C8102E"/>
          </a:solidFill>
          <a:ln/>
        </p:spPr>
      </p:sp>
      <p:sp>
        <p:nvSpPr>
          <p:cNvPr id="20" name="Shape 18"/>
          <p:cNvSpPr/>
          <p:nvPr/>
        </p:nvSpPr>
        <p:spPr>
          <a:xfrm>
            <a:off x="685800" y="4069080"/>
            <a:ext cx="457200" cy="457200"/>
          </a:xfrm>
          <a:prstGeom prst="ellipse">
            <a:avLst/>
          </a:prstGeom>
          <a:solidFill>
            <a:srgbClr val="C8102E"/>
          </a:solidFill>
          <a:ln/>
        </p:spPr>
      </p:sp>
      <p:sp>
        <p:nvSpPr>
          <p:cNvPr id="21" name="Text 19"/>
          <p:cNvSpPr/>
          <p:nvPr/>
        </p:nvSpPr>
        <p:spPr>
          <a:xfrm>
            <a:off x="685800" y="4069080"/>
            <a:ext cx="45720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3</a:t>
            </a:r>
            <a:endParaRPr lang="en-US" sz="1500" dirty="0"/>
          </a:p>
        </p:txBody>
      </p:sp>
      <p:sp>
        <p:nvSpPr>
          <p:cNvPr id="22" name="Text 20"/>
          <p:cNvSpPr/>
          <p:nvPr/>
        </p:nvSpPr>
        <p:spPr>
          <a:xfrm>
            <a:off x="1325880" y="3950208"/>
            <a:ext cx="7132320" cy="329184"/>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Révélation au procureur</a:t>
            </a:r>
            <a:endParaRPr lang="en-US" sz="1200" dirty="0"/>
          </a:p>
        </p:txBody>
      </p:sp>
      <p:sp>
        <p:nvSpPr>
          <p:cNvPr id="23" name="Text 21"/>
          <p:cNvSpPr/>
          <p:nvPr/>
        </p:nvSpPr>
        <p:spPr>
          <a:xfrm>
            <a:off x="1325880" y="4279392"/>
            <a:ext cx="7086600" cy="438912"/>
          </a:xfrm>
          <a:prstGeom prst="rect">
            <a:avLst/>
          </a:prstGeom>
          <a:noFill/>
          <a:ln/>
        </p:spPr>
        <p:txBody>
          <a:bodyPr wrap="square" lIns="0" tIns="0" rIns="0" bIns="0" rtlCol="0" anchor="t"/>
          <a:lstStyle/>
          <a:p>
            <a:pPr indent="0" marL="0">
              <a:lnSpc>
                <a:spcPct val="100000"/>
              </a:lnSpc>
              <a:buNone/>
            </a:pPr>
            <a:r>
              <a:rPr lang="en-US" sz="930" dirty="0">
                <a:solidFill>
                  <a:srgbClr val="1B2333"/>
                </a:solidFill>
                <a:latin typeface="Calibri" pitchFamily="34" charset="0"/>
                <a:ea typeface="Calibri" pitchFamily="34" charset="-122"/>
                <a:cs typeface="Calibri" pitchFamily="34" charset="-120"/>
              </a:rPr>
              <a:t>Révélation des faits délictueux au procureur de la République (art. 715 bis 13 du Code de commerce ; loi 10-01 relative aux professions d'expert-comptable et de CAC).</a:t>
            </a:r>
            <a:endParaRPr lang="en-US" sz="930" dirty="0"/>
          </a:p>
        </p:txBody>
      </p:sp>
      <p:sp>
        <p:nvSpPr>
          <p:cNvPr id="24" name="Text 22"/>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Communication &amp; révélation</a:t>
            </a:r>
            <a:endParaRPr lang="en-US" sz="750" dirty="0"/>
          </a:p>
        </p:txBody>
      </p:sp>
      <p:sp>
        <p:nvSpPr>
          <p:cNvPr id="25" name="Text 23"/>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61</a:t>
            </a:r>
            <a:endParaRPr lang="en-US" sz="75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Cas pratique 1 — écritures d'ajustement du DAF</a:t>
            </a:r>
            <a:endParaRPr lang="en-US" sz="2700" dirty="0"/>
          </a:p>
        </p:txBody>
      </p:sp>
      <p:sp>
        <p:nvSpPr>
          <p:cNvPr id="5" name="Shape 3"/>
          <p:cNvSpPr/>
          <p:nvPr/>
        </p:nvSpPr>
        <p:spPr>
          <a:xfrm>
            <a:off x="502920" y="1325880"/>
            <a:ext cx="3383280" cy="3246120"/>
          </a:xfrm>
          <a:prstGeom prst="rect">
            <a:avLst/>
          </a:prstGeom>
          <a:solidFill>
            <a:srgbClr val="E8EFFB"/>
          </a:solidFill>
          <a:ln w="12700">
            <a:solidFill>
              <a:srgbClr val="00338D"/>
            </a:solidFill>
            <a:prstDash val="solid"/>
          </a:ln>
        </p:spPr>
      </p:sp>
      <p:sp>
        <p:nvSpPr>
          <p:cNvPr id="6" name="Shape 4"/>
          <p:cNvSpPr/>
          <p:nvPr/>
        </p:nvSpPr>
        <p:spPr>
          <a:xfrm>
            <a:off x="502920" y="1325880"/>
            <a:ext cx="73152" cy="3246120"/>
          </a:xfrm>
          <a:prstGeom prst="rect">
            <a:avLst/>
          </a:prstGeom>
          <a:solidFill>
            <a:srgbClr val="00338D"/>
          </a:solidFill>
          <a:ln/>
        </p:spPr>
      </p:sp>
      <p:sp>
        <p:nvSpPr>
          <p:cNvPr id="7" name="Shape 5"/>
          <p:cNvSpPr/>
          <p:nvPr/>
        </p:nvSpPr>
        <p:spPr>
          <a:xfrm>
            <a:off x="704088" y="149047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246888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Énoncé</a:t>
            </a:r>
            <a:endParaRPr lang="en-US" sz="1300" dirty="0"/>
          </a:p>
        </p:txBody>
      </p:sp>
      <p:sp>
        <p:nvSpPr>
          <p:cNvPr id="10" name="Text 7"/>
          <p:cNvSpPr/>
          <p:nvPr/>
        </p:nvSpPr>
        <p:spPr>
          <a:xfrm>
            <a:off x="777240" y="1965960"/>
            <a:ext cx="2880360" cy="2459736"/>
          </a:xfrm>
          <a:prstGeom prst="rect">
            <a:avLst/>
          </a:prstGeom>
          <a:noFill/>
          <a:ln/>
        </p:spPr>
        <p:txBody>
          <a:bodyPr wrap="square" lIns="0" tIns="0" rIns="0" bIns="0" rtlCol="0" anchor="t"/>
          <a:lstStyle/>
          <a:p>
            <a:pPr indent="0" marL="0">
              <a:lnSpc>
                <a:spcPct val="103000"/>
              </a:lnSpc>
              <a:buNone/>
            </a:pPr>
            <a:r>
              <a:rPr lang="en-US" sz="980" b="1" dirty="0">
                <a:solidFill>
                  <a:srgbClr val="1B2333"/>
                </a:solidFill>
                <a:latin typeface="Calibri" pitchFamily="34" charset="0"/>
                <a:ea typeface="Calibri" pitchFamily="34" charset="-122"/>
                <a:cs typeface="Calibri" pitchFamily="34" charset="-120"/>
              </a:rPr>
              <a:t>SPA industrielle. </a:t>
            </a:r>
            <a:pPr indent="0" marL="0">
              <a:lnSpc>
                <a:spcPct val="103000"/>
              </a:lnSpc>
              <a:buNone/>
            </a:pPr>
            <a:r>
              <a:rPr lang="en-US" sz="980" dirty="0">
                <a:solidFill>
                  <a:srgbClr val="1B2333"/>
                </a:solidFill>
                <a:latin typeface="Calibri" pitchFamily="34" charset="0"/>
                <a:ea typeface="Calibri" pitchFamily="34" charset="-122"/>
                <a:cs typeface="Calibri" pitchFamily="34" charset="-120"/>
              </a:rPr>
              <a:t>Le 28 décembre, le DAF passe plusieurs écritures manuelles d'ajustement augmentant le résultat de 18 MDA : reprise de provisions, activation de charges, produits à recevoir non documentés. Aucune pièce justificative externe.
</a:t>
            </a:r>
            <a:pPr indent="0" marL="0">
              <a:lnSpc>
                <a:spcPct val="103000"/>
              </a:lnSpc>
              <a:buNone/>
            </a:pPr>
            <a:r>
              <a:rPr lang="en-US" sz="980" b="1" dirty="0">
                <a:solidFill>
                  <a:srgbClr val="1B2333"/>
                </a:solidFill>
                <a:latin typeface="Calibri" pitchFamily="34" charset="0"/>
                <a:ea typeface="Calibri" pitchFamily="34" charset="-122"/>
                <a:cs typeface="Calibri" pitchFamily="34" charset="-120"/>
              </a:rPr>
              <a:t>Question : </a:t>
            </a:r>
            <a:pPr indent="0" marL="0">
              <a:lnSpc>
                <a:spcPct val="103000"/>
              </a:lnSpc>
              <a:buNone/>
            </a:pPr>
            <a:r>
              <a:rPr lang="en-US" sz="980" i="1" dirty="0">
                <a:solidFill>
                  <a:srgbClr val="1B2333"/>
                </a:solidFill>
                <a:latin typeface="Calibri" pitchFamily="34" charset="0"/>
                <a:ea typeface="Calibri" pitchFamily="34" charset="-122"/>
                <a:cs typeface="Calibri" pitchFamily="34" charset="-120"/>
              </a:rPr>
              <a:t>quels facteurs de risque et quelles procédures ?</a:t>
            </a:r>
            <a:endParaRPr lang="en-US" sz="980" dirty="0"/>
          </a:p>
        </p:txBody>
      </p:sp>
      <p:sp>
        <p:nvSpPr>
          <p:cNvPr id="11" name="Shape 8"/>
          <p:cNvSpPr/>
          <p:nvPr/>
        </p:nvSpPr>
        <p:spPr>
          <a:xfrm>
            <a:off x="4114800" y="1325880"/>
            <a:ext cx="4526280" cy="3246120"/>
          </a:xfrm>
          <a:prstGeom prst="rect">
            <a:avLst/>
          </a:prstGeom>
          <a:solidFill>
            <a:srgbClr val="F3F6FC"/>
          </a:solidFill>
          <a:ln w="9525">
            <a:solidFill>
              <a:srgbClr val="D7DEEC"/>
            </a:solidFill>
            <a:prstDash val="solid"/>
          </a:ln>
        </p:spPr>
      </p:sp>
      <p:sp>
        <p:nvSpPr>
          <p:cNvPr id="12" name="Shape 9"/>
          <p:cNvSpPr/>
          <p:nvPr/>
        </p:nvSpPr>
        <p:spPr>
          <a:xfrm>
            <a:off x="4114800" y="1325880"/>
            <a:ext cx="68580" cy="3246120"/>
          </a:xfrm>
          <a:prstGeom prst="rect">
            <a:avLst/>
          </a:prstGeom>
          <a:solidFill>
            <a:srgbClr val="C8102E"/>
          </a:solidFill>
          <a:ln/>
        </p:spPr>
      </p:sp>
      <p:sp>
        <p:nvSpPr>
          <p:cNvPr id="13" name="Text 10"/>
          <p:cNvSpPr/>
          <p:nvPr/>
        </p:nvSpPr>
        <p:spPr>
          <a:xfrm>
            <a:off x="4315968" y="1426464"/>
            <a:ext cx="4114800" cy="274320"/>
          </a:xfrm>
          <a:prstGeom prst="rect">
            <a:avLst/>
          </a:prstGeom>
          <a:noFill/>
          <a:ln/>
        </p:spPr>
        <p:txBody>
          <a:bodyPr wrap="square" lIns="0" tIns="0" rIns="0" bIns="0" rtlCol="0" anchor="ctr"/>
          <a:lstStyle/>
          <a:p>
            <a:pPr indent="0" marL="0">
              <a:buNone/>
            </a:pPr>
            <a:r>
              <a:rPr lang="en-US" sz="1250" b="1" dirty="0">
                <a:solidFill>
                  <a:srgbClr val="C8102E"/>
                </a:solidFill>
                <a:latin typeface="Arial" pitchFamily="34" charset="0"/>
                <a:ea typeface="Arial" pitchFamily="34" charset="-122"/>
                <a:cs typeface="Arial" pitchFamily="34" charset="-120"/>
              </a:rPr>
              <a:t>Analyse</a:t>
            </a:r>
            <a:endParaRPr lang="en-US" sz="1250" dirty="0"/>
          </a:p>
        </p:txBody>
      </p:sp>
      <p:sp>
        <p:nvSpPr>
          <p:cNvPr id="14" name="Text 11"/>
          <p:cNvSpPr/>
          <p:nvPr/>
        </p:nvSpPr>
        <p:spPr>
          <a:xfrm>
            <a:off x="4315968" y="1773936"/>
            <a:ext cx="4142232" cy="2743200"/>
          </a:xfrm>
          <a:prstGeom prst="rect">
            <a:avLst/>
          </a:prstGeom>
          <a:noFill/>
          <a:ln/>
        </p:spPr>
        <p:txBody>
          <a:bodyPr wrap="square" lIns="0" tIns="0" rIns="0" bIns="0" rtlCol="0" anchor="t"/>
          <a:lstStyle/>
          <a:p>
            <a:pPr indent="0" marL="0">
              <a:lnSpc>
                <a:spcPct val="105000"/>
              </a:lnSpc>
              <a:buNone/>
            </a:pPr>
            <a:r>
              <a:rPr lang="en-US" sz="920" b="1" dirty="0">
                <a:solidFill>
                  <a:srgbClr val="00338D"/>
                </a:solidFill>
                <a:latin typeface="Calibri" pitchFamily="34" charset="0"/>
                <a:ea typeface="Calibri" pitchFamily="34" charset="-122"/>
                <a:cs typeface="Calibri" pitchFamily="34" charset="-120"/>
              </a:rPr>
              <a:t>Triangle : </a:t>
            </a:r>
            <a:pPr indent="0" marL="0">
              <a:lnSpc>
                <a:spcPct val="105000"/>
              </a:lnSpc>
              <a:buNone/>
            </a:pPr>
            <a:r>
              <a:rPr lang="en-US" sz="920" dirty="0">
                <a:solidFill>
                  <a:srgbClr val="1B2333"/>
                </a:solidFill>
                <a:latin typeface="Calibri" pitchFamily="34" charset="0"/>
                <a:ea typeface="Calibri" pitchFamily="34" charset="-122"/>
                <a:cs typeface="Calibri" pitchFamily="34" charset="-120"/>
              </a:rPr>
              <a:t>pression (objectifs de résultat) + opportunité (override) + écritures non justifiées.
</a:t>
            </a:r>
            <a:pPr indent="0" marL="0">
              <a:lnSpc>
                <a:spcPct val="105000"/>
              </a:lnSpc>
              <a:buNone/>
            </a:pPr>
            <a:r>
              <a:rPr lang="en-US" sz="920" b="1" dirty="0">
                <a:solidFill>
                  <a:srgbClr val="00338D"/>
                </a:solidFill>
                <a:latin typeface="Calibri" pitchFamily="34" charset="0"/>
                <a:ea typeface="Calibri" pitchFamily="34" charset="-122"/>
                <a:cs typeface="Calibri" pitchFamily="34" charset="-120"/>
              </a:rPr>
              <a:t>Signaux d'alerte : </a:t>
            </a:r>
            <a:pPr indent="0" marL="0">
              <a:lnSpc>
                <a:spcPct val="105000"/>
              </a:lnSpc>
              <a:buNone/>
            </a:pPr>
            <a:r>
              <a:rPr lang="en-US" sz="920" dirty="0">
                <a:solidFill>
                  <a:srgbClr val="1B2333"/>
                </a:solidFill>
                <a:latin typeface="Calibri" pitchFamily="34" charset="0"/>
                <a:ea typeface="Calibri" pitchFamily="34" charset="-122"/>
                <a:cs typeface="Calibri" pitchFamily="34" charset="-120"/>
              </a:rPr>
              <a:t>écritures manuelles de fin de période, augmentant le résultat, sans pièces externes.
</a:t>
            </a:r>
            <a:pPr indent="0" marL="0">
              <a:lnSpc>
                <a:spcPct val="105000"/>
              </a:lnSpc>
              <a:buNone/>
            </a:pPr>
            <a:r>
              <a:rPr lang="en-US" sz="920" b="1" dirty="0">
                <a:solidFill>
                  <a:srgbClr val="00338D"/>
                </a:solidFill>
                <a:latin typeface="Calibri" pitchFamily="34" charset="0"/>
                <a:ea typeface="Calibri" pitchFamily="34" charset="-122"/>
                <a:cs typeface="Calibri" pitchFamily="34" charset="-120"/>
              </a:rPr>
              <a:t>Procédures : </a:t>
            </a:r>
            <a:pPr indent="0" marL="0">
              <a:lnSpc>
                <a:spcPct val="105000"/>
              </a:lnSpc>
              <a:buNone/>
            </a:pPr>
            <a:r>
              <a:rPr lang="en-US" sz="920" dirty="0">
                <a:solidFill>
                  <a:srgbClr val="1B2333"/>
                </a:solidFill>
                <a:latin typeface="Calibri" pitchFamily="34" charset="0"/>
                <a:ea typeface="Calibri" pitchFamily="34" charset="-122"/>
                <a:cs typeface="Calibri" pitchFamily="34" charset="-120"/>
              </a:rPr>
              <a:t>test des écritures (§32a) ; corroboration externe des produits à recevoir ; examen du bien-fondé des reprises de provisions ; recalcul ; entretien avec le DAF et la direction ; documentation au dossier (NAA 230).
</a:t>
            </a:r>
            <a:pPr indent="0" marL="0">
              <a:lnSpc>
                <a:spcPct val="105000"/>
              </a:lnSpc>
              <a:buNone/>
            </a:pPr>
            <a:r>
              <a:rPr lang="en-US" sz="920" b="1" dirty="0">
                <a:solidFill>
                  <a:srgbClr val="00338D"/>
                </a:solidFill>
                <a:latin typeface="Calibri" pitchFamily="34" charset="0"/>
                <a:ea typeface="Calibri" pitchFamily="34" charset="-122"/>
                <a:cs typeface="Calibri" pitchFamily="34" charset="-120"/>
              </a:rPr>
              <a:t>Suite : </a:t>
            </a:r>
            <a:pPr indent="0" marL="0">
              <a:lnSpc>
                <a:spcPct val="105000"/>
              </a:lnSpc>
              <a:buNone/>
            </a:pPr>
            <a:r>
              <a:rPr lang="en-US" sz="920" dirty="0">
                <a:solidFill>
                  <a:srgbClr val="1B2333"/>
                </a:solidFill>
                <a:latin typeface="Calibri" pitchFamily="34" charset="0"/>
                <a:ea typeface="Calibri" pitchFamily="34" charset="-122"/>
                <a:cs typeface="Calibri" pitchFamily="34" charset="-120"/>
              </a:rPr>
              <a:t>si fraude confirmée → NAA 260 + évaluation incidence sur l'opinion.</a:t>
            </a:r>
            <a:endParaRPr lang="en-US" sz="920" dirty="0"/>
          </a:p>
        </p:txBody>
      </p:sp>
      <p:sp>
        <p:nvSpPr>
          <p:cNvPr id="15" name="Text 12"/>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pratique 1 — override</a:t>
            </a:r>
            <a:endParaRPr lang="en-US" sz="750" dirty="0"/>
          </a:p>
        </p:txBody>
      </p:sp>
      <p:sp>
        <p:nvSpPr>
          <p:cNvPr id="16" name="Text 13"/>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62</a:t>
            </a:r>
            <a:endParaRPr lang="en-US" sz="75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14H30 · OUTIL 21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Cas pratique 2 — salariés fictifs (BTP)</a:t>
            </a:r>
            <a:endParaRPr lang="en-US" sz="2700" dirty="0"/>
          </a:p>
        </p:txBody>
      </p:sp>
      <p:sp>
        <p:nvSpPr>
          <p:cNvPr id="5" name="Shape 3"/>
          <p:cNvSpPr/>
          <p:nvPr/>
        </p:nvSpPr>
        <p:spPr>
          <a:xfrm>
            <a:off x="502920" y="1325880"/>
            <a:ext cx="3383280" cy="3246120"/>
          </a:xfrm>
          <a:prstGeom prst="rect">
            <a:avLst/>
          </a:prstGeom>
          <a:solidFill>
            <a:srgbClr val="E8EFFB"/>
          </a:solidFill>
          <a:ln w="12700">
            <a:solidFill>
              <a:srgbClr val="00338D"/>
            </a:solidFill>
            <a:prstDash val="solid"/>
          </a:ln>
        </p:spPr>
      </p:sp>
      <p:sp>
        <p:nvSpPr>
          <p:cNvPr id="6" name="Shape 4"/>
          <p:cNvSpPr/>
          <p:nvPr/>
        </p:nvSpPr>
        <p:spPr>
          <a:xfrm>
            <a:off x="502920" y="1325880"/>
            <a:ext cx="73152" cy="3246120"/>
          </a:xfrm>
          <a:prstGeom prst="rect">
            <a:avLst/>
          </a:prstGeom>
          <a:solidFill>
            <a:srgbClr val="00338D"/>
          </a:solidFill>
          <a:ln/>
        </p:spPr>
      </p:sp>
      <p:sp>
        <p:nvSpPr>
          <p:cNvPr id="7" name="Shape 5"/>
          <p:cNvSpPr/>
          <p:nvPr/>
        </p:nvSpPr>
        <p:spPr>
          <a:xfrm>
            <a:off x="704088" y="149047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246888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Énoncé</a:t>
            </a:r>
            <a:endParaRPr lang="en-US" sz="1300" dirty="0"/>
          </a:p>
        </p:txBody>
      </p:sp>
      <p:sp>
        <p:nvSpPr>
          <p:cNvPr id="10" name="Text 7"/>
          <p:cNvSpPr/>
          <p:nvPr/>
        </p:nvSpPr>
        <p:spPr>
          <a:xfrm>
            <a:off x="777240" y="1965960"/>
            <a:ext cx="2880360" cy="2459736"/>
          </a:xfrm>
          <a:prstGeom prst="rect">
            <a:avLst/>
          </a:prstGeom>
          <a:noFill/>
          <a:ln/>
        </p:spPr>
        <p:txBody>
          <a:bodyPr wrap="square" lIns="0" tIns="0" rIns="0" bIns="0" rtlCol="0" anchor="t"/>
          <a:lstStyle/>
          <a:p>
            <a:pPr indent="0" marL="0">
              <a:lnSpc>
                <a:spcPct val="103000"/>
              </a:lnSpc>
              <a:buNone/>
            </a:pPr>
            <a:r>
              <a:rPr lang="en-US" sz="980" b="1" dirty="0">
                <a:solidFill>
                  <a:srgbClr val="1B2333"/>
                </a:solidFill>
                <a:latin typeface="Calibri" pitchFamily="34" charset="0"/>
                <a:ea typeface="Calibri" pitchFamily="34" charset="-122"/>
                <a:cs typeface="Calibri" pitchFamily="34" charset="-120"/>
              </a:rPr>
              <a:t>Entreprise de BTP, 480 salariés </a:t>
            </a:r>
            <a:pPr indent="0" marL="0">
              <a:lnSpc>
                <a:spcPct val="103000"/>
              </a:lnSpc>
              <a:buNone/>
            </a:pPr>
            <a:r>
              <a:rPr lang="en-US" sz="980" dirty="0">
                <a:solidFill>
                  <a:srgbClr val="1B2333"/>
                </a:solidFill>
                <a:latin typeface="Calibri" pitchFamily="34" charset="0"/>
                <a:ea typeface="Calibri" pitchFamily="34" charset="-122"/>
                <a:cs typeface="Calibri" pitchFamily="34" charset="-120"/>
              </a:rPr>
              <a:t>déclarés sur les chantiers. Le chef comptable gère seul la paie et les déclarations CNAS. Forte rotation, paiements partiels en espèces, plusieurs RIB identiques.
</a:t>
            </a:r>
            <a:pPr indent="0" marL="0">
              <a:lnSpc>
                <a:spcPct val="103000"/>
              </a:lnSpc>
              <a:buNone/>
            </a:pPr>
            <a:r>
              <a:rPr lang="en-US" sz="980" b="1" dirty="0">
                <a:solidFill>
                  <a:srgbClr val="1B2333"/>
                </a:solidFill>
                <a:latin typeface="Calibri" pitchFamily="34" charset="0"/>
                <a:ea typeface="Calibri" pitchFamily="34" charset="-122"/>
                <a:cs typeface="Calibri" pitchFamily="34" charset="-120"/>
              </a:rPr>
              <a:t>Question : </a:t>
            </a:r>
            <a:pPr indent="0" marL="0">
              <a:lnSpc>
                <a:spcPct val="103000"/>
              </a:lnSpc>
              <a:buNone/>
            </a:pPr>
            <a:r>
              <a:rPr lang="en-US" sz="980" i="1" dirty="0">
                <a:solidFill>
                  <a:srgbClr val="1B2333"/>
                </a:solidFill>
                <a:latin typeface="Calibri" pitchFamily="34" charset="0"/>
                <a:ea typeface="Calibri" pitchFamily="34" charset="-122"/>
                <a:cs typeface="Calibri" pitchFamily="34" charset="-120"/>
              </a:rPr>
              <a:t>comment détecter d'éventuels salariés fictifs ?</a:t>
            </a:r>
            <a:endParaRPr lang="en-US" sz="980" dirty="0"/>
          </a:p>
        </p:txBody>
      </p:sp>
      <p:sp>
        <p:nvSpPr>
          <p:cNvPr id="11" name="Shape 8"/>
          <p:cNvSpPr/>
          <p:nvPr/>
        </p:nvSpPr>
        <p:spPr>
          <a:xfrm>
            <a:off x="4114800" y="1325880"/>
            <a:ext cx="4526280" cy="3246120"/>
          </a:xfrm>
          <a:prstGeom prst="rect">
            <a:avLst/>
          </a:prstGeom>
          <a:solidFill>
            <a:srgbClr val="F3F6FC"/>
          </a:solidFill>
          <a:ln w="9525">
            <a:solidFill>
              <a:srgbClr val="D7DEEC"/>
            </a:solidFill>
            <a:prstDash val="solid"/>
          </a:ln>
        </p:spPr>
      </p:sp>
      <p:sp>
        <p:nvSpPr>
          <p:cNvPr id="12" name="Shape 9"/>
          <p:cNvSpPr/>
          <p:nvPr/>
        </p:nvSpPr>
        <p:spPr>
          <a:xfrm>
            <a:off x="4114800" y="1325880"/>
            <a:ext cx="68580" cy="3246120"/>
          </a:xfrm>
          <a:prstGeom prst="rect">
            <a:avLst/>
          </a:prstGeom>
          <a:solidFill>
            <a:srgbClr val="C77700"/>
          </a:solidFill>
          <a:ln/>
        </p:spPr>
      </p:sp>
      <p:sp>
        <p:nvSpPr>
          <p:cNvPr id="13" name="Text 10"/>
          <p:cNvSpPr/>
          <p:nvPr/>
        </p:nvSpPr>
        <p:spPr>
          <a:xfrm>
            <a:off x="4315968" y="1426464"/>
            <a:ext cx="4114800" cy="274320"/>
          </a:xfrm>
          <a:prstGeom prst="rect">
            <a:avLst/>
          </a:prstGeom>
          <a:noFill/>
          <a:ln/>
        </p:spPr>
        <p:txBody>
          <a:bodyPr wrap="square" lIns="0" tIns="0" rIns="0" bIns="0" rtlCol="0" anchor="ctr"/>
          <a:lstStyle/>
          <a:p>
            <a:pPr indent="0" marL="0">
              <a:buNone/>
            </a:pPr>
            <a:r>
              <a:rPr lang="en-US" sz="1250" b="1" dirty="0">
                <a:solidFill>
                  <a:srgbClr val="9A5B00"/>
                </a:solidFill>
                <a:latin typeface="Arial" pitchFamily="34" charset="0"/>
                <a:ea typeface="Arial" pitchFamily="34" charset="-122"/>
                <a:cs typeface="Arial" pitchFamily="34" charset="-120"/>
              </a:rPr>
              <a:t>Analyse</a:t>
            </a:r>
            <a:endParaRPr lang="en-US" sz="1250" dirty="0"/>
          </a:p>
        </p:txBody>
      </p:sp>
      <p:sp>
        <p:nvSpPr>
          <p:cNvPr id="14" name="Text 11"/>
          <p:cNvSpPr/>
          <p:nvPr/>
        </p:nvSpPr>
        <p:spPr>
          <a:xfrm>
            <a:off x="4315968" y="1773936"/>
            <a:ext cx="4142232" cy="2743200"/>
          </a:xfrm>
          <a:prstGeom prst="rect">
            <a:avLst/>
          </a:prstGeom>
          <a:noFill/>
          <a:ln/>
        </p:spPr>
        <p:txBody>
          <a:bodyPr wrap="square" lIns="0" tIns="0" rIns="0" bIns="0" rtlCol="0" anchor="t"/>
          <a:lstStyle/>
          <a:p>
            <a:pPr indent="0" marL="0">
              <a:lnSpc>
                <a:spcPct val="103000"/>
              </a:lnSpc>
              <a:buNone/>
            </a:pPr>
            <a:r>
              <a:rPr lang="en-US" sz="900" b="1" dirty="0">
                <a:solidFill>
                  <a:srgbClr val="00338D"/>
                </a:solidFill>
                <a:latin typeface="Calibri" pitchFamily="34" charset="0"/>
                <a:ea typeface="Calibri" pitchFamily="34" charset="-122"/>
                <a:cs typeface="Calibri" pitchFamily="34" charset="-120"/>
              </a:rPr>
              <a:t>Triangle : </a:t>
            </a:r>
            <a:pPr indent="0" marL="0">
              <a:lnSpc>
                <a:spcPct val="103000"/>
              </a:lnSpc>
              <a:buNone/>
            </a:pPr>
            <a:r>
              <a:rPr lang="en-US" sz="900" dirty="0">
                <a:solidFill>
                  <a:srgbClr val="1B2333"/>
                </a:solidFill>
                <a:latin typeface="Calibri" pitchFamily="34" charset="0"/>
                <a:ea typeface="Calibri" pitchFamily="34" charset="-122"/>
                <a:cs typeface="Calibri" pitchFamily="34" charset="-120"/>
              </a:rPr>
              <a:t>opportunité majeure (absence de séparation des tâches : une personne gère paie + déclarations + paiements).
</a:t>
            </a:r>
            <a:pPr indent="0" marL="0">
              <a:lnSpc>
                <a:spcPct val="103000"/>
              </a:lnSpc>
              <a:buNone/>
            </a:pPr>
            <a:r>
              <a:rPr lang="en-US" sz="900" b="1" dirty="0">
                <a:solidFill>
                  <a:srgbClr val="00338D"/>
                </a:solidFill>
                <a:latin typeface="Calibri" pitchFamily="34" charset="0"/>
                <a:ea typeface="Calibri" pitchFamily="34" charset="-122"/>
                <a:cs typeface="Calibri" pitchFamily="34" charset="-120"/>
              </a:rPr>
              <a:t>Procédures de détection :
</a:t>
            </a:r>
            <a:pPr indent="0" marL="0">
              <a:lnSpc>
                <a:spcPct val="103000"/>
              </a:lnSpc>
              <a:buNone/>
            </a:pPr>
            <a:r>
              <a:rPr lang="en-US" sz="900" dirty="0">
                <a:solidFill>
                  <a:srgbClr val="1B2333"/>
                </a:solidFill>
                <a:latin typeface="Calibri" pitchFamily="34" charset="0"/>
                <a:ea typeface="Calibri" pitchFamily="34" charset="-122"/>
                <a:cs typeface="Calibri" pitchFamily="34" charset="-120"/>
              </a:rPr>
              <a:t>• Rapprochement effectifs physiques (pointage chantier) vs. états de paie
• Détection des RIB identiques / doublons
• Vérification des déclarations CNAS et des numéros de sécurité sociale
• Analyse des paiements en espèces et de leur justification
• Contrôle des entrées/sorties de personnel
• Confirmation d'un échantillon de salariés
</a:t>
            </a:r>
            <a:pPr indent="0" marL="0">
              <a:lnSpc>
                <a:spcPct val="103000"/>
              </a:lnSpc>
              <a:buNone/>
            </a:pPr>
            <a:r>
              <a:rPr lang="en-US" sz="900" b="1" dirty="0">
                <a:solidFill>
                  <a:srgbClr val="00338D"/>
                </a:solidFill>
                <a:latin typeface="Calibri" pitchFamily="34" charset="0"/>
                <a:ea typeface="Calibri" pitchFamily="34" charset="-122"/>
                <a:cs typeface="Calibri" pitchFamily="34" charset="-120"/>
              </a:rPr>
              <a:t>Conséquence : </a:t>
            </a:r>
            <a:pPr indent="0" marL="0">
              <a:lnSpc>
                <a:spcPct val="103000"/>
              </a:lnSpc>
              <a:buNone/>
            </a:pPr>
            <a:r>
              <a:rPr lang="en-US" sz="900" dirty="0">
                <a:solidFill>
                  <a:srgbClr val="1B2333"/>
                </a:solidFill>
                <a:latin typeface="Calibri" pitchFamily="34" charset="0"/>
                <a:ea typeface="Calibri" pitchFamily="34" charset="-122"/>
                <a:cs typeface="Calibri" pitchFamily="34" charset="-120"/>
              </a:rPr>
              <a:t>si fraude → charges sociales (635) et de personnel (63/64) à corriger ; révélation.</a:t>
            </a:r>
            <a:endParaRPr lang="en-US" sz="900" dirty="0"/>
          </a:p>
        </p:txBody>
      </p:sp>
      <p:sp>
        <p:nvSpPr>
          <p:cNvPr id="15" name="Text 12"/>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pratique 2 — salariés fictifs</a:t>
            </a:r>
            <a:endParaRPr lang="en-US" sz="750" dirty="0"/>
          </a:p>
        </p:txBody>
      </p:sp>
      <p:sp>
        <p:nvSpPr>
          <p:cNvPr id="16" name="Text 13"/>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63</a:t>
            </a:r>
            <a:endParaRPr lang="en-US" sz="75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 15H45 · OUTIL 22</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Les seuils de signification (NAA 320)</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Fixer le caractère significatif pour planifier et conclure</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NAA 320 · NAA 450</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 15h45 · Outil 22</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64</a:t>
            </a:r>
            <a:endParaRPr lang="en-US" sz="7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Pourquoi des seuils de signification ?</a:t>
            </a:r>
            <a:endParaRPr lang="en-US" sz="2700" dirty="0"/>
          </a:p>
        </p:txBody>
      </p:sp>
      <p:sp>
        <p:nvSpPr>
          <p:cNvPr id="5" name="Shape 3"/>
          <p:cNvSpPr/>
          <p:nvPr/>
        </p:nvSpPr>
        <p:spPr>
          <a:xfrm>
            <a:off x="502920" y="1325880"/>
            <a:ext cx="8138160" cy="1051560"/>
          </a:xfrm>
          <a:prstGeom prst="rect">
            <a:avLst/>
          </a:prstGeom>
          <a:solidFill>
            <a:srgbClr val="E8EFFB"/>
          </a:solidFill>
          <a:ln w="12700">
            <a:solidFill>
              <a:srgbClr val="1E49E2"/>
            </a:solidFill>
            <a:prstDash val="solid"/>
          </a:ln>
        </p:spPr>
      </p:sp>
      <p:sp>
        <p:nvSpPr>
          <p:cNvPr id="6" name="Shape 4"/>
          <p:cNvSpPr/>
          <p:nvPr/>
        </p:nvSpPr>
        <p:spPr>
          <a:xfrm>
            <a:off x="502920" y="1325880"/>
            <a:ext cx="73152" cy="1051560"/>
          </a:xfrm>
          <a:prstGeom prst="rect">
            <a:avLst/>
          </a:prstGeom>
          <a:solidFill>
            <a:srgbClr val="1E49E2"/>
          </a:solidFill>
          <a:ln/>
        </p:spPr>
      </p:sp>
      <p:sp>
        <p:nvSpPr>
          <p:cNvPr id="7" name="Shape 5"/>
          <p:cNvSpPr/>
          <p:nvPr/>
        </p:nvSpPr>
        <p:spPr>
          <a:xfrm>
            <a:off x="704088" y="1490472"/>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7223760" cy="384048"/>
          </a:xfrm>
          <a:prstGeom prst="rect">
            <a:avLst/>
          </a:prstGeom>
          <a:noFill/>
          <a:ln/>
        </p:spPr>
        <p:txBody>
          <a:bodyPr wrap="square" lIns="0" tIns="0" rIns="0" bIns="0" rtlCol="0" anchor="ctr"/>
          <a:lstStyle/>
          <a:p>
            <a:pPr indent="0" marL="0">
              <a:buNone/>
            </a:pPr>
            <a:r>
              <a:rPr lang="en-US" sz="1300" b="1" dirty="0">
                <a:solidFill>
                  <a:srgbClr val="1E49E2"/>
                </a:solidFill>
                <a:latin typeface="Arial" pitchFamily="34" charset="0"/>
                <a:ea typeface="Arial" pitchFamily="34" charset="-122"/>
                <a:cs typeface="Arial" pitchFamily="34" charset="-120"/>
              </a:rPr>
              <a:t>Caractère significatif — NAA 320</a:t>
            </a:r>
            <a:endParaRPr lang="en-US" sz="1300" dirty="0"/>
          </a:p>
        </p:txBody>
      </p:sp>
      <p:sp>
        <p:nvSpPr>
          <p:cNvPr id="10" name="Text 7"/>
          <p:cNvSpPr/>
          <p:nvPr/>
        </p:nvSpPr>
        <p:spPr>
          <a:xfrm>
            <a:off x="777240" y="1965960"/>
            <a:ext cx="7635240" cy="265176"/>
          </a:xfrm>
          <a:prstGeom prst="rect">
            <a:avLst/>
          </a:prstGeom>
          <a:noFill/>
          <a:ln/>
        </p:spPr>
        <p:txBody>
          <a:bodyPr wrap="square" lIns="0" tIns="0" rIns="0" bIns="0" rtlCol="0" anchor="t"/>
          <a:lstStyle/>
          <a:p>
            <a:pPr indent="0" marL="0">
              <a:lnSpc>
                <a:spcPct val="103000"/>
              </a:lnSpc>
              <a:buNone/>
            </a:pPr>
            <a:r>
              <a:rPr lang="en-US" sz="1050" dirty="0">
                <a:solidFill>
                  <a:srgbClr val="1B2333"/>
                </a:solidFill>
                <a:latin typeface="Calibri" pitchFamily="34" charset="0"/>
                <a:ea typeface="Calibri" pitchFamily="34" charset="-122"/>
                <a:cs typeface="Calibri" pitchFamily="34" charset="-120"/>
              </a:rPr>
              <a:t>Une information est significative si son omission ou son inexactitude est susceptible d'influencer les décisions économiques que les utilisateurs prennent sur la base des états financiers. </a:t>
            </a:r>
            <a:pPr indent="0" marL="0">
              <a:lnSpc>
                <a:spcPct val="103000"/>
              </a:lnSpc>
              <a:buNone/>
            </a:pPr>
            <a:r>
              <a:rPr lang="en-US" sz="1050" b="1" dirty="0">
                <a:solidFill>
                  <a:srgbClr val="1B2333"/>
                </a:solidFill>
                <a:latin typeface="Calibri" pitchFamily="34" charset="0"/>
                <a:ea typeface="Calibri" pitchFamily="34" charset="-122"/>
                <a:cs typeface="Calibri" pitchFamily="34" charset="-120"/>
              </a:rPr>
              <a:t>Le seuil traduit ce concept en montant chiffré opérationnel.</a:t>
            </a:r>
            <a:endParaRPr lang="en-US" sz="1050" dirty="0"/>
          </a:p>
        </p:txBody>
      </p:sp>
      <p:sp>
        <p:nvSpPr>
          <p:cNvPr id="11" name="Shape 8"/>
          <p:cNvSpPr/>
          <p:nvPr/>
        </p:nvSpPr>
        <p:spPr>
          <a:xfrm>
            <a:off x="502920" y="2560320"/>
            <a:ext cx="2615184" cy="1828800"/>
          </a:xfrm>
          <a:prstGeom prst="rect">
            <a:avLst/>
          </a:prstGeom>
          <a:solidFill>
            <a:srgbClr val="FFFFFF"/>
          </a:solidFill>
          <a:ln w="12700">
            <a:solidFill>
              <a:srgbClr val="D7DEEC"/>
            </a:solidFill>
            <a:prstDash val="solid"/>
          </a:ln>
        </p:spPr>
      </p:sp>
      <p:sp>
        <p:nvSpPr>
          <p:cNvPr id="12" name="Shape 9"/>
          <p:cNvSpPr/>
          <p:nvPr/>
        </p:nvSpPr>
        <p:spPr>
          <a:xfrm>
            <a:off x="502920" y="2560320"/>
            <a:ext cx="68580" cy="1828800"/>
          </a:xfrm>
          <a:prstGeom prst="rect">
            <a:avLst/>
          </a:prstGeom>
          <a:solidFill>
            <a:srgbClr val="00A3A1"/>
          </a:solidFill>
          <a:ln/>
        </p:spPr>
      </p:sp>
      <p:sp>
        <p:nvSpPr>
          <p:cNvPr id="13" name="Shape 10"/>
          <p:cNvSpPr/>
          <p:nvPr/>
        </p:nvSpPr>
        <p:spPr>
          <a:xfrm>
            <a:off x="685800" y="2743200"/>
            <a:ext cx="420624" cy="420624"/>
          </a:xfrm>
          <a:prstGeom prst="ellipse">
            <a:avLst/>
          </a:prstGeom>
          <a:solidFill>
            <a:srgbClr val="00A3A1"/>
          </a:solidFill>
          <a:ln/>
        </p:spPr>
      </p:sp>
      <p:pic>
        <p:nvPicPr>
          <p:cNvPr id="14" name="Image 1" descr="preencoded.png">    </p:cNvPr>
          <p:cNvPicPr>
            <a:picLocks noChangeAspect="1"/>
          </p:cNvPicPr>
          <p:nvPr/>
        </p:nvPicPr>
        <p:blipFill>
          <a:blip r:embed="rId2"/>
          <a:stretch>
            <a:fillRect/>
          </a:stretch>
        </p:blipFill>
        <p:spPr>
          <a:xfrm>
            <a:off x="799368" y="2856768"/>
            <a:ext cx="193487" cy="193487"/>
          </a:xfrm>
          <a:prstGeom prst="rect">
            <a:avLst/>
          </a:prstGeom>
        </p:spPr>
      </p:pic>
      <p:sp>
        <p:nvSpPr>
          <p:cNvPr id="15" name="Text 11"/>
          <p:cNvSpPr/>
          <p:nvPr/>
        </p:nvSpPr>
        <p:spPr>
          <a:xfrm>
            <a:off x="1216152" y="2743200"/>
            <a:ext cx="1792224" cy="420624"/>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Planifier</a:t>
            </a:r>
            <a:endParaRPr lang="en-US" sz="1300" dirty="0"/>
          </a:p>
        </p:txBody>
      </p:sp>
      <p:sp>
        <p:nvSpPr>
          <p:cNvPr id="16" name="Text 12"/>
          <p:cNvSpPr/>
          <p:nvPr/>
        </p:nvSpPr>
        <p:spPr>
          <a:xfrm>
            <a:off x="685800" y="3255264"/>
            <a:ext cx="2249424" cy="1051560"/>
          </a:xfrm>
          <a:prstGeom prst="rect">
            <a:avLst/>
          </a:prstGeom>
          <a:noFill/>
          <a:ln/>
        </p:spPr>
        <p:txBody>
          <a:bodyPr wrap="square" lIns="0" tIns="0" rIns="0" bIns="0" rtlCol="0" anchor="t"/>
          <a:lstStyle/>
          <a:p>
            <a:pPr indent="0" marL="0">
              <a:lnSpc>
                <a:spcPct val="106000"/>
              </a:lnSpc>
              <a:buNone/>
            </a:pPr>
            <a:r>
              <a:rPr lang="en-US" sz="980" dirty="0">
                <a:solidFill>
                  <a:srgbClr val="1B2333"/>
                </a:solidFill>
                <a:latin typeface="Calibri" pitchFamily="34" charset="0"/>
                <a:ea typeface="Calibri" pitchFamily="34" charset="-122"/>
                <a:cs typeface="Calibri" pitchFamily="34" charset="-120"/>
              </a:rPr>
              <a:t>Le seuil oriente l'étendue des travaux : quels comptes sont significatifs, quelle taille d'échantillon, où concentrer l'effort.</a:t>
            </a:r>
            <a:endParaRPr lang="en-US" sz="980" dirty="0"/>
          </a:p>
        </p:txBody>
      </p:sp>
      <p:sp>
        <p:nvSpPr>
          <p:cNvPr id="17" name="Shape 13"/>
          <p:cNvSpPr/>
          <p:nvPr/>
        </p:nvSpPr>
        <p:spPr>
          <a:xfrm>
            <a:off x="3264408" y="2560320"/>
            <a:ext cx="2615184" cy="1828800"/>
          </a:xfrm>
          <a:prstGeom prst="rect">
            <a:avLst/>
          </a:prstGeom>
          <a:solidFill>
            <a:srgbClr val="FFFFFF"/>
          </a:solidFill>
          <a:ln w="12700">
            <a:solidFill>
              <a:srgbClr val="D7DEEC"/>
            </a:solidFill>
            <a:prstDash val="solid"/>
          </a:ln>
        </p:spPr>
      </p:sp>
      <p:sp>
        <p:nvSpPr>
          <p:cNvPr id="18" name="Shape 14"/>
          <p:cNvSpPr/>
          <p:nvPr/>
        </p:nvSpPr>
        <p:spPr>
          <a:xfrm>
            <a:off x="3264408" y="2560320"/>
            <a:ext cx="68580" cy="1828800"/>
          </a:xfrm>
          <a:prstGeom prst="rect">
            <a:avLst/>
          </a:prstGeom>
          <a:solidFill>
            <a:srgbClr val="00A3A1"/>
          </a:solidFill>
          <a:ln/>
        </p:spPr>
      </p:sp>
      <p:sp>
        <p:nvSpPr>
          <p:cNvPr id="19" name="Shape 15"/>
          <p:cNvSpPr/>
          <p:nvPr/>
        </p:nvSpPr>
        <p:spPr>
          <a:xfrm>
            <a:off x="3447288" y="2743200"/>
            <a:ext cx="420624" cy="420624"/>
          </a:xfrm>
          <a:prstGeom prst="ellipse">
            <a:avLst/>
          </a:prstGeom>
          <a:solidFill>
            <a:srgbClr val="00A3A1"/>
          </a:solidFill>
          <a:ln/>
        </p:spPr>
      </p:sp>
      <p:pic>
        <p:nvPicPr>
          <p:cNvPr id="20" name="Image 2" descr="preencoded.png">    </p:cNvPr>
          <p:cNvPicPr>
            <a:picLocks noChangeAspect="1"/>
          </p:cNvPicPr>
          <p:nvPr/>
        </p:nvPicPr>
        <p:blipFill>
          <a:blip r:embed="rId3"/>
          <a:stretch>
            <a:fillRect/>
          </a:stretch>
        </p:blipFill>
        <p:spPr>
          <a:xfrm>
            <a:off x="3560856" y="2856768"/>
            <a:ext cx="193487" cy="193487"/>
          </a:xfrm>
          <a:prstGeom prst="rect">
            <a:avLst/>
          </a:prstGeom>
        </p:spPr>
      </p:pic>
      <p:sp>
        <p:nvSpPr>
          <p:cNvPr id="21" name="Text 16"/>
          <p:cNvSpPr/>
          <p:nvPr/>
        </p:nvSpPr>
        <p:spPr>
          <a:xfrm>
            <a:off x="3977640" y="2743200"/>
            <a:ext cx="1792224" cy="420624"/>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Évaluer</a:t>
            </a:r>
            <a:endParaRPr lang="en-US" sz="1300" dirty="0"/>
          </a:p>
        </p:txBody>
      </p:sp>
      <p:sp>
        <p:nvSpPr>
          <p:cNvPr id="22" name="Text 17"/>
          <p:cNvSpPr/>
          <p:nvPr/>
        </p:nvSpPr>
        <p:spPr>
          <a:xfrm>
            <a:off x="3447288" y="3255264"/>
            <a:ext cx="2249424" cy="1051560"/>
          </a:xfrm>
          <a:prstGeom prst="rect">
            <a:avLst/>
          </a:prstGeom>
          <a:noFill/>
          <a:ln/>
        </p:spPr>
        <p:txBody>
          <a:bodyPr wrap="square" lIns="0" tIns="0" rIns="0" bIns="0" rtlCol="0" anchor="t"/>
          <a:lstStyle/>
          <a:p>
            <a:pPr indent="0" marL="0">
              <a:lnSpc>
                <a:spcPct val="106000"/>
              </a:lnSpc>
              <a:buNone/>
            </a:pPr>
            <a:r>
              <a:rPr lang="en-US" sz="980" dirty="0">
                <a:solidFill>
                  <a:srgbClr val="1B2333"/>
                </a:solidFill>
                <a:latin typeface="Calibri" pitchFamily="34" charset="0"/>
                <a:ea typeface="Calibri" pitchFamily="34" charset="-122"/>
                <a:cs typeface="Calibri" pitchFamily="34" charset="-120"/>
              </a:rPr>
              <a:t>En cours de mission, il sert de référence pour juger si une anomalie relevée est significative, isolément ou cumulée.</a:t>
            </a:r>
            <a:endParaRPr lang="en-US" sz="980" dirty="0"/>
          </a:p>
        </p:txBody>
      </p:sp>
      <p:sp>
        <p:nvSpPr>
          <p:cNvPr id="23" name="Shape 18"/>
          <p:cNvSpPr/>
          <p:nvPr/>
        </p:nvSpPr>
        <p:spPr>
          <a:xfrm>
            <a:off x="6025896" y="2560320"/>
            <a:ext cx="2615184" cy="1828800"/>
          </a:xfrm>
          <a:prstGeom prst="rect">
            <a:avLst/>
          </a:prstGeom>
          <a:solidFill>
            <a:srgbClr val="FFFFFF"/>
          </a:solidFill>
          <a:ln w="12700">
            <a:solidFill>
              <a:srgbClr val="D7DEEC"/>
            </a:solidFill>
            <a:prstDash val="solid"/>
          </a:ln>
        </p:spPr>
      </p:sp>
      <p:sp>
        <p:nvSpPr>
          <p:cNvPr id="24" name="Shape 19"/>
          <p:cNvSpPr/>
          <p:nvPr/>
        </p:nvSpPr>
        <p:spPr>
          <a:xfrm>
            <a:off x="6025896" y="2560320"/>
            <a:ext cx="68580" cy="1828800"/>
          </a:xfrm>
          <a:prstGeom prst="rect">
            <a:avLst/>
          </a:prstGeom>
          <a:solidFill>
            <a:srgbClr val="00A3A1"/>
          </a:solidFill>
          <a:ln/>
        </p:spPr>
      </p:sp>
      <p:sp>
        <p:nvSpPr>
          <p:cNvPr id="25" name="Shape 20"/>
          <p:cNvSpPr/>
          <p:nvPr/>
        </p:nvSpPr>
        <p:spPr>
          <a:xfrm>
            <a:off x="6208776" y="2743200"/>
            <a:ext cx="420624" cy="420624"/>
          </a:xfrm>
          <a:prstGeom prst="ellipse">
            <a:avLst/>
          </a:prstGeom>
          <a:solidFill>
            <a:srgbClr val="00A3A1"/>
          </a:solidFill>
          <a:ln/>
        </p:spPr>
      </p:sp>
      <p:pic>
        <p:nvPicPr>
          <p:cNvPr id="26" name="Image 3" descr="preencoded.png">    </p:cNvPr>
          <p:cNvPicPr>
            <a:picLocks noChangeAspect="1"/>
          </p:cNvPicPr>
          <p:nvPr/>
        </p:nvPicPr>
        <p:blipFill>
          <a:blip r:embed="rId4"/>
          <a:stretch>
            <a:fillRect/>
          </a:stretch>
        </p:blipFill>
        <p:spPr>
          <a:xfrm>
            <a:off x="6322344" y="2856768"/>
            <a:ext cx="193487" cy="193487"/>
          </a:xfrm>
          <a:prstGeom prst="rect">
            <a:avLst/>
          </a:prstGeom>
        </p:spPr>
      </p:pic>
      <p:sp>
        <p:nvSpPr>
          <p:cNvPr id="27" name="Text 21"/>
          <p:cNvSpPr/>
          <p:nvPr/>
        </p:nvSpPr>
        <p:spPr>
          <a:xfrm>
            <a:off x="6739128" y="2743200"/>
            <a:ext cx="1792224" cy="420624"/>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Conclure</a:t>
            </a:r>
            <a:endParaRPr lang="en-US" sz="1300" dirty="0"/>
          </a:p>
        </p:txBody>
      </p:sp>
      <p:sp>
        <p:nvSpPr>
          <p:cNvPr id="28" name="Text 22"/>
          <p:cNvSpPr/>
          <p:nvPr/>
        </p:nvSpPr>
        <p:spPr>
          <a:xfrm>
            <a:off x="6208776" y="3255264"/>
            <a:ext cx="2249424" cy="1051560"/>
          </a:xfrm>
          <a:prstGeom prst="rect">
            <a:avLst/>
          </a:prstGeom>
          <a:noFill/>
          <a:ln/>
        </p:spPr>
        <p:txBody>
          <a:bodyPr wrap="square" lIns="0" tIns="0" rIns="0" bIns="0" rtlCol="0" anchor="t"/>
          <a:lstStyle/>
          <a:p>
            <a:pPr indent="0" marL="0">
              <a:lnSpc>
                <a:spcPct val="106000"/>
              </a:lnSpc>
              <a:buNone/>
            </a:pPr>
            <a:r>
              <a:rPr lang="en-US" sz="980" dirty="0">
                <a:solidFill>
                  <a:srgbClr val="1B2333"/>
                </a:solidFill>
                <a:latin typeface="Calibri" pitchFamily="34" charset="0"/>
                <a:ea typeface="Calibri" pitchFamily="34" charset="-122"/>
                <a:cs typeface="Calibri" pitchFamily="34" charset="-120"/>
              </a:rPr>
              <a:t>En fin de mission, il fonde le jugement sur l'incidence des anomalies non corrigées sur l'opinion (NAA 450).</a:t>
            </a:r>
            <a:endParaRPr lang="en-US" sz="980" dirty="0"/>
          </a:p>
        </p:txBody>
      </p:sp>
      <p:sp>
        <p:nvSpPr>
          <p:cNvPr id="29" name="Text 2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Seuils — objectifs</a:t>
            </a:r>
            <a:endParaRPr lang="en-US" sz="750" dirty="0"/>
          </a:p>
        </p:txBody>
      </p:sp>
      <p:sp>
        <p:nvSpPr>
          <p:cNvPr id="30" name="Text 2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65</a:t>
            </a:r>
            <a:endParaRPr lang="en-US" sz="75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Trois niveaux de seuil articulés</a:t>
            </a:r>
            <a:endParaRPr lang="en-US" sz="2700" dirty="0"/>
          </a:p>
        </p:txBody>
      </p:sp>
      <p:sp>
        <p:nvSpPr>
          <p:cNvPr id="5" name="Shape 3"/>
          <p:cNvSpPr/>
          <p:nvPr/>
        </p:nvSpPr>
        <p:spPr>
          <a:xfrm>
            <a:off x="502920" y="1417320"/>
            <a:ext cx="8138160" cy="100584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6" name="Shape 4"/>
          <p:cNvSpPr/>
          <p:nvPr/>
        </p:nvSpPr>
        <p:spPr>
          <a:xfrm>
            <a:off x="502920" y="1417320"/>
            <a:ext cx="68580" cy="1005840"/>
          </a:xfrm>
          <a:prstGeom prst="rect">
            <a:avLst/>
          </a:prstGeom>
          <a:solidFill>
            <a:srgbClr val="00338D"/>
          </a:solidFill>
          <a:ln/>
        </p:spPr>
      </p:sp>
      <p:sp>
        <p:nvSpPr>
          <p:cNvPr id="7" name="Shape 5"/>
          <p:cNvSpPr/>
          <p:nvPr/>
        </p:nvSpPr>
        <p:spPr>
          <a:xfrm>
            <a:off x="704088" y="1691640"/>
            <a:ext cx="475488" cy="475488"/>
          </a:xfrm>
          <a:prstGeom prst="ellipse">
            <a:avLst/>
          </a:prstGeom>
          <a:solidFill>
            <a:srgbClr val="00338D"/>
          </a:solidFill>
          <a:ln/>
        </p:spPr>
      </p:sp>
      <p:sp>
        <p:nvSpPr>
          <p:cNvPr id="8" name="Text 6"/>
          <p:cNvSpPr/>
          <p:nvPr/>
        </p:nvSpPr>
        <p:spPr>
          <a:xfrm>
            <a:off x="704088" y="1691640"/>
            <a:ext cx="475488" cy="475488"/>
          </a:xfrm>
          <a:prstGeom prst="rect">
            <a:avLst/>
          </a:prstGeom>
          <a:noFill/>
          <a:ln/>
        </p:spPr>
        <p:txBody>
          <a:bodyPr wrap="square" lIns="0" tIns="0" rIns="0" bIns="0" rtlCol="0" anchor="ctr"/>
          <a:lstStyle/>
          <a:p>
            <a:pPr algn="ctr" indent="0" marL="0">
              <a:buNone/>
            </a:pPr>
            <a:r>
              <a:rPr lang="en-US" sz="1560" b="1" dirty="0">
                <a:solidFill>
                  <a:srgbClr val="FFFFFF"/>
                </a:solidFill>
                <a:latin typeface="Arial" pitchFamily="34" charset="0"/>
                <a:ea typeface="Arial" pitchFamily="34" charset="-122"/>
                <a:cs typeface="Arial" pitchFamily="34" charset="-120"/>
              </a:rPr>
              <a:t>1</a:t>
            </a:r>
            <a:endParaRPr lang="en-US" sz="1560" dirty="0"/>
          </a:p>
        </p:txBody>
      </p:sp>
      <p:sp>
        <p:nvSpPr>
          <p:cNvPr id="9" name="Text 7"/>
          <p:cNvSpPr/>
          <p:nvPr/>
        </p:nvSpPr>
        <p:spPr>
          <a:xfrm>
            <a:off x="1362456" y="1563624"/>
            <a:ext cx="7132320" cy="36576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Seuil de signification global</a:t>
            </a:r>
            <a:endParaRPr lang="en-US" sz="1300" dirty="0"/>
          </a:p>
        </p:txBody>
      </p:sp>
      <p:sp>
        <p:nvSpPr>
          <p:cNvPr id="10" name="Text 8"/>
          <p:cNvSpPr/>
          <p:nvPr/>
        </p:nvSpPr>
        <p:spPr>
          <a:xfrm>
            <a:off x="1362456" y="1920240"/>
            <a:ext cx="7086600" cy="457200"/>
          </a:xfrm>
          <a:prstGeom prst="rect">
            <a:avLst/>
          </a:prstGeom>
          <a:noFill/>
          <a:ln/>
        </p:spPr>
        <p:txBody>
          <a:bodyPr wrap="square" lIns="0" tIns="0" rIns="0" bIns="0" rtlCol="0" anchor="t"/>
          <a:lstStyle/>
          <a:p>
            <a:pPr indent="0" marL="0">
              <a:lnSpc>
                <a:spcPct val="102000"/>
              </a:lnSpc>
              <a:buNone/>
            </a:pPr>
            <a:r>
              <a:rPr lang="en-US" sz="960" dirty="0">
                <a:solidFill>
                  <a:srgbClr val="1B2333"/>
                </a:solidFill>
                <a:latin typeface="Calibri" pitchFamily="34" charset="0"/>
                <a:ea typeface="Calibri" pitchFamily="34" charset="-122"/>
                <a:cs typeface="Calibri" pitchFamily="34" charset="-120"/>
              </a:rPr>
              <a:t>Niveau des états financiers pris dans leur ensemble. Détermine ce qui pourrait influencer les utilisateurs. Calculé sur une base de référence × un pourcentage.</a:t>
            </a:r>
            <a:endParaRPr lang="en-US" sz="960" dirty="0"/>
          </a:p>
        </p:txBody>
      </p:sp>
      <p:sp>
        <p:nvSpPr>
          <p:cNvPr id="11" name="Shape 9"/>
          <p:cNvSpPr/>
          <p:nvPr/>
        </p:nvSpPr>
        <p:spPr>
          <a:xfrm>
            <a:off x="502920" y="2542032"/>
            <a:ext cx="8138160" cy="100584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12" name="Shape 10"/>
          <p:cNvSpPr/>
          <p:nvPr/>
        </p:nvSpPr>
        <p:spPr>
          <a:xfrm>
            <a:off x="502920" y="2542032"/>
            <a:ext cx="68580" cy="1005840"/>
          </a:xfrm>
          <a:prstGeom prst="rect">
            <a:avLst/>
          </a:prstGeom>
          <a:solidFill>
            <a:srgbClr val="1E49E2"/>
          </a:solidFill>
          <a:ln/>
        </p:spPr>
      </p:sp>
      <p:sp>
        <p:nvSpPr>
          <p:cNvPr id="13" name="Shape 11"/>
          <p:cNvSpPr/>
          <p:nvPr/>
        </p:nvSpPr>
        <p:spPr>
          <a:xfrm>
            <a:off x="704088" y="2816352"/>
            <a:ext cx="475488" cy="475488"/>
          </a:xfrm>
          <a:prstGeom prst="ellipse">
            <a:avLst/>
          </a:prstGeom>
          <a:solidFill>
            <a:srgbClr val="1E49E2"/>
          </a:solidFill>
          <a:ln/>
        </p:spPr>
      </p:sp>
      <p:sp>
        <p:nvSpPr>
          <p:cNvPr id="14" name="Text 12"/>
          <p:cNvSpPr/>
          <p:nvPr/>
        </p:nvSpPr>
        <p:spPr>
          <a:xfrm>
            <a:off x="704088" y="2816352"/>
            <a:ext cx="475488" cy="475488"/>
          </a:xfrm>
          <a:prstGeom prst="rect">
            <a:avLst/>
          </a:prstGeom>
          <a:noFill/>
          <a:ln/>
        </p:spPr>
        <p:txBody>
          <a:bodyPr wrap="square" lIns="0" tIns="0" rIns="0" bIns="0" rtlCol="0" anchor="ctr"/>
          <a:lstStyle/>
          <a:p>
            <a:pPr algn="ctr" indent="0" marL="0">
              <a:buNone/>
            </a:pPr>
            <a:r>
              <a:rPr lang="en-US" sz="1560" b="1" dirty="0">
                <a:solidFill>
                  <a:srgbClr val="FFFFFF"/>
                </a:solidFill>
                <a:latin typeface="Arial" pitchFamily="34" charset="0"/>
                <a:ea typeface="Arial" pitchFamily="34" charset="-122"/>
                <a:cs typeface="Arial" pitchFamily="34" charset="-120"/>
              </a:rPr>
              <a:t>2</a:t>
            </a:r>
            <a:endParaRPr lang="en-US" sz="1560" dirty="0"/>
          </a:p>
        </p:txBody>
      </p:sp>
      <p:sp>
        <p:nvSpPr>
          <p:cNvPr id="15" name="Text 13"/>
          <p:cNvSpPr/>
          <p:nvPr/>
        </p:nvSpPr>
        <p:spPr>
          <a:xfrm>
            <a:off x="1362456" y="2688336"/>
            <a:ext cx="7132320" cy="36576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Seuil de planification (de travail)</a:t>
            </a:r>
            <a:endParaRPr lang="en-US" sz="1300" dirty="0"/>
          </a:p>
        </p:txBody>
      </p:sp>
      <p:sp>
        <p:nvSpPr>
          <p:cNvPr id="16" name="Text 14"/>
          <p:cNvSpPr/>
          <p:nvPr/>
        </p:nvSpPr>
        <p:spPr>
          <a:xfrm>
            <a:off x="1362456" y="3044952"/>
            <a:ext cx="7086600" cy="457200"/>
          </a:xfrm>
          <a:prstGeom prst="rect">
            <a:avLst/>
          </a:prstGeom>
          <a:noFill/>
          <a:ln/>
        </p:spPr>
        <p:txBody>
          <a:bodyPr wrap="square" lIns="0" tIns="0" rIns="0" bIns="0" rtlCol="0" anchor="t"/>
          <a:lstStyle/>
          <a:p>
            <a:pPr indent="0" marL="0">
              <a:lnSpc>
                <a:spcPct val="102000"/>
              </a:lnSpc>
              <a:buNone/>
            </a:pPr>
            <a:r>
              <a:rPr lang="en-US" sz="960" dirty="0">
                <a:solidFill>
                  <a:srgbClr val="1B2333"/>
                </a:solidFill>
                <a:latin typeface="Calibri" pitchFamily="34" charset="0"/>
                <a:ea typeface="Calibri" pitchFamily="34" charset="-122"/>
                <a:cs typeface="Calibri" pitchFamily="34" charset="-120"/>
              </a:rPr>
              <a:t>Fixé à 50–75 % du seuil global. Marge de sécurité : couvre le risque que des anomalies individuellement non significatives, cumulées, dépassent le seuil global.</a:t>
            </a:r>
            <a:endParaRPr lang="en-US" sz="960" dirty="0"/>
          </a:p>
        </p:txBody>
      </p:sp>
      <p:sp>
        <p:nvSpPr>
          <p:cNvPr id="17" name="Shape 15"/>
          <p:cNvSpPr/>
          <p:nvPr/>
        </p:nvSpPr>
        <p:spPr>
          <a:xfrm>
            <a:off x="502920" y="3666744"/>
            <a:ext cx="8138160" cy="100584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18" name="Shape 16"/>
          <p:cNvSpPr/>
          <p:nvPr/>
        </p:nvSpPr>
        <p:spPr>
          <a:xfrm>
            <a:off x="502920" y="3666744"/>
            <a:ext cx="68580" cy="1005840"/>
          </a:xfrm>
          <a:prstGeom prst="rect">
            <a:avLst/>
          </a:prstGeom>
          <a:solidFill>
            <a:srgbClr val="00A3A1"/>
          </a:solidFill>
          <a:ln/>
        </p:spPr>
      </p:sp>
      <p:sp>
        <p:nvSpPr>
          <p:cNvPr id="19" name="Shape 17"/>
          <p:cNvSpPr/>
          <p:nvPr/>
        </p:nvSpPr>
        <p:spPr>
          <a:xfrm>
            <a:off x="704088" y="3941064"/>
            <a:ext cx="475488" cy="475488"/>
          </a:xfrm>
          <a:prstGeom prst="ellipse">
            <a:avLst/>
          </a:prstGeom>
          <a:solidFill>
            <a:srgbClr val="00A3A1"/>
          </a:solidFill>
          <a:ln/>
        </p:spPr>
      </p:sp>
      <p:sp>
        <p:nvSpPr>
          <p:cNvPr id="20" name="Text 18"/>
          <p:cNvSpPr/>
          <p:nvPr/>
        </p:nvSpPr>
        <p:spPr>
          <a:xfrm>
            <a:off x="704088" y="3941064"/>
            <a:ext cx="475488" cy="475488"/>
          </a:xfrm>
          <a:prstGeom prst="rect">
            <a:avLst/>
          </a:prstGeom>
          <a:noFill/>
          <a:ln/>
        </p:spPr>
        <p:txBody>
          <a:bodyPr wrap="square" lIns="0" tIns="0" rIns="0" bIns="0" rtlCol="0" anchor="ctr"/>
          <a:lstStyle/>
          <a:p>
            <a:pPr algn="ctr" indent="0" marL="0">
              <a:buNone/>
            </a:pPr>
            <a:r>
              <a:rPr lang="en-US" sz="1560" b="1" dirty="0">
                <a:solidFill>
                  <a:srgbClr val="FFFFFF"/>
                </a:solidFill>
                <a:latin typeface="Arial" pitchFamily="34" charset="0"/>
                <a:ea typeface="Arial" pitchFamily="34" charset="-122"/>
                <a:cs typeface="Arial" pitchFamily="34" charset="-120"/>
              </a:rPr>
              <a:t>3</a:t>
            </a:r>
            <a:endParaRPr lang="en-US" sz="1560" dirty="0"/>
          </a:p>
        </p:txBody>
      </p:sp>
      <p:sp>
        <p:nvSpPr>
          <p:cNvPr id="21" name="Text 19"/>
          <p:cNvSpPr/>
          <p:nvPr/>
        </p:nvSpPr>
        <p:spPr>
          <a:xfrm>
            <a:off x="1362456" y="3813048"/>
            <a:ext cx="7132320" cy="36576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Seuil d'investigation / remontée</a:t>
            </a:r>
            <a:endParaRPr lang="en-US" sz="1300" dirty="0"/>
          </a:p>
        </p:txBody>
      </p:sp>
      <p:sp>
        <p:nvSpPr>
          <p:cNvPr id="22" name="Text 20"/>
          <p:cNvSpPr/>
          <p:nvPr/>
        </p:nvSpPr>
        <p:spPr>
          <a:xfrm>
            <a:off x="1362456" y="4169664"/>
            <a:ext cx="7086600" cy="457200"/>
          </a:xfrm>
          <a:prstGeom prst="rect">
            <a:avLst/>
          </a:prstGeom>
          <a:noFill/>
          <a:ln/>
        </p:spPr>
        <p:txBody>
          <a:bodyPr wrap="square" lIns="0" tIns="0" rIns="0" bIns="0" rtlCol="0" anchor="t"/>
          <a:lstStyle/>
          <a:p>
            <a:pPr indent="0" marL="0">
              <a:lnSpc>
                <a:spcPct val="102000"/>
              </a:lnSpc>
              <a:buNone/>
            </a:pPr>
            <a:r>
              <a:rPr lang="en-US" sz="960" dirty="0">
                <a:solidFill>
                  <a:srgbClr val="1B2333"/>
                </a:solidFill>
                <a:latin typeface="Calibri" pitchFamily="34" charset="0"/>
                <a:ea typeface="Calibri" pitchFamily="34" charset="-122"/>
                <a:cs typeface="Calibri" pitchFamily="34" charset="-120"/>
              </a:rPr>
              <a:t>Fixé à 3–5 % du seuil global (montant clairement insignifiant). En deçà, une anomalie n'est ni accumulée ni remontée.</a:t>
            </a:r>
            <a:endParaRPr lang="en-US" sz="960" dirty="0"/>
          </a:p>
        </p:txBody>
      </p:sp>
      <p:sp>
        <p:nvSpPr>
          <p:cNvPr id="23" name="Text 21"/>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Les trois seuils</a:t>
            </a:r>
            <a:endParaRPr lang="en-US" sz="750" dirty="0"/>
          </a:p>
        </p:txBody>
      </p:sp>
      <p:sp>
        <p:nvSpPr>
          <p:cNvPr id="24" name="Text 22"/>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66</a:t>
            </a:r>
            <a:endParaRPr lang="en-US" sz="75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Bases de référence et fourchettes usuelles</a:t>
            </a:r>
            <a:endParaRPr lang="en-US" sz="2700" dirty="0"/>
          </a:p>
        </p:txBody>
      </p:sp>
      <p:graphicFrame>
        <p:nvGraphicFramePr>
          <p:cNvPr id="68" name="Table 0"/>
          <p:cNvGraphicFramePr>
            <a:graphicFrameLocks noGrp="1"/>
          </p:cNvGraphicFramePr>
          <p:nvPr>
            <p:extLst>
              <p:ext uri="{D42A27DB-BD31-4B8C-83A1-F6EECF244321}">
                <p14:modId xmlns:p14="http://schemas.microsoft.com/office/powerpoint/2010/main" val="1579011935"/>
              </p:ext>
            </p:extLst>
          </p:nvPr>
        </p:nvGraphicFramePr>
        <p:xfrm>
          <a:off x="502920" y="1389888"/>
          <a:ext cx="8138160" cy="914400"/>
        </p:xfrm>
        <a:graphic>
          <a:graphicData uri="http://schemas.openxmlformats.org/drawingml/2006/table">
            <a:tbl>
              <a:tblPr/>
              <a:tblGrid>
                <a:gridCol w="2834640"/>
                <a:gridCol w="1554480"/>
                <a:gridCol w="2834640"/>
              </a:tblGrid>
              <a:tr h="420624">
                <a:tc>
                  <a:txBody>
                    <a:bodyPr/>
                    <a:lstStyle/>
                    <a:p>
                      <a:pPr algn="l" indent="0" marL="0">
                        <a:buNone/>
                      </a:pPr>
                      <a:r>
                        <a:rPr lang="en-US" sz="970" b="1" dirty="0">
                          <a:solidFill>
                            <a:srgbClr val="FFFFFF"/>
                          </a:solidFill>
                          <a:latin typeface="Calibri" pitchFamily="34" charset="0"/>
                          <a:ea typeface="Calibri" pitchFamily="34" charset="-122"/>
                          <a:cs typeface="Calibri" pitchFamily="34" charset="-120"/>
                        </a:rPr>
                        <a:t>Base de référence</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70" b="1" dirty="0">
                          <a:solidFill>
                            <a:srgbClr val="FFFFFF"/>
                          </a:solidFill>
                          <a:latin typeface="Calibri" pitchFamily="34" charset="0"/>
                          <a:ea typeface="Calibri" pitchFamily="34" charset="-122"/>
                          <a:cs typeface="Calibri" pitchFamily="34" charset="-120"/>
                        </a:rPr>
                        <a:t>Fourchette</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70" b="1" dirty="0">
                          <a:solidFill>
                            <a:srgbClr val="FFFFFF"/>
                          </a:solidFill>
                          <a:latin typeface="Calibri" pitchFamily="34" charset="0"/>
                          <a:ea typeface="Calibri" pitchFamily="34" charset="-122"/>
                          <a:cs typeface="Calibri" pitchFamily="34" charset="-120"/>
                        </a:rPr>
                        <a:t>Quand la privilégier</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566928">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Résultat avant impôt (RAI)</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5 % – 10 %</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Entité à but lucratif, résultat stable et représentatif</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66928">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Chiffre d'affaires</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0,5 % – 2 %</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Résultat volatil ou proche de zéro ; entité en croissance</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66928">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Total de l'actif</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0,5 % – 2 %</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Entité à forte intensité capitalistique (foncier, industrie)</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566928">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Capitaux propres</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1 % – 5 %</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Holdings, entités patrimoniales</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566928">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Total des charges</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0,5 % – 2 %</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70" dirty="0">
                          <a:solidFill>
                            <a:srgbClr val="1B2333"/>
                          </a:solidFill>
                          <a:latin typeface="Calibri" pitchFamily="34" charset="0"/>
                          <a:ea typeface="Calibri" pitchFamily="34" charset="-122"/>
                          <a:cs typeface="Calibri" pitchFamily="34" charset="-120"/>
                        </a:rPr>
                        <a:t>Entités sans but lucratif, associations, établissements publics</a:t>
                      </a:r>
                      <a:endParaRPr lang="en-US" sz="9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6" name="Shape 3"/>
          <p:cNvSpPr/>
          <p:nvPr/>
        </p:nvSpPr>
        <p:spPr>
          <a:xfrm>
            <a:off x="502920" y="4526280"/>
            <a:ext cx="8138160" cy="502920"/>
          </a:xfrm>
          <a:prstGeom prst="rect">
            <a:avLst/>
          </a:prstGeom>
          <a:solidFill>
            <a:srgbClr val="FBF1DE"/>
          </a:solidFill>
          <a:ln w="12700">
            <a:solidFill>
              <a:srgbClr val="C77700"/>
            </a:solidFill>
            <a:prstDash val="solid"/>
          </a:ln>
        </p:spPr>
      </p:sp>
      <p:sp>
        <p:nvSpPr>
          <p:cNvPr id="7" name="Shape 4"/>
          <p:cNvSpPr/>
          <p:nvPr/>
        </p:nvSpPr>
        <p:spPr>
          <a:xfrm>
            <a:off x="502920" y="4526280"/>
            <a:ext cx="73152" cy="502920"/>
          </a:xfrm>
          <a:prstGeom prst="rect">
            <a:avLst/>
          </a:prstGeom>
          <a:solidFill>
            <a:srgbClr val="C77700"/>
          </a:solidFill>
          <a:ln/>
        </p:spPr>
      </p:sp>
      <p:sp>
        <p:nvSpPr>
          <p:cNvPr id="8" name="Shape 5"/>
          <p:cNvSpPr/>
          <p:nvPr/>
        </p:nvSpPr>
        <p:spPr>
          <a:xfrm>
            <a:off x="704088" y="4690872"/>
            <a:ext cx="384048" cy="384048"/>
          </a:xfrm>
          <a:prstGeom prst="ellipse">
            <a:avLst/>
          </a:prstGeom>
          <a:solidFill>
            <a:srgbClr val="C77700"/>
          </a:solidFill>
          <a:ln/>
        </p:spPr>
      </p:sp>
      <p:pic>
        <p:nvPicPr>
          <p:cNvPr id="9" name="Image 0" descr="preencoded.png">    </p:cNvPr>
          <p:cNvPicPr>
            <a:picLocks noChangeAspect="1"/>
          </p:cNvPicPr>
          <p:nvPr/>
        </p:nvPicPr>
        <p:blipFill>
          <a:blip r:embed="rId1"/>
          <a:stretch>
            <a:fillRect/>
          </a:stretch>
        </p:blipFill>
        <p:spPr>
          <a:xfrm>
            <a:off x="807781" y="4794565"/>
            <a:ext cx="176662" cy="176662"/>
          </a:xfrm>
          <a:prstGeom prst="rect">
            <a:avLst/>
          </a:prstGeom>
        </p:spPr>
      </p:pic>
      <p:sp>
        <p:nvSpPr>
          <p:cNvPr id="10" name="Text 6"/>
          <p:cNvSpPr/>
          <p:nvPr/>
        </p:nvSpPr>
        <p:spPr>
          <a:xfrm>
            <a:off x="1216152" y="4672584"/>
            <a:ext cx="7223760" cy="384048"/>
          </a:xfrm>
          <a:prstGeom prst="rect">
            <a:avLst/>
          </a:prstGeom>
          <a:noFill/>
          <a:ln/>
        </p:spPr>
        <p:txBody>
          <a:bodyPr wrap="square" lIns="0" tIns="0" rIns="0" bIns="0" rtlCol="0" anchor="ctr"/>
          <a:lstStyle/>
          <a:p>
            <a:pPr indent="0" marL="0">
              <a:buNone/>
            </a:pPr>
            <a:r>
              <a:rPr lang="en-US" sz="1100" b="1" dirty="0">
                <a:solidFill>
                  <a:srgbClr val="C77700"/>
                </a:solidFill>
                <a:latin typeface="Arial" pitchFamily="34" charset="0"/>
                <a:ea typeface="Arial" pitchFamily="34" charset="-122"/>
                <a:cs typeface="Arial" pitchFamily="34" charset="-120"/>
              </a:rPr>
              <a:t>Jugement</a:t>
            </a:r>
            <a:endParaRPr lang="en-US" sz="1100" dirty="0"/>
          </a:p>
        </p:txBody>
      </p:sp>
      <p:sp>
        <p:nvSpPr>
          <p:cNvPr id="11" name="Text 7"/>
          <p:cNvSpPr/>
          <p:nvPr/>
        </p:nvSpPr>
        <p:spPr>
          <a:xfrm>
            <a:off x="777240" y="5166360"/>
            <a:ext cx="7635240" cy="-283464"/>
          </a:xfrm>
          <a:prstGeom prst="rect">
            <a:avLst/>
          </a:prstGeom>
          <a:noFill/>
          <a:ln/>
        </p:spPr>
        <p:txBody>
          <a:bodyPr wrap="square" lIns="0" tIns="0" rIns="0" bIns="0" rtlCol="0" anchor="t"/>
          <a:lstStyle/>
          <a:p>
            <a:pPr indent="0" marL="0">
              <a:lnSpc>
                <a:spcPct val="103000"/>
              </a:lnSpc>
              <a:buNone/>
            </a:pPr>
            <a:r>
              <a:rPr lang="en-US" sz="930" dirty="0">
                <a:solidFill>
                  <a:srgbClr val="1B2333"/>
                </a:solidFill>
                <a:latin typeface="Calibri" pitchFamily="34" charset="0"/>
                <a:ea typeface="Calibri" pitchFamily="34" charset="-122"/>
                <a:cs typeface="Calibri" pitchFamily="34" charset="-120"/>
              </a:rPr>
              <a:t>Le choix de la base et du pourcentage relève du jugement professionnel : il dépend des utilisateurs des EF, du secteur et de la stabilité de l'indicateur retenu. Il doit être documenté.</a:t>
            </a:r>
            <a:endParaRPr lang="en-US" sz="930" dirty="0"/>
          </a:p>
        </p:txBody>
      </p:sp>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Bases &amp; pourcentages</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67</a:t>
            </a:r>
            <a:endParaRPr lang="en-US" sz="75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Méthodologie de fixation en trois étapes</a:t>
            </a:r>
            <a:endParaRPr lang="en-US" sz="2700" dirty="0"/>
          </a:p>
        </p:txBody>
      </p:sp>
      <p:sp>
        <p:nvSpPr>
          <p:cNvPr id="5" name="Shape 3"/>
          <p:cNvSpPr/>
          <p:nvPr/>
        </p:nvSpPr>
        <p:spPr>
          <a:xfrm>
            <a:off x="502920" y="1463040"/>
            <a:ext cx="8138160" cy="960120"/>
          </a:xfrm>
          <a:prstGeom prst="rect">
            <a:avLst/>
          </a:prstGeom>
          <a:solidFill>
            <a:srgbClr val="FFFFFF"/>
          </a:solidFill>
          <a:ln w="12700">
            <a:solidFill>
              <a:srgbClr val="D7DEEC"/>
            </a:solidFill>
            <a:prstDash val="solid"/>
          </a:ln>
        </p:spPr>
      </p:sp>
      <p:sp>
        <p:nvSpPr>
          <p:cNvPr id="6" name="Shape 4"/>
          <p:cNvSpPr/>
          <p:nvPr/>
        </p:nvSpPr>
        <p:spPr>
          <a:xfrm>
            <a:off x="502920" y="1463040"/>
            <a:ext cx="68580" cy="960120"/>
          </a:xfrm>
          <a:prstGeom prst="rect">
            <a:avLst/>
          </a:prstGeom>
          <a:solidFill>
            <a:srgbClr val="00338D"/>
          </a:solidFill>
          <a:ln/>
        </p:spPr>
      </p:sp>
      <p:sp>
        <p:nvSpPr>
          <p:cNvPr id="7" name="Shape 5"/>
          <p:cNvSpPr/>
          <p:nvPr/>
        </p:nvSpPr>
        <p:spPr>
          <a:xfrm>
            <a:off x="704088" y="1719072"/>
            <a:ext cx="457200" cy="457200"/>
          </a:xfrm>
          <a:prstGeom prst="ellipse">
            <a:avLst/>
          </a:prstGeom>
          <a:solidFill>
            <a:srgbClr val="00338D"/>
          </a:solidFill>
          <a:ln/>
        </p:spPr>
      </p:sp>
      <p:sp>
        <p:nvSpPr>
          <p:cNvPr id="8" name="Text 6"/>
          <p:cNvSpPr/>
          <p:nvPr/>
        </p:nvSpPr>
        <p:spPr>
          <a:xfrm>
            <a:off x="704088" y="1719072"/>
            <a:ext cx="45720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1</a:t>
            </a:r>
            <a:endParaRPr lang="en-US" sz="1500" dirty="0"/>
          </a:p>
        </p:txBody>
      </p:sp>
      <p:sp>
        <p:nvSpPr>
          <p:cNvPr id="9" name="Text 7"/>
          <p:cNvSpPr/>
          <p:nvPr/>
        </p:nvSpPr>
        <p:spPr>
          <a:xfrm>
            <a:off x="1344168" y="1591056"/>
            <a:ext cx="7132320" cy="347472"/>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Choisir la base de référence</a:t>
            </a:r>
            <a:endParaRPr lang="en-US" sz="1250" dirty="0"/>
          </a:p>
        </p:txBody>
      </p:sp>
      <p:sp>
        <p:nvSpPr>
          <p:cNvPr id="10" name="Text 8"/>
          <p:cNvSpPr/>
          <p:nvPr/>
        </p:nvSpPr>
        <p:spPr>
          <a:xfrm>
            <a:off x="1344168" y="1938528"/>
            <a:ext cx="7086600" cy="438912"/>
          </a:xfrm>
          <a:prstGeom prst="rect">
            <a:avLst/>
          </a:prstGeom>
          <a:noFill/>
          <a:ln/>
        </p:spPr>
        <p:txBody>
          <a:bodyPr wrap="square" lIns="0" tIns="0" rIns="0" bIns="0" rtlCol="0" anchor="t"/>
          <a:lstStyle/>
          <a:p>
            <a:pPr indent="0" marL="0">
              <a:lnSpc>
                <a:spcPct val="102000"/>
              </a:lnSpc>
              <a:buNone/>
            </a:pPr>
            <a:r>
              <a:rPr lang="en-US" sz="970" dirty="0">
                <a:solidFill>
                  <a:srgbClr val="1B2333"/>
                </a:solidFill>
                <a:latin typeface="Calibri" pitchFamily="34" charset="0"/>
                <a:ea typeface="Calibri" pitchFamily="34" charset="-122"/>
                <a:cs typeface="Calibri" pitchFamily="34" charset="-120"/>
              </a:rPr>
              <a:t>Identifier l'indicateur le plus pertinent pour les utilisateurs des EF (souvent le RAI), en privilégiant un montant stable et normalisé (retraité des éléments exceptionnels).</a:t>
            </a:r>
            <a:endParaRPr lang="en-US" sz="970" dirty="0"/>
          </a:p>
        </p:txBody>
      </p:sp>
      <p:sp>
        <p:nvSpPr>
          <p:cNvPr id="11" name="Shape 9"/>
          <p:cNvSpPr/>
          <p:nvPr/>
        </p:nvSpPr>
        <p:spPr>
          <a:xfrm>
            <a:off x="502920" y="2532888"/>
            <a:ext cx="8138160" cy="960120"/>
          </a:xfrm>
          <a:prstGeom prst="rect">
            <a:avLst/>
          </a:prstGeom>
          <a:solidFill>
            <a:srgbClr val="FFFFFF"/>
          </a:solidFill>
          <a:ln w="12700">
            <a:solidFill>
              <a:srgbClr val="D7DEEC"/>
            </a:solidFill>
            <a:prstDash val="solid"/>
          </a:ln>
        </p:spPr>
      </p:sp>
      <p:sp>
        <p:nvSpPr>
          <p:cNvPr id="12" name="Shape 10"/>
          <p:cNvSpPr/>
          <p:nvPr/>
        </p:nvSpPr>
        <p:spPr>
          <a:xfrm>
            <a:off x="502920" y="2532888"/>
            <a:ext cx="68580" cy="960120"/>
          </a:xfrm>
          <a:prstGeom prst="rect">
            <a:avLst/>
          </a:prstGeom>
          <a:solidFill>
            <a:srgbClr val="1E49E2"/>
          </a:solidFill>
          <a:ln/>
        </p:spPr>
      </p:sp>
      <p:sp>
        <p:nvSpPr>
          <p:cNvPr id="13" name="Shape 11"/>
          <p:cNvSpPr/>
          <p:nvPr/>
        </p:nvSpPr>
        <p:spPr>
          <a:xfrm>
            <a:off x="704088" y="2788920"/>
            <a:ext cx="457200" cy="457200"/>
          </a:xfrm>
          <a:prstGeom prst="ellipse">
            <a:avLst/>
          </a:prstGeom>
          <a:solidFill>
            <a:srgbClr val="1E49E2"/>
          </a:solidFill>
          <a:ln/>
        </p:spPr>
      </p:sp>
      <p:sp>
        <p:nvSpPr>
          <p:cNvPr id="14" name="Text 12"/>
          <p:cNvSpPr/>
          <p:nvPr/>
        </p:nvSpPr>
        <p:spPr>
          <a:xfrm>
            <a:off x="704088" y="2788920"/>
            <a:ext cx="45720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2</a:t>
            </a:r>
            <a:endParaRPr lang="en-US" sz="1500" dirty="0"/>
          </a:p>
        </p:txBody>
      </p:sp>
      <p:sp>
        <p:nvSpPr>
          <p:cNvPr id="15" name="Text 13"/>
          <p:cNvSpPr/>
          <p:nvPr/>
        </p:nvSpPr>
        <p:spPr>
          <a:xfrm>
            <a:off x="1344168" y="2660904"/>
            <a:ext cx="7132320" cy="347472"/>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Appliquer un pourcentage</a:t>
            </a:r>
            <a:endParaRPr lang="en-US" sz="1250" dirty="0"/>
          </a:p>
        </p:txBody>
      </p:sp>
      <p:sp>
        <p:nvSpPr>
          <p:cNvPr id="16" name="Text 14"/>
          <p:cNvSpPr/>
          <p:nvPr/>
        </p:nvSpPr>
        <p:spPr>
          <a:xfrm>
            <a:off x="1344168" y="3008376"/>
            <a:ext cx="7086600" cy="438912"/>
          </a:xfrm>
          <a:prstGeom prst="rect">
            <a:avLst/>
          </a:prstGeom>
          <a:noFill/>
          <a:ln/>
        </p:spPr>
        <p:txBody>
          <a:bodyPr wrap="square" lIns="0" tIns="0" rIns="0" bIns="0" rtlCol="0" anchor="t"/>
          <a:lstStyle/>
          <a:p>
            <a:pPr indent="0" marL="0">
              <a:lnSpc>
                <a:spcPct val="102000"/>
              </a:lnSpc>
              <a:buNone/>
            </a:pPr>
            <a:r>
              <a:rPr lang="en-US" sz="970" dirty="0">
                <a:solidFill>
                  <a:srgbClr val="1B2333"/>
                </a:solidFill>
                <a:latin typeface="Calibri" pitchFamily="34" charset="0"/>
                <a:ea typeface="Calibri" pitchFamily="34" charset="-122"/>
                <a:cs typeface="Calibri" pitchFamily="34" charset="-120"/>
              </a:rPr>
              <a:t>Retenir un % dans la fourchette usuelle, ajusté selon le risque, le secteur et l'environnement. Justifier le choix dans le dossier de travail.</a:t>
            </a:r>
            <a:endParaRPr lang="en-US" sz="970" dirty="0"/>
          </a:p>
        </p:txBody>
      </p:sp>
      <p:sp>
        <p:nvSpPr>
          <p:cNvPr id="17" name="Shape 15"/>
          <p:cNvSpPr/>
          <p:nvPr/>
        </p:nvSpPr>
        <p:spPr>
          <a:xfrm>
            <a:off x="502920" y="3602736"/>
            <a:ext cx="8138160" cy="960120"/>
          </a:xfrm>
          <a:prstGeom prst="rect">
            <a:avLst/>
          </a:prstGeom>
          <a:solidFill>
            <a:srgbClr val="FFFFFF"/>
          </a:solidFill>
          <a:ln w="12700">
            <a:solidFill>
              <a:srgbClr val="D7DEEC"/>
            </a:solidFill>
            <a:prstDash val="solid"/>
          </a:ln>
        </p:spPr>
      </p:sp>
      <p:sp>
        <p:nvSpPr>
          <p:cNvPr id="18" name="Shape 16"/>
          <p:cNvSpPr/>
          <p:nvPr/>
        </p:nvSpPr>
        <p:spPr>
          <a:xfrm>
            <a:off x="502920" y="3602736"/>
            <a:ext cx="68580" cy="960120"/>
          </a:xfrm>
          <a:prstGeom prst="rect">
            <a:avLst/>
          </a:prstGeom>
          <a:solidFill>
            <a:srgbClr val="00A3A1"/>
          </a:solidFill>
          <a:ln/>
        </p:spPr>
      </p:sp>
      <p:sp>
        <p:nvSpPr>
          <p:cNvPr id="19" name="Shape 17"/>
          <p:cNvSpPr/>
          <p:nvPr/>
        </p:nvSpPr>
        <p:spPr>
          <a:xfrm>
            <a:off x="704088" y="3858768"/>
            <a:ext cx="457200" cy="457200"/>
          </a:xfrm>
          <a:prstGeom prst="ellipse">
            <a:avLst/>
          </a:prstGeom>
          <a:solidFill>
            <a:srgbClr val="00A3A1"/>
          </a:solidFill>
          <a:ln/>
        </p:spPr>
      </p:sp>
      <p:sp>
        <p:nvSpPr>
          <p:cNvPr id="20" name="Text 18"/>
          <p:cNvSpPr/>
          <p:nvPr/>
        </p:nvSpPr>
        <p:spPr>
          <a:xfrm>
            <a:off x="704088" y="3858768"/>
            <a:ext cx="45720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Arial" pitchFamily="34" charset="0"/>
                <a:ea typeface="Arial" pitchFamily="34" charset="-122"/>
                <a:cs typeface="Arial" pitchFamily="34" charset="-120"/>
              </a:rPr>
              <a:t>3</a:t>
            </a:r>
            <a:endParaRPr lang="en-US" sz="1500" dirty="0"/>
          </a:p>
        </p:txBody>
      </p:sp>
      <p:sp>
        <p:nvSpPr>
          <p:cNvPr id="21" name="Text 19"/>
          <p:cNvSpPr/>
          <p:nvPr/>
        </p:nvSpPr>
        <p:spPr>
          <a:xfrm>
            <a:off x="1344168" y="3730752"/>
            <a:ext cx="7132320" cy="347472"/>
          </a:xfrm>
          <a:prstGeom prst="rect">
            <a:avLst/>
          </a:prstGeom>
          <a:noFill/>
          <a:ln/>
        </p:spPr>
        <p:txBody>
          <a:bodyPr wrap="square" lIns="0" tIns="0" rIns="0" bIns="0" rtlCol="0" anchor="ctr"/>
          <a:lstStyle/>
          <a:p>
            <a:pPr indent="0" marL="0">
              <a:buNone/>
            </a:pPr>
            <a:r>
              <a:rPr lang="en-US" sz="1250" b="1" dirty="0">
                <a:solidFill>
                  <a:srgbClr val="00338D"/>
                </a:solidFill>
                <a:latin typeface="Arial" pitchFamily="34" charset="0"/>
                <a:ea typeface="Arial" pitchFamily="34" charset="-122"/>
                <a:cs typeface="Arial" pitchFamily="34" charset="-120"/>
              </a:rPr>
              <a:t>Décliner les seuils dérivés</a:t>
            </a:r>
            <a:endParaRPr lang="en-US" sz="1250" dirty="0"/>
          </a:p>
        </p:txBody>
      </p:sp>
      <p:sp>
        <p:nvSpPr>
          <p:cNvPr id="22" name="Text 20"/>
          <p:cNvSpPr/>
          <p:nvPr/>
        </p:nvSpPr>
        <p:spPr>
          <a:xfrm>
            <a:off x="1344168" y="4078224"/>
            <a:ext cx="7086600" cy="438912"/>
          </a:xfrm>
          <a:prstGeom prst="rect">
            <a:avLst/>
          </a:prstGeom>
          <a:noFill/>
          <a:ln/>
        </p:spPr>
        <p:txBody>
          <a:bodyPr wrap="square" lIns="0" tIns="0" rIns="0" bIns="0" rtlCol="0" anchor="t"/>
          <a:lstStyle/>
          <a:p>
            <a:pPr indent="0" marL="0">
              <a:lnSpc>
                <a:spcPct val="102000"/>
              </a:lnSpc>
              <a:buNone/>
            </a:pPr>
            <a:r>
              <a:rPr lang="en-US" sz="970" dirty="0">
                <a:solidFill>
                  <a:srgbClr val="1B2333"/>
                </a:solidFill>
                <a:latin typeface="Calibri" pitchFamily="34" charset="0"/>
                <a:ea typeface="Calibri" pitchFamily="34" charset="-122"/>
                <a:cs typeface="Calibri" pitchFamily="34" charset="-120"/>
              </a:rPr>
              <a:t>Calculer le seuil de planification (50–75 %) et le seuil d'investigation (3–5 %). Réviser ces seuils si la connaissance de l'entité évolue (§12-13).</a:t>
            </a:r>
            <a:endParaRPr lang="en-US" sz="970" dirty="0"/>
          </a:p>
        </p:txBody>
      </p:sp>
      <p:sp>
        <p:nvSpPr>
          <p:cNvPr id="23" name="Text 21"/>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Méthodologie de fixation</a:t>
            </a:r>
            <a:endParaRPr lang="en-US" sz="750" dirty="0"/>
          </a:p>
        </p:txBody>
      </p:sp>
      <p:sp>
        <p:nvSpPr>
          <p:cNvPr id="24" name="Text 22"/>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68</a:t>
            </a:r>
            <a:endParaRPr lang="en-US" sz="75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Exemple chiffré — entreprise agroalimentaire</a:t>
            </a:r>
            <a:endParaRPr lang="en-US" sz="2700" dirty="0"/>
          </a:p>
        </p:txBody>
      </p:sp>
      <p:sp>
        <p:nvSpPr>
          <p:cNvPr id="5" name="Shape 3"/>
          <p:cNvSpPr/>
          <p:nvPr/>
        </p:nvSpPr>
        <p:spPr>
          <a:xfrm>
            <a:off x="502920" y="1325880"/>
            <a:ext cx="3154680" cy="3246120"/>
          </a:xfrm>
          <a:prstGeom prst="rect">
            <a:avLst/>
          </a:prstGeom>
          <a:solidFill>
            <a:srgbClr val="E8EFFB"/>
          </a:solidFill>
          <a:ln w="12700">
            <a:solidFill>
              <a:srgbClr val="00338D"/>
            </a:solidFill>
            <a:prstDash val="solid"/>
          </a:ln>
        </p:spPr>
      </p:sp>
      <p:sp>
        <p:nvSpPr>
          <p:cNvPr id="6" name="Shape 4"/>
          <p:cNvSpPr/>
          <p:nvPr/>
        </p:nvSpPr>
        <p:spPr>
          <a:xfrm>
            <a:off x="502920" y="1325880"/>
            <a:ext cx="73152" cy="3246120"/>
          </a:xfrm>
          <a:prstGeom prst="rect">
            <a:avLst/>
          </a:prstGeom>
          <a:solidFill>
            <a:srgbClr val="00338D"/>
          </a:solidFill>
          <a:ln/>
        </p:spPr>
      </p:sp>
      <p:sp>
        <p:nvSpPr>
          <p:cNvPr id="7" name="Shape 5"/>
          <p:cNvSpPr/>
          <p:nvPr/>
        </p:nvSpPr>
        <p:spPr>
          <a:xfrm>
            <a:off x="704088" y="149047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224028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Données</a:t>
            </a:r>
            <a:endParaRPr lang="en-US" sz="1300" dirty="0"/>
          </a:p>
        </p:txBody>
      </p:sp>
      <p:sp>
        <p:nvSpPr>
          <p:cNvPr id="10" name="Text 7"/>
          <p:cNvSpPr/>
          <p:nvPr/>
        </p:nvSpPr>
        <p:spPr>
          <a:xfrm>
            <a:off x="777240" y="1965960"/>
            <a:ext cx="2651760" cy="2459736"/>
          </a:xfrm>
          <a:prstGeom prst="rect">
            <a:avLst/>
          </a:prstGeom>
          <a:noFill/>
          <a:ln/>
        </p:spPr>
        <p:txBody>
          <a:bodyPr wrap="square" lIns="0" tIns="0" rIns="0" bIns="0" rtlCol="0" anchor="t"/>
          <a:lstStyle/>
          <a:p>
            <a:pPr indent="0" marL="0">
              <a:lnSpc>
                <a:spcPct val="103000"/>
              </a:lnSpc>
              <a:buNone/>
            </a:pPr>
            <a:r>
              <a:rPr lang="en-US" sz="1000" b="1" dirty="0">
                <a:solidFill>
                  <a:srgbClr val="1B2333"/>
                </a:solidFill>
                <a:latin typeface="Calibri" pitchFamily="34" charset="0"/>
                <a:ea typeface="Calibri" pitchFamily="34" charset="-122"/>
                <a:cs typeface="Calibri" pitchFamily="34" charset="-120"/>
              </a:rPr>
              <a:t>SPA agroalimentaire
</a:t>
            </a:r>
            <a:pPr indent="0" marL="0">
              <a:lnSpc>
                <a:spcPct val="103000"/>
              </a:lnSpc>
              <a:buNone/>
            </a:pPr>
            <a:r>
              <a:rPr lang="en-US" sz="1000" dirty="0">
                <a:solidFill>
                  <a:srgbClr val="1B2333"/>
                </a:solidFill>
                <a:latin typeface="Calibri" pitchFamily="34" charset="0"/>
                <a:ea typeface="Calibri" pitchFamily="34" charset="-122"/>
                <a:cs typeface="Calibri" pitchFamily="34" charset="-120"/>
              </a:rPr>
              <a:t>• Chiffre d'affaires : 950 MDA
• Résultat avant impôt : 65 MDA
• Total actif : 720 MDA
• Résultat stable et représentatif
</a:t>
            </a:r>
            <a:pPr indent="0" marL="0">
              <a:lnSpc>
                <a:spcPct val="103000"/>
              </a:lnSpc>
              <a:buNone/>
            </a:pPr>
            <a:r>
              <a:rPr lang="en-US" sz="1000" b="1" dirty="0">
                <a:solidFill>
                  <a:srgbClr val="1B2333"/>
                </a:solidFill>
                <a:latin typeface="Calibri" pitchFamily="34" charset="0"/>
                <a:ea typeface="Calibri" pitchFamily="34" charset="-122"/>
                <a:cs typeface="Calibri" pitchFamily="34" charset="-120"/>
              </a:rPr>
              <a:t>Base retenue : </a:t>
            </a:r>
            <a:pPr indent="0" marL="0">
              <a:lnSpc>
                <a:spcPct val="103000"/>
              </a:lnSpc>
              <a:buNone/>
            </a:pPr>
            <a:r>
              <a:rPr lang="en-US" sz="1000" i="1" dirty="0">
                <a:solidFill>
                  <a:srgbClr val="1B2333"/>
                </a:solidFill>
                <a:latin typeface="Calibri" pitchFamily="34" charset="0"/>
                <a:ea typeface="Calibri" pitchFamily="34" charset="-122"/>
                <a:cs typeface="Calibri" pitchFamily="34" charset="-120"/>
              </a:rPr>
              <a:t>le RAI (entité rentable, résultat normalisé).</a:t>
            </a:r>
            <a:endParaRPr lang="en-US" sz="1000" dirty="0"/>
          </a:p>
        </p:txBody>
      </p:sp>
      <p:sp>
        <p:nvSpPr>
          <p:cNvPr id="11" name="Shape 8"/>
          <p:cNvSpPr/>
          <p:nvPr/>
        </p:nvSpPr>
        <p:spPr>
          <a:xfrm>
            <a:off x="3886200" y="1325880"/>
            <a:ext cx="4754880" cy="3246120"/>
          </a:xfrm>
          <a:prstGeom prst="rect">
            <a:avLst/>
          </a:prstGeom>
          <a:solidFill>
            <a:srgbClr val="F3F6FC"/>
          </a:solidFill>
          <a:ln w="9525">
            <a:solidFill>
              <a:srgbClr val="D7DEEC"/>
            </a:solidFill>
            <a:prstDash val="solid"/>
          </a:ln>
        </p:spPr>
      </p:sp>
      <p:sp>
        <p:nvSpPr>
          <p:cNvPr id="12" name="Shape 9"/>
          <p:cNvSpPr/>
          <p:nvPr/>
        </p:nvSpPr>
        <p:spPr>
          <a:xfrm>
            <a:off x="3886200" y="1325880"/>
            <a:ext cx="68580" cy="3246120"/>
          </a:xfrm>
          <a:prstGeom prst="rect">
            <a:avLst/>
          </a:prstGeom>
          <a:solidFill>
            <a:srgbClr val="00A3A1"/>
          </a:solidFill>
          <a:ln/>
        </p:spPr>
      </p:sp>
      <p:sp>
        <p:nvSpPr>
          <p:cNvPr id="13" name="Text 10"/>
          <p:cNvSpPr/>
          <p:nvPr/>
        </p:nvSpPr>
        <p:spPr>
          <a:xfrm>
            <a:off x="4087368" y="1444752"/>
            <a:ext cx="4572000" cy="274320"/>
          </a:xfrm>
          <a:prstGeom prst="rect">
            <a:avLst/>
          </a:prstGeom>
          <a:noFill/>
          <a:ln/>
        </p:spPr>
        <p:txBody>
          <a:bodyPr wrap="square" lIns="0" tIns="0" rIns="0" bIns="0" rtlCol="0" anchor="ctr"/>
          <a:lstStyle/>
          <a:p>
            <a:pPr indent="0" marL="0">
              <a:buNone/>
            </a:pPr>
            <a:r>
              <a:rPr lang="en-US" sz="1300" b="1" dirty="0">
                <a:solidFill>
                  <a:srgbClr val="0A6E6C"/>
                </a:solidFill>
                <a:latin typeface="Arial" pitchFamily="34" charset="0"/>
                <a:ea typeface="Arial" pitchFamily="34" charset="-122"/>
                <a:cs typeface="Arial" pitchFamily="34" charset="-120"/>
              </a:rPr>
              <a:t>Calcul des trois seuils</a:t>
            </a:r>
            <a:endParaRPr lang="en-US" sz="1300" dirty="0"/>
          </a:p>
        </p:txBody>
      </p:sp>
      <p:sp>
        <p:nvSpPr>
          <p:cNvPr id="14" name="Shape 11"/>
          <p:cNvSpPr/>
          <p:nvPr/>
        </p:nvSpPr>
        <p:spPr>
          <a:xfrm>
            <a:off x="4087368" y="1865376"/>
            <a:ext cx="4352544" cy="713232"/>
          </a:xfrm>
          <a:prstGeom prst="rect">
            <a:avLst/>
          </a:prstGeom>
          <a:solidFill>
            <a:srgbClr val="FFFFFF"/>
          </a:solidFill>
          <a:ln w="9525">
            <a:solidFill>
              <a:srgbClr val="D7DEEC"/>
            </a:solidFill>
            <a:prstDash val="solid"/>
          </a:ln>
        </p:spPr>
      </p:sp>
      <p:sp>
        <p:nvSpPr>
          <p:cNvPr id="15" name="Shape 12"/>
          <p:cNvSpPr/>
          <p:nvPr/>
        </p:nvSpPr>
        <p:spPr>
          <a:xfrm>
            <a:off x="4087368" y="1865376"/>
            <a:ext cx="64008" cy="713232"/>
          </a:xfrm>
          <a:prstGeom prst="rect">
            <a:avLst/>
          </a:prstGeom>
          <a:solidFill>
            <a:srgbClr val="00338D"/>
          </a:solidFill>
          <a:ln/>
        </p:spPr>
      </p:sp>
      <p:sp>
        <p:nvSpPr>
          <p:cNvPr id="16" name="Text 13"/>
          <p:cNvSpPr/>
          <p:nvPr/>
        </p:nvSpPr>
        <p:spPr>
          <a:xfrm>
            <a:off x="4251960" y="1938528"/>
            <a:ext cx="2194560" cy="274320"/>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Seuil global</a:t>
            </a:r>
            <a:endParaRPr lang="en-US" sz="1100" dirty="0"/>
          </a:p>
        </p:txBody>
      </p:sp>
      <p:sp>
        <p:nvSpPr>
          <p:cNvPr id="17" name="Text 14"/>
          <p:cNvSpPr/>
          <p:nvPr/>
        </p:nvSpPr>
        <p:spPr>
          <a:xfrm>
            <a:off x="4251960" y="2231136"/>
            <a:ext cx="2194560" cy="274320"/>
          </a:xfrm>
          <a:prstGeom prst="rect">
            <a:avLst/>
          </a:prstGeom>
          <a:noFill/>
          <a:ln/>
        </p:spPr>
        <p:txBody>
          <a:bodyPr wrap="square" lIns="0" tIns="0" rIns="0" bIns="0" rtlCol="0" anchor="ctr"/>
          <a:lstStyle/>
          <a:p>
            <a:pPr indent="0" marL="0">
              <a:buNone/>
            </a:pPr>
            <a:r>
              <a:rPr lang="en-US" sz="900" i="1" dirty="0">
                <a:solidFill>
                  <a:srgbClr val="5C6678"/>
                </a:solidFill>
                <a:latin typeface="Calibri" pitchFamily="34" charset="0"/>
                <a:ea typeface="Calibri" pitchFamily="34" charset="-122"/>
                <a:cs typeface="Calibri" pitchFamily="34" charset="-120"/>
              </a:rPr>
              <a:t>RAI 65 MDA × 7 %</a:t>
            </a:r>
            <a:endParaRPr lang="en-US" sz="900" dirty="0"/>
          </a:p>
        </p:txBody>
      </p:sp>
      <p:sp>
        <p:nvSpPr>
          <p:cNvPr id="18" name="Text 15"/>
          <p:cNvSpPr/>
          <p:nvPr/>
        </p:nvSpPr>
        <p:spPr>
          <a:xfrm>
            <a:off x="6492240" y="1865376"/>
            <a:ext cx="1920240" cy="713232"/>
          </a:xfrm>
          <a:prstGeom prst="rect">
            <a:avLst/>
          </a:prstGeom>
          <a:noFill/>
          <a:ln/>
        </p:spPr>
        <p:txBody>
          <a:bodyPr wrap="square" lIns="0" tIns="0" rIns="0" bIns="0" rtlCol="0" anchor="ctr"/>
          <a:lstStyle/>
          <a:p>
            <a:pPr algn="r" indent="0" marL="0">
              <a:buNone/>
            </a:pPr>
            <a:r>
              <a:rPr lang="en-US" sz="1500" b="1" dirty="0">
                <a:solidFill>
                  <a:srgbClr val="00338D"/>
                </a:solidFill>
                <a:latin typeface="Arial" pitchFamily="34" charset="0"/>
                <a:ea typeface="Arial" pitchFamily="34" charset="-122"/>
                <a:cs typeface="Arial" pitchFamily="34" charset="-120"/>
              </a:rPr>
              <a:t>≈ 4,5 MDA</a:t>
            </a:r>
            <a:endParaRPr lang="en-US" sz="1500" dirty="0"/>
          </a:p>
        </p:txBody>
      </p:sp>
      <p:sp>
        <p:nvSpPr>
          <p:cNvPr id="19" name="Shape 16"/>
          <p:cNvSpPr/>
          <p:nvPr/>
        </p:nvSpPr>
        <p:spPr>
          <a:xfrm>
            <a:off x="4087368" y="2688336"/>
            <a:ext cx="4352544" cy="713232"/>
          </a:xfrm>
          <a:prstGeom prst="rect">
            <a:avLst/>
          </a:prstGeom>
          <a:solidFill>
            <a:srgbClr val="FFFFFF"/>
          </a:solidFill>
          <a:ln w="9525">
            <a:solidFill>
              <a:srgbClr val="D7DEEC"/>
            </a:solidFill>
            <a:prstDash val="solid"/>
          </a:ln>
        </p:spPr>
      </p:sp>
      <p:sp>
        <p:nvSpPr>
          <p:cNvPr id="20" name="Shape 17"/>
          <p:cNvSpPr/>
          <p:nvPr/>
        </p:nvSpPr>
        <p:spPr>
          <a:xfrm>
            <a:off x="4087368" y="2688336"/>
            <a:ext cx="64008" cy="713232"/>
          </a:xfrm>
          <a:prstGeom prst="rect">
            <a:avLst/>
          </a:prstGeom>
          <a:solidFill>
            <a:srgbClr val="1E49E2"/>
          </a:solidFill>
          <a:ln/>
        </p:spPr>
      </p:sp>
      <p:sp>
        <p:nvSpPr>
          <p:cNvPr id="21" name="Text 18"/>
          <p:cNvSpPr/>
          <p:nvPr/>
        </p:nvSpPr>
        <p:spPr>
          <a:xfrm>
            <a:off x="4251960" y="2761488"/>
            <a:ext cx="2194560" cy="274320"/>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Seuil de planification</a:t>
            </a:r>
            <a:endParaRPr lang="en-US" sz="1100" dirty="0"/>
          </a:p>
        </p:txBody>
      </p:sp>
      <p:sp>
        <p:nvSpPr>
          <p:cNvPr id="22" name="Text 19"/>
          <p:cNvSpPr/>
          <p:nvPr/>
        </p:nvSpPr>
        <p:spPr>
          <a:xfrm>
            <a:off x="4251960" y="3054096"/>
            <a:ext cx="2194560" cy="274320"/>
          </a:xfrm>
          <a:prstGeom prst="rect">
            <a:avLst/>
          </a:prstGeom>
          <a:noFill/>
          <a:ln/>
        </p:spPr>
        <p:txBody>
          <a:bodyPr wrap="square" lIns="0" tIns="0" rIns="0" bIns="0" rtlCol="0" anchor="ctr"/>
          <a:lstStyle/>
          <a:p>
            <a:pPr indent="0" marL="0">
              <a:buNone/>
            </a:pPr>
            <a:r>
              <a:rPr lang="en-US" sz="900" i="1" dirty="0">
                <a:solidFill>
                  <a:srgbClr val="5C6678"/>
                </a:solidFill>
                <a:latin typeface="Calibri" pitchFamily="34" charset="0"/>
                <a:ea typeface="Calibri" pitchFamily="34" charset="-122"/>
                <a:cs typeface="Calibri" pitchFamily="34" charset="-120"/>
              </a:rPr>
              <a:t>4,5 MDA × 65 %</a:t>
            </a:r>
            <a:endParaRPr lang="en-US" sz="900" dirty="0"/>
          </a:p>
        </p:txBody>
      </p:sp>
      <p:sp>
        <p:nvSpPr>
          <p:cNvPr id="23" name="Text 20"/>
          <p:cNvSpPr/>
          <p:nvPr/>
        </p:nvSpPr>
        <p:spPr>
          <a:xfrm>
            <a:off x="6492240" y="2688336"/>
            <a:ext cx="1920240" cy="713232"/>
          </a:xfrm>
          <a:prstGeom prst="rect">
            <a:avLst/>
          </a:prstGeom>
          <a:noFill/>
          <a:ln/>
        </p:spPr>
        <p:txBody>
          <a:bodyPr wrap="square" lIns="0" tIns="0" rIns="0" bIns="0" rtlCol="0" anchor="ctr"/>
          <a:lstStyle/>
          <a:p>
            <a:pPr algn="r" indent="0" marL="0">
              <a:buNone/>
            </a:pPr>
            <a:r>
              <a:rPr lang="en-US" sz="1500" b="1" dirty="0">
                <a:solidFill>
                  <a:srgbClr val="1E49E2"/>
                </a:solidFill>
                <a:latin typeface="Arial" pitchFamily="34" charset="0"/>
                <a:ea typeface="Arial" pitchFamily="34" charset="-122"/>
                <a:cs typeface="Arial" pitchFamily="34" charset="-120"/>
              </a:rPr>
              <a:t>≈ 2,9 MDA</a:t>
            </a:r>
            <a:endParaRPr lang="en-US" sz="1500" dirty="0"/>
          </a:p>
        </p:txBody>
      </p:sp>
      <p:sp>
        <p:nvSpPr>
          <p:cNvPr id="24" name="Shape 21"/>
          <p:cNvSpPr/>
          <p:nvPr/>
        </p:nvSpPr>
        <p:spPr>
          <a:xfrm>
            <a:off x="4087368" y="3511296"/>
            <a:ext cx="4352544" cy="713232"/>
          </a:xfrm>
          <a:prstGeom prst="rect">
            <a:avLst/>
          </a:prstGeom>
          <a:solidFill>
            <a:srgbClr val="FFFFFF"/>
          </a:solidFill>
          <a:ln w="9525">
            <a:solidFill>
              <a:srgbClr val="D7DEEC"/>
            </a:solidFill>
            <a:prstDash val="solid"/>
          </a:ln>
        </p:spPr>
      </p:sp>
      <p:sp>
        <p:nvSpPr>
          <p:cNvPr id="25" name="Shape 22"/>
          <p:cNvSpPr/>
          <p:nvPr/>
        </p:nvSpPr>
        <p:spPr>
          <a:xfrm>
            <a:off x="4087368" y="3511296"/>
            <a:ext cx="64008" cy="713232"/>
          </a:xfrm>
          <a:prstGeom prst="rect">
            <a:avLst/>
          </a:prstGeom>
          <a:solidFill>
            <a:srgbClr val="00A3A1"/>
          </a:solidFill>
          <a:ln/>
        </p:spPr>
      </p:sp>
      <p:sp>
        <p:nvSpPr>
          <p:cNvPr id="26" name="Text 23"/>
          <p:cNvSpPr/>
          <p:nvPr/>
        </p:nvSpPr>
        <p:spPr>
          <a:xfrm>
            <a:off x="4251960" y="3584448"/>
            <a:ext cx="2194560" cy="274320"/>
          </a:xfrm>
          <a:prstGeom prst="rect">
            <a:avLst/>
          </a:prstGeom>
          <a:noFill/>
          <a:ln/>
        </p:spPr>
        <p:txBody>
          <a:bodyPr wrap="square" lIns="0" tIns="0" rIns="0" bIns="0" rtlCol="0" anchor="ctr"/>
          <a:lstStyle/>
          <a:p>
            <a:pPr indent="0" marL="0">
              <a:buNone/>
            </a:pPr>
            <a:r>
              <a:rPr lang="en-US" sz="1100" b="1" dirty="0">
                <a:solidFill>
                  <a:srgbClr val="00338D"/>
                </a:solidFill>
                <a:latin typeface="Arial" pitchFamily="34" charset="0"/>
                <a:ea typeface="Arial" pitchFamily="34" charset="-122"/>
                <a:cs typeface="Arial" pitchFamily="34" charset="-120"/>
              </a:rPr>
              <a:t>Seuil d'investigation</a:t>
            </a:r>
            <a:endParaRPr lang="en-US" sz="1100" dirty="0"/>
          </a:p>
        </p:txBody>
      </p:sp>
      <p:sp>
        <p:nvSpPr>
          <p:cNvPr id="27" name="Text 24"/>
          <p:cNvSpPr/>
          <p:nvPr/>
        </p:nvSpPr>
        <p:spPr>
          <a:xfrm>
            <a:off x="4251960" y="3877056"/>
            <a:ext cx="2194560" cy="274320"/>
          </a:xfrm>
          <a:prstGeom prst="rect">
            <a:avLst/>
          </a:prstGeom>
          <a:noFill/>
          <a:ln/>
        </p:spPr>
        <p:txBody>
          <a:bodyPr wrap="square" lIns="0" tIns="0" rIns="0" bIns="0" rtlCol="0" anchor="ctr"/>
          <a:lstStyle/>
          <a:p>
            <a:pPr indent="0" marL="0">
              <a:buNone/>
            </a:pPr>
            <a:r>
              <a:rPr lang="en-US" sz="900" i="1" dirty="0">
                <a:solidFill>
                  <a:srgbClr val="5C6678"/>
                </a:solidFill>
                <a:latin typeface="Calibri" pitchFamily="34" charset="0"/>
                <a:ea typeface="Calibri" pitchFamily="34" charset="-122"/>
                <a:cs typeface="Calibri" pitchFamily="34" charset="-120"/>
              </a:rPr>
              <a:t>4,5 MDA × 5 %</a:t>
            </a:r>
            <a:endParaRPr lang="en-US" sz="900" dirty="0"/>
          </a:p>
        </p:txBody>
      </p:sp>
      <p:sp>
        <p:nvSpPr>
          <p:cNvPr id="28" name="Text 25"/>
          <p:cNvSpPr/>
          <p:nvPr/>
        </p:nvSpPr>
        <p:spPr>
          <a:xfrm>
            <a:off x="6492240" y="3511296"/>
            <a:ext cx="1920240" cy="713232"/>
          </a:xfrm>
          <a:prstGeom prst="rect">
            <a:avLst/>
          </a:prstGeom>
          <a:noFill/>
          <a:ln/>
        </p:spPr>
        <p:txBody>
          <a:bodyPr wrap="square" lIns="0" tIns="0" rIns="0" bIns="0" rtlCol="0" anchor="ctr"/>
          <a:lstStyle/>
          <a:p>
            <a:pPr algn="r" indent="0" marL="0">
              <a:buNone/>
            </a:pPr>
            <a:r>
              <a:rPr lang="en-US" sz="1500" b="1" dirty="0">
                <a:solidFill>
                  <a:srgbClr val="00A3A1"/>
                </a:solidFill>
                <a:latin typeface="Arial" pitchFamily="34" charset="0"/>
                <a:ea typeface="Arial" pitchFamily="34" charset="-122"/>
                <a:cs typeface="Arial" pitchFamily="34" charset="-120"/>
              </a:rPr>
              <a:t>≈ 225 KDA</a:t>
            </a:r>
            <a:endParaRPr lang="en-US" sz="1500" dirty="0"/>
          </a:p>
        </p:txBody>
      </p:sp>
      <p:sp>
        <p:nvSpPr>
          <p:cNvPr id="29" name="Text 26"/>
          <p:cNvSpPr/>
          <p:nvPr/>
        </p:nvSpPr>
        <p:spPr>
          <a:xfrm>
            <a:off x="4087368" y="4370832"/>
            <a:ext cx="4370832" cy="365760"/>
          </a:xfrm>
          <a:prstGeom prst="rect">
            <a:avLst/>
          </a:prstGeom>
          <a:noFill/>
          <a:ln/>
        </p:spPr>
        <p:txBody>
          <a:bodyPr wrap="square" lIns="0" tIns="0" rIns="0" bIns="0" rtlCol="0" anchor="t"/>
          <a:lstStyle/>
          <a:p>
            <a:pPr indent="0" marL="0">
              <a:lnSpc>
                <a:spcPct val="98000"/>
              </a:lnSpc>
              <a:buNone/>
            </a:pPr>
            <a:r>
              <a:rPr lang="en-US" sz="860" i="1" dirty="0">
                <a:solidFill>
                  <a:srgbClr val="5C6678"/>
                </a:solidFill>
                <a:latin typeface="Calibri" pitchFamily="34" charset="0"/>
                <a:ea typeface="Calibri" pitchFamily="34" charset="-122"/>
                <a:cs typeface="Calibri" pitchFamily="34" charset="-120"/>
              </a:rPr>
              <a:t>Interprétation : toute anomalie individuelle &gt; 225 KDA est accumulée ; le cumul est jugé au regard du seuil global de 4,5 MDA.</a:t>
            </a:r>
            <a:endParaRPr lang="en-US" sz="860" dirty="0"/>
          </a:p>
        </p:txBody>
      </p:sp>
      <p:sp>
        <p:nvSpPr>
          <p:cNvPr id="30" name="Text 27"/>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Exemple chiffré</a:t>
            </a:r>
            <a:endParaRPr lang="en-US" sz="750" dirty="0"/>
          </a:p>
        </p:txBody>
      </p:sp>
      <p:sp>
        <p:nvSpPr>
          <p:cNvPr id="31" name="Text 28"/>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69</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315200" cy="219456"/>
          </a:xfrm>
          <a:prstGeom prst="rect">
            <a:avLst/>
          </a:prstGeom>
          <a:noFill/>
          <a:ln/>
        </p:spPr>
        <p:txBody>
          <a:bodyPr wrap="square" lIns="0" tIns="0" rIns="0" bIns="0" rtlCol="0" anchor="ctr"/>
          <a:lstStyle/>
          <a:p>
            <a:pPr indent="0" marL="0">
              <a:buNone/>
            </a:pPr>
            <a:r>
              <a:rPr lang="en-US" sz="1050" b="1" spc="200" kern="0" dirty="0">
                <a:solidFill>
                  <a:srgbClr val="7FC9F0"/>
                </a:solidFill>
                <a:latin typeface="Calibri" pitchFamily="34" charset="0"/>
                <a:ea typeface="Calibri" pitchFamily="34" charset="-122"/>
                <a:cs typeface="Calibri" pitchFamily="34" charset="-120"/>
              </a:rPr>
              <a:t>CONCEPT STRUCTURANT</a:t>
            </a:r>
            <a:endParaRPr lang="en-US" sz="1050" dirty="0"/>
          </a:p>
        </p:txBody>
      </p:sp>
      <p:sp>
        <p:nvSpPr>
          <p:cNvPr id="4" name="Text 2"/>
          <p:cNvSpPr/>
          <p:nvPr/>
        </p:nvSpPr>
        <p:spPr>
          <a:xfrm>
            <a:off x="502920" y="603504"/>
            <a:ext cx="8138160" cy="548640"/>
          </a:xfrm>
          <a:prstGeom prst="rect">
            <a:avLst/>
          </a:prstGeom>
          <a:noFill/>
          <a:ln/>
        </p:spPr>
        <p:txBody>
          <a:bodyPr wrap="square" lIns="0" tIns="0" rIns="0" bIns="0" rtlCol="0" anchor="ctr"/>
          <a:lstStyle/>
          <a:p>
            <a:pPr indent="0" marL="0">
              <a:buNone/>
            </a:pPr>
            <a:r>
              <a:rPr lang="en-US" sz="2700" b="1" dirty="0">
                <a:solidFill>
                  <a:srgbClr val="FFFFFF"/>
                </a:solidFill>
                <a:latin typeface="Arial" pitchFamily="34" charset="0"/>
                <a:ea typeface="Arial" pitchFamily="34" charset="-122"/>
                <a:cs typeface="Arial" pitchFamily="34" charset="-120"/>
              </a:rPr>
              <a:t>Le modèle du risque d'audit</a:t>
            </a:r>
            <a:endParaRPr lang="en-US" sz="2700" dirty="0"/>
          </a:p>
        </p:txBody>
      </p:sp>
      <p:sp>
        <p:nvSpPr>
          <p:cNvPr id="5" name="Shape 3"/>
          <p:cNvSpPr/>
          <p:nvPr/>
        </p:nvSpPr>
        <p:spPr>
          <a:xfrm>
            <a:off x="502920" y="1600200"/>
            <a:ext cx="1783080" cy="1691640"/>
          </a:xfrm>
          <a:prstGeom prst="roundRect">
            <a:avLst>
              <a:gd name="adj" fmla="val 5405"/>
            </a:avLst>
          </a:prstGeom>
          <a:solidFill>
            <a:srgbClr val="6D2077"/>
          </a:solidFill>
          <a:ln/>
          <a:effectLst>
            <a:outerShdw sx="100000" sy="100000" kx="0" ky="0" algn="bl" rotWithShape="0" blurRad="88900" dist="38100" dir="8100000">
              <a:srgbClr val="5B6B8C">
                <a:alpha val="18000"/>
              </a:srgbClr>
            </a:outerShdw>
          </a:effectLst>
        </p:spPr>
      </p:sp>
      <p:sp>
        <p:nvSpPr>
          <p:cNvPr id="6" name="Text 4"/>
          <p:cNvSpPr/>
          <p:nvPr/>
        </p:nvSpPr>
        <p:spPr>
          <a:xfrm>
            <a:off x="502920" y="1764792"/>
            <a:ext cx="1783080" cy="640080"/>
          </a:xfrm>
          <a:prstGeom prst="rect">
            <a:avLst/>
          </a:prstGeom>
          <a:noFill/>
          <a:ln/>
        </p:spPr>
        <p:txBody>
          <a:bodyPr wrap="square" lIns="0" tIns="0" rIns="0" bIns="0" rtlCol="0" anchor="ctr"/>
          <a:lstStyle/>
          <a:p>
            <a:pPr algn="ctr" indent="0" marL="0">
              <a:buNone/>
            </a:pPr>
            <a:r>
              <a:rPr lang="en-US" sz="3800" b="1" dirty="0">
                <a:solidFill>
                  <a:srgbClr val="FFFFFF"/>
                </a:solidFill>
                <a:latin typeface="Arial" pitchFamily="34" charset="0"/>
                <a:ea typeface="Arial" pitchFamily="34" charset="-122"/>
                <a:cs typeface="Arial" pitchFamily="34" charset="-120"/>
              </a:rPr>
              <a:t>RA</a:t>
            </a:r>
            <a:endParaRPr lang="en-US" sz="3800" dirty="0"/>
          </a:p>
        </p:txBody>
      </p:sp>
      <p:sp>
        <p:nvSpPr>
          <p:cNvPr id="7" name="Text 5"/>
          <p:cNvSpPr/>
          <p:nvPr/>
        </p:nvSpPr>
        <p:spPr>
          <a:xfrm>
            <a:off x="594360" y="2468880"/>
            <a:ext cx="1600200" cy="365760"/>
          </a:xfrm>
          <a:prstGeom prst="rect">
            <a:avLst/>
          </a:prstGeom>
          <a:noFill/>
          <a:ln/>
        </p:spPr>
        <p:txBody>
          <a:bodyPr wrap="square" lIns="0" tIns="0" rIns="0" bIns="0" rtlCol="0" anchor="ctr"/>
          <a:lstStyle/>
          <a:p>
            <a:pPr algn="ctr" indent="0" marL="0">
              <a:buNone/>
            </a:pPr>
            <a:r>
              <a:rPr lang="en-US" sz="1100" b="1" dirty="0">
                <a:solidFill>
                  <a:srgbClr val="FFFFFF"/>
                </a:solidFill>
                <a:latin typeface="Calibri" pitchFamily="34" charset="0"/>
                <a:ea typeface="Calibri" pitchFamily="34" charset="-122"/>
                <a:cs typeface="Calibri" pitchFamily="34" charset="-120"/>
              </a:rPr>
              <a:t>Risque d'audit</a:t>
            </a:r>
            <a:endParaRPr lang="en-US" sz="1100" dirty="0"/>
          </a:p>
        </p:txBody>
      </p:sp>
      <p:sp>
        <p:nvSpPr>
          <p:cNvPr id="8" name="Text 6"/>
          <p:cNvSpPr/>
          <p:nvPr/>
        </p:nvSpPr>
        <p:spPr>
          <a:xfrm>
            <a:off x="594360" y="2788920"/>
            <a:ext cx="1600200" cy="411480"/>
          </a:xfrm>
          <a:prstGeom prst="rect">
            <a:avLst/>
          </a:prstGeom>
          <a:noFill/>
          <a:ln/>
        </p:spPr>
        <p:txBody>
          <a:bodyPr wrap="square" lIns="0" tIns="0" rIns="0" bIns="0" rtlCol="0" anchor="ctr"/>
          <a:lstStyle/>
          <a:p>
            <a:pPr algn="ctr" indent="0" marL="0">
              <a:lnSpc>
                <a:spcPct val="90000"/>
              </a:lnSpc>
              <a:buNone/>
            </a:pPr>
            <a:r>
              <a:rPr lang="en-US" sz="850" dirty="0">
                <a:solidFill>
                  <a:srgbClr val="E6ECFA"/>
                </a:solidFill>
                <a:latin typeface="Calibri" pitchFamily="34" charset="0"/>
                <a:ea typeface="Calibri" pitchFamily="34" charset="-122"/>
                <a:cs typeface="Calibri" pitchFamily="34" charset="-120"/>
              </a:rPr>
              <a:t>Opinion incorrecte exprimée</a:t>
            </a:r>
            <a:endParaRPr lang="en-US" sz="850" dirty="0"/>
          </a:p>
        </p:txBody>
      </p:sp>
      <p:sp>
        <p:nvSpPr>
          <p:cNvPr id="9" name="Text 7"/>
          <p:cNvSpPr/>
          <p:nvPr/>
        </p:nvSpPr>
        <p:spPr>
          <a:xfrm>
            <a:off x="2286000" y="1600200"/>
            <a:ext cx="274320" cy="1691640"/>
          </a:xfrm>
          <a:prstGeom prst="rect">
            <a:avLst/>
          </a:prstGeom>
          <a:noFill/>
          <a:ln/>
        </p:spPr>
        <p:txBody>
          <a:bodyPr wrap="square" lIns="0" tIns="0" rIns="0" bIns="0" rtlCol="0" anchor="ctr"/>
          <a:lstStyle/>
          <a:p>
            <a:pPr algn="ctr" indent="0" marL="0">
              <a:buNone/>
            </a:pPr>
            <a:r>
              <a:rPr lang="en-US" sz="2600" b="1" dirty="0">
                <a:solidFill>
                  <a:srgbClr val="7FC9F0"/>
                </a:solidFill>
                <a:latin typeface="Arial" pitchFamily="34" charset="0"/>
                <a:ea typeface="Arial" pitchFamily="34" charset="-122"/>
                <a:cs typeface="Arial" pitchFamily="34" charset="-120"/>
              </a:rPr>
              <a:t>=</a:t>
            </a:r>
            <a:endParaRPr lang="en-US" sz="2600" dirty="0"/>
          </a:p>
        </p:txBody>
      </p:sp>
      <p:sp>
        <p:nvSpPr>
          <p:cNvPr id="10" name="Shape 8"/>
          <p:cNvSpPr/>
          <p:nvPr/>
        </p:nvSpPr>
        <p:spPr>
          <a:xfrm>
            <a:off x="2560320" y="1600200"/>
            <a:ext cx="1783080" cy="1691640"/>
          </a:xfrm>
          <a:prstGeom prst="roundRect">
            <a:avLst>
              <a:gd name="adj" fmla="val 5405"/>
            </a:avLst>
          </a:prstGeom>
          <a:solidFill>
            <a:srgbClr val="0C2A63"/>
          </a:solidFill>
          <a:ln w="15875">
            <a:solidFill>
              <a:srgbClr val="1E49E2"/>
            </a:solidFill>
            <a:prstDash val="solid"/>
          </a:ln>
        </p:spPr>
      </p:sp>
      <p:sp>
        <p:nvSpPr>
          <p:cNvPr id="11" name="Text 9"/>
          <p:cNvSpPr/>
          <p:nvPr/>
        </p:nvSpPr>
        <p:spPr>
          <a:xfrm>
            <a:off x="2560320" y="1764792"/>
            <a:ext cx="1783080" cy="640080"/>
          </a:xfrm>
          <a:prstGeom prst="rect">
            <a:avLst/>
          </a:prstGeom>
          <a:noFill/>
          <a:ln/>
        </p:spPr>
        <p:txBody>
          <a:bodyPr wrap="square" lIns="0" tIns="0" rIns="0" bIns="0" rtlCol="0" anchor="ctr"/>
          <a:lstStyle/>
          <a:p>
            <a:pPr algn="ctr" indent="0" marL="0">
              <a:buNone/>
            </a:pPr>
            <a:r>
              <a:rPr lang="en-US" sz="3400" b="1" dirty="0">
                <a:solidFill>
                  <a:srgbClr val="1E49E2"/>
                </a:solidFill>
                <a:latin typeface="Arial" pitchFamily="34" charset="0"/>
                <a:ea typeface="Arial" pitchFamily="34" charset="-122"/>
                <a:cs typeface="Arial" pitchFamily="34" charset="-120"/>
              </a:rPr>
              <a:t>RI</a:t>
            </a:r>
            <a:endParaRPr lang="en-US" sz="3400" dirty="0"/>
          </a:p>
        </p:txBody>
      </p:sp>
      <p:sp>
        <p:nvSpPr>
          <p:cNvPr id="12" name="Text 10"/>
          <p:cNvSpPr/>
          <p:nvPr/>
        </p:nvSpPr>
        <p:spPr>
          <a:xfrm>
            <a:off x="2633472" y="2441448"/>
            <a:ext cx="1636776" cy="384048"/>
          </a:xfrm>
          <a:prstGeom prst="rect">
            <a:avLst/>
          </a:prstGeom>
          <a:noFill/>
          <a:ln/>
        </p:spPr>
        <p:txBody>
          <a:bodyPr wrap="square" lIns="0" tIns="0" rIns="0" bIns="0" rtlCol="0" anchor="ctr"/>
          <a:lstStyle/>
          <a:p>
            <a:pPr algn="ctr" indent="0" marL="0">
              <a:lnSpc>
                <a:spcPct val="90000"/>
              </a:lnSpc>
              <a:buNone/>
            </a:pPr>
            <a:r>
              <a:rPr lang="en-US" sz="1050" b="1" dirty="0">
                <a:solidFill>
                  <a:srgbClr val="FFFFFF"/>
                </a:solidFill>
                <a:latin typeface="Calibri" pitchFamily="34" charset="0"/>
                <a:ea typeface="Calibri" pitchFamily="34" charset="-122"/>
                <a:cs typeface="Calibri" pitchFamily="34" charset="-120"/>
              </a:rPr>
              <a:t>Risque inhérent</a:t>
            </a:r>
            <a:endParaRPr lang="en-US" sz="1050" dirty="0"/>
          </a:p>
        </p:txBody>
      </p:sp>
      <p:sp>
        <p:nvSpPr>
          <p:cNvPr id="13" name="Text 11"/>
          <p:cNvSpPr/>
          <p:nvPr/>
        </p:nvSpPr>
        <p:spPr>
          <a:xfrm>
            <a:off x="2633472" y="2807208"/>
            <a:ext cx="1636776" cy="411480"/>
          </a:xfrm>
          <a:prstGeom prst="rect">
            <a:avLst/>
          </a:prstGeom>
          <a:noFill/>
          <a:ln/>
        </p:spPr>
        <p:txBody>
          <a:bodyPr wrap="square" lIns="0" tIns="0" rIns="0" bIns="0" rtlCol="0" anchor="ctr"/>
          <a:lstStyle/>
          <a:p>
            <a:pPr algn="ctr" indent="0" marL="0">
              <a:lnSpc>
                <a:spcPct val="90000"/>
              </a:lnSpc>
              <a:buNone/>
            </a:pPr>
            <a:r>
              <a:rPr lang="en-US" sz="850" dirty="0">
                <a:solidFill>
                  <a:srgbClr val="AEBBD6"/>
                </a:solidFill>
                <a:latin typeface="Calibri" pitchFamily="34" charset="0"/>
                <a:ea typeface="Calibri" pitchFamily="34" charset="-122"/>
                <a:cs typeface="Calibri" pitchFamily="34" charset="-120"/>
              </a:rPr>
              <a:t>Anomalie avant contrôle interne</a:t>
            </a:r>
            <a:endParaRPr lang="en-US" sz="850" dirty="0"/>
          </a:p>
        </p:txBody>
      </p:sp>
      <p:sp>
        <p:nvSpPr>
          <p:cNvPr id="14" name="Text 12"/>
          <p:cNvSpPr/>
          <p:nvPr/>
        </p:nvSpPr>
        <p:spPr>
          <a:xfrm>
            <a:off x="4343400" y="1600200"/>
            <a:ext cx="274320" cy="1691640"/>
          </a:xfrm>
          <a:prstGeom prst="rect">
            <a:avLst/>
          </a:prstGeom>
          <a:noFill/>
          <a:ln/>
        </p:spPr>
        <p:txBody>
          <a:bodyPr wrap="square" lIns="0" tIns="0" rIns="0" bIns="0" rtlCol="0" anchor="ctr"/>
          <a:lstStyle/>
          <a:p>
            <a:pPr algn="ctr" indent="0" marL="0">
              <a:buNone/>
            </a:pPr>
            <a:r>
              <a:rPr lang="en-US" sz="2400" b="1" dirty="0">
                <a:solidFill>
                  <a:srgbClr val="7FC9F0"/>
                </a:solidFill>
                <a:latin typeface="Arial" pitchFamily="34" charset="0"/>
                <a:ea typeface="Arial" pitchFamily="34" charset="-122"/>
                <a:cs typeface="Arial" pitchFamily="34" charset="-120"/>
              </a:rPr>
              <a:t>×</a:t>
            </a:r>
            <a:endParaRPr lang="en-US" sz="2400" dirty="0"/>
          </a:p>
        </p:txBody>
      </p:sp>
      <p:sp>
        <p:nvSpPr>
          <p:cNvPr id="15" name="Shape 13"/>
          <p:cNvSpPr/>
          <p:nvPr/>
        </p:nvSpPr>
        <p:spPr>
          <a:xfrm>
            <a:off x="4617720" y="1600200"/>
            <a:ext cx="1783080" cy="1691640"/>
          </a:xfrm>
          <a:prstGeom prst="roundRect">
            <a:avLst>
              <a:gd name="adj" fmla="val 5405"/>
            </a:avLst>
          </a:prstGeom>
          <a:solidFill>
            <a:srgbClr val="0C2A63"/>
          </a:solidFill>
          <a:ln w="15875">
            <a:solidFill>
              <a:srgbClr val="0091DA"/>
            </a:solidFill>
            <a:prstDash val="solid"/>
          </a:ln>
        </p:spPr>
      </p:sp>
      <p:sp>
        <p:nvSpPr>
          <p:cNvPr id="16" name="Text 14"/>
          <p:cNvSpPr/>
          <p:nvPr/>
        </p:nvSpPr>
        <p:spPr>
          <a:xfrm>
            <a:off x="4617720" y="1764792"/>
            <a:ext cx="1783080" cy="640080"/>
          </a:xfrm>
          <a:prstGeom prst="rect">
            <a:avLst/>
          </a:prstGeom>
          <a:noFill/>
          <a:ln/>
        </p:spPr>
        <p:txBody>
          <a:bodyPr wrap="square" lIns="0" tIns="0" rIns="0" bIns="0" rtlCol="0" anchor="ctr"/>
          <a:lstStyle/>
          <a:p>
            <a:pPr algn="ctr" indent="0" marL="0">
              <a:buNone/>
            </a:pPr>
            <a:r>
              <a:rPr lang="en-US" sz="3400" b="1" dirty="0">
                <a:solidFill>
                  <a:srgbClr val="0091DA"/>
                </a:solidFill>
                <a:latin typeface="Arial" pitchFamily="34" charset="0"/>
                <a:ea typeface="Arial" pitchFamily="34" charset="-122"/>
                <a:cs typeface="Arial" pitchFamily="34" charset="-120"/>
              </a:rPr>
              <a:t>RC</a:t>
            </a:r>
            <a:endParaRPr lang="en-US" sz="3400" dirty="0"/>
          </a:p>
        </p:txBody>
      </p:sp>
      <p:sp>
        <p:nvSpPr>
          <p:cNvPr id="17" name="Text 15"/>
          <p:cNvSpPr/>
          <p:nvPr/>
        </p:nvSpPr>
        <p:spPr>
          <a:xfrm>
            <a:off x="4690872" y="2441448"/>
            <a:ext cx="1636776" cy="384048"/>
          </a:xfrm>
          <a:prstGeom prst="rect">
            <a:avLst/>
          </a:prstGeom>
          <a:noFill/>
          <a:ln/>
        </p:spPr>
        <p:txBody>
          <a:bodyPr wrap="square" lIns="0" tIns="0" rIns="0" bIns="0" rtlCol="0" anchor="ctr"/>
          <a:lstStyle/>
          <a:p>
            <a:pPr algn="ctr" indent="0" marL="0">
              <a:lnSpc>
                <a:spcPct val="90000"/>
              </a:lnSpc>
              <a:buNone/>
            </a:pPr>
            <a:r>
              <a:rPr lang="en-US" sz="1050" b="1" dirty="0">
                <a:solidFill>
                  <a:srgbClr val="FFFFFF"/>
                </a:solidFill>
                <a:latin typeface="Calibri" pitchFamily="34" charset="0"/>
                <a:ea typeface="Calibri" pitchFamily="34" charset="-122"/>
                <a:cs typeface="Calibri" pitchFamily="34" charset="-120"/>
              </a:rPr>
              <a:t>Risque lié au contrôle</a:t>
            </a:r>
            <a:endParaRPr lang="en-US" sz="1050" dirty="0"/>
          </a:p>
        </p:txBody>
      </p:sp>
      <p:sp>
        <p:nvSpPr>
          <p:cNvPr id="18" name="Text 16"/>
          <p:cNvSpPr/>
          <p:nvPr/>
        </p:nvSpPr>
        <p:spPr>
          <a:xfrm>
            <a:off x="4690872" y="2807208"/>
            <a:ext cx="1636776" cy="411480"/>
          </a:xfrm>
          <a:prstGeom prst="rect">
            <a:avLst/>
          </a:prstGeom>
          <a:noFill/>
          <a:ln/>
        </p:spPr>
        <p:txBody>
          <a:bodyPr wrap="square" lIns="0" tIns="0" rIns="0" bIns="0" rtlCol="0" anchor="ctr"/>
          <a:lstStyle/>
          <a:p>
            <a:pPr algn="ctr" indent="0" marL="0">
              <a:lnSpc>
                <a:spcPct val="90000"/>
              </a:lnSpc>
              <a:buNone/>
            </a:pPr>
            <a:r>
              <a:rPr lang="en-US" sz="850" dirty="0">
                <a:solidFill>
                  <a:srgbClr val="AEBBD6"/>
                </a:solidFill>
                <a:latin typeface="Calibri" pitchFamily="34" charset="0"/>
                <a:ea typeface="Calibri" pitchFamily="34" charset="-122"/>
                <a:cs typeface="Calibri" pitchFamily="34" charset="-120"/>
              </a:rPr>
              <a:t>Le contrôle ne détecte pas</a:t>
            </a:r>
            <a:endParaRPr lang="en-US" sz="850" dirty="0"/>
          </a:p>
        </p:txBody>
      </p:sp>
      <p:sp>
        <p:nvSpPr>
          <p:cNvPr id="19" name="Text 17"/>
          <p:cNvSpPr/>
          <p:nvPr/>
        </p:nvSpPr>
        <p:spPr>
          <a:xfrm>
            <a:off x="6400800" y="1600200"/>
            <a:ext cx="274320" cy="1691640"/>
          </a:xfrm>
          <a:prstGeom prst="rect">
            <a:avLst/>
          </a:prstGeom>
          <a:noFill/>
          <a:ln/>
        </p:spPr>
        <p:txBody>
          <a:bodyPr wrap="square" lIns="0" tIns="0" rIns="0" bIns="0" rtlCol="0" anchor="ctr"/>
          <a:lstStyle/>
          <a:p>
            <a:pPr algn="ctr" indent="0" marL="0">
              <a:buNone/>
            </a:pPr>
            <a:r>
              <a:rPr lang="en-US" sz="2400" b="1" dirty="0">
                <a:solidFill>
                  <a:srgbClr val="7FC9F0"/>
                </a:solidFill>
                <a:latin typeface="Arial" pitchFamily="34" charset="0"/>
                <a:ea typeface="Arial" pitchFamily="34" charset="-122"/>
                <a:cs typeface="Arial" pitchFamily="34" charset="-120"/>
              </a:rPr>
              <a:t>×</a:t>
            </a:r>
            <a:endParaRPr lang="en-US" sz="2400" dirty="0"/>
          </a:p>
        </p:txBody>
      </p:sp>
      <p:sp>
        <p:nvSpPr>
          <p:cNvPr id="20" name="Shape 18"/>
          <p:cNvSpPr/>
          <p:nvPr/>
        </p:nvSpPr>
        <p:spPr>
          <a:xfrm>
            <a:off x="6675120" y="1600200"/>
            <a:ext cx="1783080" cy="1691640"/>
          </a:xfrm>
          <a:prstGeom prst="roundRect">
            <a:avLst>
              <a:gd name="adj" fmla="val 5405"/>
            </a:avLst>
          </a:prstGeom>
          <a:solidFill>
            <a:srgbClr val="0C2A63"/>
          </a:solidFill>
          <a:ln w="15875">
            <a:solidFill>
              <a:srgbClr val="00A3A1"/>
            </a:solidFill>
            <a:prstDash val="solid"/>
          </a:ln>
        </p:spPr>
      </p:sp>
      <p:sp>
        <p:nvSpPr>
          <p:cNvPr id="21" name="Text 19"/>
          <p:cNvSpPr/>
          <p:nvPr/>
        </p:nvSpPr>
        <p:spPr>
          <a:xfrm>
            <a:off x="6675120" y="1764792"/>
            <a:ext cx="1783080" cy="640080"/>
          </a:xfrm>
          <a:prstGeom prst="rect">
            <a:avLst/>
          </a:prstGeom>
          <a:noFill/>
          <a:ln/>
        </p:spPr>
        <p:txBody>
          <a:bodyPr wrap="square" lIns="0" tIns="0" rIns="0" bIns="0" rtlCol="0" anchor="ctr"/>
          <a:lstStyle/>
          <a:p>
            <a:pPr algn="ctr" indent="0" marL="0">
              <a:buNone/>
            </a:pPr>
            <a:r>
              <a:rPr lang="en-US" sz="3400" b="1" dirty="0">
                <a:solidFill>
                  <a:srgbClr val="00A3A1"/>
                </a:solidFill>
                <a:latin typeface="Arial" pitchFamily="34" charset="0"/>
                <a:ea typeface="Arial" pitchFamily="34" charset="-122"/>
                <a:cs typeface="Arial" pitchFamily="34" charset="-120"/>
              </a:rPr>
              <a:t>RND</a:t>
            </a:r>
            <a:endParaRPr lang="en-US" sz="3400" dirty="0"/>
          </a:p>
        </p:txBody>
      </p:sp>
      <p:sp>
        <p:nvSpPr>
          <p:cNvPr id="22" name="Text 20"/>
          <p:cNvSpPr/>
          <p:nvPr/>
        </p:nvSpPr>
        <p:spPr>
          <a:xfrm>
            <a:off x="6748272" y="2441448"/>
            <a:ext cx="1636776" cy="384048"/>
          </a:xfrm>
          <a:prstGeom prst="rect">
            <a:avLst/>
          </a:prstGeom>
          <a:noFill/>
          <a:ln/>
        </p:spPr>
        <p:txBody>
          <a:bodyPr wrap="square" lIns="0" tIns="0" rIns="0" bIns="0" rtlCol="0" anchor="ctr"/>
          <a:lstStyle/>
          <a:p>
            <a:pPr algn="ctr" indent="0" marL="0">
              <a:lnSpc>
                <a:spcPct val="90000"/>
              </a:lnSpc>
              <a:buNone/>
            </a:pPr>
            <a:r>
              <a:rPr lang="en-US" sz="1050" b="1" dirty="0">
                <a:solidFill>
                  <a:srgbClr val="FFFFFF"/>
                </a:solidFill>
                <a:latin typeface="Calibri" pitchFamily="34" charset="0"/>
                <a:ea typeface="Calibri" pitchFamily="34" charset="-122"/>
                <a:cs typeface="Calibri" pitchFamily="34" charset="-120"/>
              </a:rPr>
              <a:t>Risque de non-détection</a:t>
            </a:r>
            <a:endParaRPr lang="en-US" sz="1050" dirty="0"/>
          </a:p>
        </p:txBody>
      </p:sp>
      <p:sp>
        <p:nvSpPr>
          <p:cNvPr id="23" name="Text 21"/>
          <p:cNvSpPr/>
          <p:nvPr/>
        </p:nvSpPr>
        <p:spPr>
          <a:xfrm>
            <a:off x="6748272" y="2807208"/>
            <a:ext cx="1636776" cy="411480"/>
          </a:xfrm>
          <a:prstGeom prst="rect">
            <a:avLst/>
          </a:prstGeom>
          <a:noFill/>
          <a:ln/>
        </p:spPr>
        <p:txBody>
          <a:bodyPr wrap="square" lIns="0" tIns="0" rIns="0" bIns="0" rtlCol="0" anchor="ctr"/>
          <a:lstStyle/>
          <a:p>
            <a:pPr algn="ctr" indent="0" marL="0">
              <a:lnSpc>
                <a:spcPct val="90000"/>
              </a:lnSpc>
              <a:buNone/>
            </a:pPr>
            <a:r>
              <a:rPr lang="en-US" sz="850" dirty="0">
                <a:solidFill>
                  <a:srgbClr val="AEBBD6"/>
                </a:solidFill>
                <a:latin typeface="Calibri" pitchFamily="34" charset="0"/>
                <a:ea typeface="Calibri" pitchFamily="34" charset="-122"/>
                <a:cs typeface="Calibri" pitchFamily="34" charset="-120"/>
              </a:rPr>
              <a:t>Les procédures ne détectent pas</a:t>
            </a:r>
            <a:endParaRPr lang="en-US" sz="850" dirty="0"/>
          </a:p>
        </p:txBody>
      </p:sp>
      <p:sp>
        <p:nvSpPr>
          <p:cNvPr id="24" name="Shape 22"/>
          <p:cNvSpPr/>
          <p:nvPr/>
        </p:nvSpPr>
        <p:spPr>
          <a:xfrm>
            <a:off x="502920" y="3611880"/>
            <a:ext cx="8138160" cy="685800"/>
          </a:xfrm>
          <a:prstGeom prst="rect">
            <a:avLst/>
          </a:prstGeom>
          <a:solidFill>
            <a:srgbClr val="0C2A63"/>
          </a:solidFill>
          <a:ln w="12700">
            <a:solidFill>
              <a:srgbClr val="1E49E2"/>
            </a:solidFill>
            <a:prstDash val="solid"/>
          </a:ln>
        </p:spPr>
      </p:sp>
      <p:sp>
        <p:nvSpPr>
          <p:cNvPr id="25" name="Text 23"/>
          <p:cNvSpPr/>
          <p:nvPr/>
        </p:nvSpPr>
        <p:spPr>
          <a:xfrm>
            <a:off x="731520" y="3611880"/>
            <a:ext cx="7680960" cy="685800"/>
          </a:xfrm>
          <a:prstGeom prst="rect">
            <a:avLst/>
          </a:prstGeom>
          <a:noFill/>
          <a:ln/>
        </p:spPr>
        <p:txBody>
          <a:bodyPr wrap="square" lIns="0" tIns="0" rIns="0" bIns="0" rtlCol="0" anchor="ctr"/>
          <a:lstStyle/>
          <a:p>
            <a:pPr indent="0" marL="0">
              <a:lnSpc>
                <a:spcPct val="100000"/>
              </a:lnSpc>
              <a:buNone/>
            </a:pPr>
            <a:r>
              <a:rPr lang="en-US" sz="1400" b="1" dirty="0">
                <a:solidFill>
                  <a:srgbClr val="7FC9F0"/>
                </a:solidFill>
                <a:latin typeface="Calibri" pitchFamily="34" charset="0"/>
                <a:ea typeface="Calibri" pitchFamily="34" charset="-122"/>
                <a:cs typeface="Calibri" pitchFamily="34" charset="-120"/>
              </a:rPr>
              <a:t>RI × RC = RAS </a:t>
            </a:r>
            <a:pPr indent="0" marL="0">
              <a:lnSpc>
                <a:spcPct val="100000"/>
              </a:lnSpc>
              <a:buNone/>
            </a:pPr>
            <a:r>
              <a:rPr lang="en-US" sz="1100" b="1" dirty="0">
                <a:solidFill>
                  <a:srgbClr val="FFFFFF"/>
                </a:solidFill>
                <a:latin typeface="Calibri" pitchFamily="34" charset="0"/>
                <a:ea typeface="Calibri" pitchFamily="34" charset="-122"/>
                <a:cs typeface="Calibri" pitchFamily="34" charset="-120"/>
              </a:rPr>
              <a:t>(Risque d'Anomalies Significatives).  </a:t>
            </a:r>
            <a:pPr indent="0" marL="0">
              <a:lnSpc>
                <a:spcPct val="100000"/>
              </a:lnSpc>
              <a:buNone/>
            </a:pPr>
            <a:r>
              <a:rPr lang="en-US" sz="1050" dirty="0">
                <a:solidFill>
                  <a:srgbClr val="D7DEF0"/>
                </a:solidFill>
                <a:latin typeface="Calibri" pitchFamily="34" charset="0"/>
                <a:ea typeface="Calibri" pitchFamily="34" charset="-122"/>
                <a:cs typeface="Calibri" pitchFamily="34" charset="-120"/>
              </a:rPr>
              <a:t>C'est l'évaluation du RAS qui dimensionne le RND acceptable — donc la nature, le calendrier et l'étendue des procédures d'audit.</a:t>
            </a:r>
            <a:endParaRPr lang="en-US" sz="1100" dirty="0"/>
          </a:p>
        </p:txBody>
      </p:sp>
      <p:sp>
        <p:nvSpPr>
          <p:cNvPr id="26" name="Text 2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Modèle du risque d'audit</a:t>
            </a:r>
            <a:endParaRPr lang="en-US" sz="750" dirty="0"/>
          </a:p>
        </p:txBody>
      </p:sp>
      <p:sp>
        <p:nvSpPr>
          <p:cNvPr id="27" name="Text 2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a:t>
            </a:r>
            <a:endParaRPr lang="en-US" sz="75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Seuils spécifiques à certains éléments</a:t>
            </a:r>
            <a:endParaRPr lang="en-US" sz="2700" dirty="0"/>
          </a:p>
        </p:txBody>
      </p:sp>
      <p:sp>
        <p:nvSpPr>
          <p:cNvPr id="5" name="Shape 3"/>
          <p:cNvSpPr/>
          <p:nvPr/>
        </p:nvSpPr>
        <p:spPr>
          <a:xfrm>
            <a:off x="502920" y="1298448"/>
            <a:ext cx="8138160" cy="777240"/>
          </a:xfrm>
          <a:prstGeom prst="rect">
            <a:avLst/>
          </a:prstGeom>
          <a:solidFill>
            <a:srgbClr val="E8EFFB"/>
          </a:solidFill>
          <a:ln w="12700">
            <a:solidFill>
              <a:srgbClr val="1E49E2"/>
            </a:solidFill>
            <a:prstDash val="solid"/>
          </a:ln>
        </p:spPr>
      </p:sp>
      <p:sp>
        <p:nvSpPr>
          <p:cNvPr id="6" name="Shape 4"/>
          <p:cNvSpPr/>
          <p:nvPr/>
        </p:nvSpPr>
        <p:spPr>
          <a:xfrm>
            <a:off x="502920" y="1298448"/>
            <a:ext cx="73152" cy="777240"/>
          </a:xfrm>
          <a:prstGeom prst="rect">
            <a:avLst/>
          </a:prstGeom>
          <a:solidFill>
            <a:srgbClr val="1E49E2"/>
          </a:solidFill>
          <a:ln/>
        </p:spPr>
      </p:sp>
      <p:sp>
        <p:nvSpPr>
          <p:cNvPr id="7" name="Shape 5"/>
          <p:cNvSpPr/>
          <p:nvPr/>
        </p:nvSpPr>
        <p:spPr>
          <a:xfrm>
            <a:off x="704088" y="1463040"/>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566733"/>
            <a:ext cx="176662" cy="176662"/>
          </a:xfrm>
          <a:prstGeom prst="rect">
            <a:avLst/>
          </a:prstGeom>
        </p:spPr>
      </p:pic>
      <p:sp>
        <p:nvSpPr>
          <p:cNvPr id="9" name="Text 6"/>
          <p:cNvSpPr/>
          <p:nvPr/>
        </p:nvSpPr>
        <p:spPr>
          <a:xfrm>
            <a:off x="1216152" y="1444752"/>
            <a:ext cx="7223760" cy="384048"/>
          </a:xfrm>
          <a:prstGeom prst="rect">
            <a:avLst/>
          </a:prstGeom>
          <a:noFill/>
          <a:ln/>
        </p:spPr>
        <p:txBody>
          <a:bodyPr wrap="square" lIns="0" tIns="0" rIns="0" bIns="0" rtlCol="0" anchor="ctr"/>
          <a:lstStyle/>
          <a:p>
            <a:pPr indent="0" marL="0">
              <a:buNone/>
            </a:pPr>
            <a:r>
              <a:rPr lang="en-US" sz="1150" b="1" dirty="0">
                <a:solidFill>
                  <a:srgbClr val="1E49E2"/>
                </a:solidFill>
                <a:latin typeface="Arial" pitchFamily="34" charset="0"/>
                <a:ea typeface="Arial" pitchFamily="34" charset="-122"/>
                <a:cs typeface="Arial" pitchFamily="34" charset="-120"/>
              </a:rPr>
              <a:t>Principe NAA 320 §10</a:t>
            </a:r>
            <a:endParaRPr lang="en-US" sz="1150" dirty="0"/>
          </a:p>
        </p:txBody>
      </p:sp>
      <p:sp>
        <p:nvSpPr>
          <p:cNvPr id="10" name="Text 7"/>
          <p:cNvSpPr/>
          <p:nvPr/>
        </p:nvSpPr>
        <p:spPr>
          <a:xfrm>
            <a:off x="777240" y="1938528"/>
            <a:ext cx="7635240" cy="-9144"/>
          </a:xfrm>
          <a:prstGeom prst="rect">
            <a:avLst/>
          </a:prstGeom>
          <a:noFill/>
          <a:ln/>
        </p:spPr>
        <p:txBody>
          <a:bodyPr wrap="square" lIns="0" tIns="0" rIns="0" bIns="0" rtlCol="0" anchor="t"/>
          <a:lstStyle/>
          <a:p>
            <a:pPr indent="0" marL="0">
              <a:lnSpc>
                <a:spcPct val="103000"/>
              </a:lnSpc>
              <a:buNone/>
            </a:pPr>
            <a:r>
              <a:rPr lang="en-US" sz="980" dirty="0">
                <a:solidFill>
                  <a:srgbClr val="1B2333"/>
                </a:solidFill>
                <a:latin typeface="Calibri" pitchFamily="34" charset="0"/>
                <a:ea typeface="Calibri" pitchFamily="34" charset="-122"/>
                <a:cs typeface="Calibri" pitchFamily="34" charset="-120"/>
              </a:rPr>
              <a:t>Pour certaines catégories d'opérations, soldes ou informations, une anomalie inférieure au seuil global pourrait néanmoins influencer les utilisateurs : l'auditeur fixe alors un ou plusieurs seuils spécifiques, plus bas.</a:t>
            </a:r>
            <a:endParaRPr lang="en-US" sz="980" dirty="0"/>
          </a:p>
        </p:txBody>
      </p:sp>
      <p:sp>
        <p:nvSpPr>
          <p:cNvPr id="11" name="Shape 8"/>
          <p:cNvSpPr/>
          <p:nvPr/>
        </p:nvSpPr>
        <p:spPr>
          <a:xfrm>
            <a:off x="502920" y="2240280"/>
            <a:ext cx="3931920" cy="676656"/>
          </a:xfrm>
          <a:prstGeom prst="rect">
            <a:avLst/>
          </a:prstGeom>
          <a:solidFill>
            <a:srgbClr val="FFFFFF"/>
          </a:solidFill>
          <a:ln w="12700">
            <a:solidFill>
              <a:srgbClr val="D7DEEC"/>
            </a:solidFill>
            <a:prstDash val="solid"/>
          </a:ln>
        </p:spPr>
      </p:sp>
      <p:sp>
        <p:nvSpPr>
          <p:cNvPr id="12" name="Shape 9"/>
          <p:cNvSpPr/>
          <p:nvPr/>
        </p:nvSpPr>
        <p:spPr>
          <a:xfrm>
            <a:off x="502920" y="2240280"/>
            <a:ext cx="68580" cy="676656"/>
          </a:xfrm>
          <a:prstGeom prst="rect">
            <a:avLst/>
          </a:prstGeom>
          <a:solidFill>
            <a:srgbClr val="00A3A1"/>
          </a:solidFill>
          <a:ln/>
        </p:spPr>
      </p:sp>
      <p:sp>
        <p:nvSpPr>
          <p:cNvPr id="13" name="Shape 10"/>
          <p:cNvSpPr/>
          <p:nvPr/>
        </p:nvSpPr>
        <p:spPr>
          <a:xfrm>
            <a:off x="649224" y="2404872"/>
            <a:ext cx="365760" cy="365760"/>
          </a:xfrm>
          <a:prstGeom prst="ellipse">
            <a:avLst/>
          </a:prstGeom>
          <a:solidFill>
            <a:srgbClr val="00A3A1"/>
          </a:solidFill>
          <a:ln/>
        </p:spPr>
      </p:sp>
      <p:pic>
        <p:nvPicPr>
          <p:cNvPr id="14" name="Image 1" descr="preencoded.png">    </p:cNvPr>
          <p:cNvPicPr>
            <a:picLocks noChangeAspect="1"/>
          </p:cNvPicPr>
          <p:nvPr/>
        </p:nvPicPr>
        <p:blipFill>
          <a:blip r:embed="rId2"/>
          <a:stretch>
            <a:fillRect/>
          </a:stretch>
        </p:blipFill>
        <p:spPr>
          <a:xfrm>
            <a:off x="747979" y="2503627"/>
            <a:ext cx="168250" cy="168250"/>
          </a:xfrm>
          <a:prstGeom prst="rect">
            <a:avLst/>
          </a:prstGeom>
        </p:spPr>
      </p:pic>
      <p:sp>
        <p:nvSpPr>
          <p:cNvPr id="15" name="Text 11"/>
          <p:cNvSpPr/>
          <p:nvPr/>
        </p:nvSpPr>
        <p:spPr>
          <a:xfrm>
            <a:off x="1106424" y="2295144"/>
            <a:ext cx="3246120" cy="274320"/>
          </a:xfrm>
          <a:prstGeom prst="rect">
            <a:avLst/>
          </a:prstGeom>
          <a:noFill/>
          <a:ln/>
        </p:spPr>
        <p:txBody>
          <a:bodyPr wrap="square" lIns="0" tIns="0" rIns="0" bIns="0" rtlCol="0" anchor="ctr"/>
          <a:lstStyle/>
          <a:p>
            <a:pPr indent="0" marL="0">
              <a:buNone/>
            </a:pPr>
            <a:r>
              <a:rPr lang="en-US" sz="1030" b="1" dirty="0">
                <a:solidFill>
                  <a:srgbClr val="00338D"/>
                </a:solidFill>
                <a:latin typeface="Arial" pitchFamily="34" charset="0"/>
                <a:ea typeface="Arial" pitchFamily="34" charset="-122"/>
                <a:cs typeface="Arial" pitchFamily="34" charset="-120"/>
              </a:rPr>
              <a:t>Rémunérations des dirigeants</a:t>
            </a:r>
            <a:endParaRPr lang="en-US" sz="1030" dirty="0"/>
          </a:p>
        </p:txBody>
      </p:sp>
      <p:sp>
        <p:nvSpPr>
          <p:cNvPr id="16" name="Text 12"/>
          <p:cNvSpPr/>
          <p:nvPr/>
        </p:nvSpPr>
        <p:spPr>
          <a:xfrm>
            <a:off x="1106424" y="2569464"/>
            <a:ext cx="3246120" cy="310896"/>
          </a:xfrm>
          <a:prstGeom prst="rect">
            <a:avLst/>
          </a:prstGeom>
          <a:noFill/>
          <a:ln/>
        </p:spPr>
        <p:txBody>
          <a:bodyPr wrap="square" lIns="0" tIns="0" rIns="0" bIns="0" rtlCol="0" anchor="t"/>
          <a:lstStyle/>
          <a:p>
            <a:pPr indent="0" marL="0">
              <a:lnSpc>
                <a:spcPct val="95000"/>
              </a:lnSpc>
              <a:buNone/>
            </a:pPr>
            <a:r>
              <a:rPr lang="en-US" sz="820" dirty="0">
                <a:solidFill>
                  <a:srgbClr val="1B2333"/>
                </a:solidFill>
                <a:latin typeface="Calibri" pitchFamily="34" charset="0"/>
                <a:ea typeface="Calibri" pitchFamily="34" charset="-122"/>
                <a:cs typeface="Calibri" pitchFamily="34" charset="-120"/>
              </a:rPr>
              <a:t>Sensibilité particulière ; tout dépassement est significatif par nature.</a:t>
            </a:r>
            <a:endParaRPr lang="en-US" sz="820" dirty="0"/>
          </a:p>
        </p:txBody>
      </p:sp>
      <p:sp>
        <p:nvSpPr>
          <p:cNvPr id="17" name="Shape 13"/>
          <p:cNvSpPr/>
          <p:nvPr/>
        </p:nvSpPr>
        <p:spPr>
          <a:xfrm>
            <a:off x="4617720" y="2240280"/>
            <a:ext cx="3931920" cy="676656"/>
          </a:xfrm>
          <a:prstGeom prst="rect">
            <a:avLst/>
          </a:prstGeom>
          <a:solidFill>
            <a:srgbClr val="FFFFFF"/>
          </a:solidFill>
          <a:ln w="12700">
            <a:solidFill>
              <a:srgbClr val="D7DEEC"/>
            </a:solidFill>
            <a:prstDash val="solid"/>
          </a:ln>
        </p:spPr>
      </p:sp>
      <p:sp>
        <p:nvSpPr>
          <p:cNvPr id="18" name="Shape 14"/>
          <p:cNvSpPr/>
          <p:nvPr/>
        </p:nvSpPr>
        <p:spPr>
          <a:xfrm>
            <a:off x="4617720" y="2240280"/>
            <a:ext cx="68580" cy="676656"/>
          </a:xfrm>
          <a:prstGeom prst="rect">
            <a:avLst/>
          </a:prstGeom>
          <a:solidFill>
            <a:srgbClr val="00A3A1"/>
          </a:solidFill>
          <a:ln/>
        </p:spPr>
      </p:sp>
      <p:sp>
        <p:nvSpPr>
          <p:cNvPr id="19" name="Shape 15"/>
          <p:cNvSpPr/>
          <p:nvPr/>
        </p:nvSpPr>
        <p:spPr>
          <a:xfrm>
            <a:off x="4764024" y="2404872"/>
            <a:ext cx="365760" cy="365760"/>
          </a:xfrm>
          <a:prstGeom prst="ellipse">
            <a:avLst/>
          </a:prstGeom>
          <a:solidFill>
            <a:srgbClr val="00A3A1"/>
          </a:solidFill>
          <a:ln/>
        </p:spPr>
      </p:sp>
      <p:pic>
        <p:nvPicPr>
          <p:cNvPr id="20" name="Image 2" descr="preencoded.png">    </p:cNvPr>
          <p:cNvPicPr>
            <a:picLocks noChangeAspect="1"/>
          </p:cNvPicPr>
          <p:nvPr/>
        </p:nvPicPr>
        <p:blipFill>
          <a:blip r:embed="rId3"/>
          <a:stretch>
            <a:fillRect/>
          </a:stretch>
        </p:blipFill>
        <p:spPr>
          <a:xfrm>
            <a:off x="4862779" y="2503627"/>
            <a:ext cx="168250" cy="168250"/>
          </a:xfrm>
          <a:prstGeom prst="rect">
            <a:avLst/>
          </a:prstGeom>
        </p:spPr>
      </p:pic>
      <p:sp>
        <p:nvSpPr>
          <p:cNvPr id="21" name="Text 16"/>
          <p:cNvSpPr/>
          <p:nvPr/>
        </p:nvSpPr>
        <p:spPr>
          <a:xfrm>
            <a:off x="5221224" y="2295144"/>
            <a:ext cx="3246120" cy="274320"/>
          </a:xfrm>
          <a:prstGeom prst="rect">
            <a:avLst/>
          </a:prstGeom>
          <a:noFill/>
          <a:ln/>
        </p:spPr>
        <p:txBody>
          <a:bodyPr wrap="square" lIns="0" tIns="0" rIns="0" bIns="0" rtlCol="0" anchor="ctr"/>
          <a:lstStyle/>
          <a:p>
            <a:pPr indent="0" marL="0">
              <a:buNone/>
            </a:pPr>
            <a:r>
              <a:rPr lang="en-US" sz="1030" b="1" dirty="0">
                <a:solidFill>
                  <a:srgbClr val="00338D"/>
                </a:solidFill>
                <a:latin typeface="Arial" pitchFamily="34" charset="0"/>
                <a:ea typeface="Arial" pitchFamily="34" charset="-122"/>
                <a:cs typeface="Arial" pitchFamily="34" charset="-120"/>
              </a:rPr>
              <a:t>Conventions réglementées</a:t>
            </a:r>
            <a:endParaRPr lang="en-US" sz="1030" dirty="0"/>
          </a:p>
        </p:txBody>
      </p:sp>
      <p:sp>
        <p:nvSpPr>
          <p:cNvPr id="22" name="Text 17"/>
          <p:cNvSpPr/>
          <p:nvPr/>
        </p:nvSpPr>
        <p:spPr>
          <a:xfrm>
            <a:off x="5221224" y="2569464"/>
            <a:ext cx="3246120" cy="310896"/>
          </a:xfrm>
          <a:prstGeom prst="rect">
            <a:avLst/>
          </a:prstGeom>
          <a:noFill/>
          <a:ln/>
        </p:spPr>
        <p:txBody>
          <a:bodyPr wrap="square" lIns="0" tIns="0" rIns="0" bIns="0" rtlCol="0" anchor="t"/>
          <a:lstStyle/>
          <a:p>
            <a:pPr indent="0" marL="0">
              <a:lnSpc>
                <a:spcPct val="95000"/>
              </a:lnSpc>
              <a:buNone/>
            </a:pPr>
            <a:r>
              <a:rPr lang="en-US" sz="820" dirty="0">
                <a:solidFill>
                  <a:srgbClr val="1B2333"/>
                </a:solidFill>
                <a:latin typeface="Calibri" pitchFamily="34" charset="0"/>
                <a:ea typeface="Calibri" pitchFamily="34" charset="-122"/>
                <a:cs typeface="Calibri" pitchFamily="34" charset="-120"/>
              </a:rPr>
              <a:t>Information clé pour les associés (art. 628 C. com.) ; seuil bas.</a:t>
            </a:r>
            <a:endParaRPr lang="en-US" sz="820" dirty="0"/>
          </a:p>
        </p:txBody>
      </p:sp>
      <p:sp>
        <p:nvSpPr>
          <p:cNvPr id="23" name="Shape 18"/>
          <p:cNvSpPr/>
          <p:nvPr/>
        </p:nvSpPr>
        <p:spPr>
          <a:xfrm>
            <a:off x="502920" y="3026664"/>
            <a:ext cx="3931920" cy="676656"/>
          </a:xfrm>
          <a:prstGeom prst="rect">
            <a:avLst/>
          </a:prstGeom>
          <a:solidFill>
            <a:srgbClr val="FFFFFF"/>
          </a:solidFill>
          <a:ln w="12700">
            <a:solidFill>
              <a:srgbClr val="D7DEEC"/>
            </a:solidFill>
            <a:prstDash val="solid"/>
          </a:ln>
        </p:spPr>
      </p:sp>
      <p:sp>
        <p:nvSpPr>
          <p:cNvPr id="24" name="Shape 19"/>
          <p:cNvSpPr/>
          <p:nvPr/>
        </p:nvSpPr>
        <p:spPr>
          <a:xfrm>
            <a:off x="502920" y="3026664"/>
            <a:ext cx="68580" cy="676656"/>
          </a:xfrm>
          <a:prstGeom prst="rect">
            <a:avLst/>
          </a:prstGeom>
          <a:solidFill>
            <a:srgbClr val="00A3A1"/>
          </a:solidFill>
          <a:ln/>
        </p:spPr>
      </p:sp>
      <p:sp>
        <p:nvSpPr>
          <p:cNvPr id="25" name="Shape 20"/>
          <p:cNvSpPr/>
          <p:nvPr/>
        </p:nvSpPr>
        <p:spPr>
          <a:xfrm>
            <a:off x="649224" y="3191256"/>
            <a:ext cx="365760" cy="365760"/>
          </a:xfrm>
          <a:prstGeom prst="ellipse">
            <a:avLst/>
          </a:prstGeom>
          <a:solidFill>
            <a:srgbClr val="00A3A1"/>
          </a:solidFill>
          <a:ln/>
        </p:spPr>
      </p:sp>
      <p:pic>
        <p:nvPicPr>
          <p:cNvPr id="26" name="Image 3" descr="preencoded.png">    </p:cNvPr>
          <p:cNvPicPr>
            <a:picLocks noChangeAspect="1"/>
          </p:cNvPicPr>
          <p:nvPr/>
        </p:nvPicPr>
        <p:blipFill>
          <a:blip r:embed="rId4"/>
          <a:stretch>
            <a:fillRect/>
          </a:stretch>
        </p:blipFill>
        <p:spPr>
          <a:xfrm>
            <a:off x="747979" y="3290011"/>
            <a:ext cx="168250" cy="168250"/>
          </a:xfrm>
          <a:prstGeom prst="rect">
            <a:avLst/>
          </a:prstGeom>
        </p:spPr>
      </p:pic>
      <p:sp>
        <p:nvSpPr>
          <p:cNvPr id="27" name="Text 21"/>
          <p:cNvSpPr/>
          <p:nvPr/>
        </p:nvSpPr>
        <p:spPr>
          <a:xfrm>
            <a:off x="1106424" y="3081528"/>
            <a:ext cx="3246120" cy="274320"/>
          </a:xfrm>
          <a:prstGeom prst="rect">
            <a:avLst/>
          </a:prstGeom>
          <a:noFill/>
          <a:ln/>
        </p:spPr>
        <p:txBody>
          <a:bodyPr wrap="square" lIns="0" tIns="0" rIns="0" bIns="0" rtlCol="0" anchor="ctr"/>
          <a:lstStyle/>
          <a:p>
            <a:pPr indent="0" marL="0">
              <a:buNone/>
            </a:pPr>
            <a:r>
              <a:rPr lang="en-US" sz="1030" b="1" dirty="0">
                <a:solidFill>
                  <a:srgbClr val="00338D"/>
                </a:solidFill>
                <a:latin typeface="Arial" pitchFamily="34" charset="0"/>
                <a:ea typeface="Arial" pitchFamily="34" charset="-122"/>
                <a:cs typeface="Arial" pitchFamily="34" charset="-120"/>
              </a:rPr>
              <a:t>Comptes courants d'associés</a:t>
            </a:r>
            <a:endParaRPr lang="en-US" sz="1030" dirty="0"/>
          </a:p>
        </p:txBody>
      </p:sp>
      <p:sp>
        <p:nvSpPr>
          <p:cNvPr id="28" name="Text 22"/>
          <p:cNvSpPr/>
          <p:nvPr/>
        </p:nvSpPr>
        <p:spPr>
          <a:xfrm>
            <a:off x="1106424" y="3355848"/>
            <a:ext cx="3246120" cy="310896"/>
          </a:xfrm>
          <a:prstGeom prst="rect">
            <a:avLst/>
          </a:prstGeom>
          <a:noFill/>
          <a:ln/>
        </p:spPr>
        <p:txBody>
          <a:bodyPr wrap="square" lIns="0" tIns="0" rIns="0" bIns="0" rtlCol="0" anchor="t"/>
          <a:lstStyle/>
          <a:p>
            <a:pPr indent="0" marL="0">
              <a:lnSpc>
                <a:spcPct val="95000"/>
              </a:lnSpc>
              <a:buNone/>
            </a:pPr>
            <a:r>
              <a:rPr lang="en-US" sz="820" dirty="0">
                <a:solidFill>
                  <a:srgbClr val="1B2333"/>
                </a:solidFill>
                <a:latin typeface="Calibri" pitchFamily="34" charset="0"/>
                <a:ea typeface="Calibri" pitchFamily="34" charset="-122"/>
                <a:cs typeface="Calibri" pitchFamily="34" charset="-120"/>
              </a:rPr>
              <a:t>Transparence attendue ; risque de requalification fiscale.</a:t>
            </a:r>
            <a:endParaRPr lang="en-US" sz="820" dirty="0"/>
          </a:p>
        </p:txBody>
      </p:sp>
      <p:sp>
        <p:nvSpPr>
          <p:cNvPr id="29" name="Shape 23"/>
          <p:cNvSpPr/>
          <p:nvPr/>
        </p:nvSpPr>
        <p:spPr>
          <a:xfrm>
            <a:off x="4617720" y="3026664"/>
            <a:ext cx="3931920" cy="676656"/>
          </a:xfrm>
          <a:prstGeom prst="rect">
            <a:avLst/>
          </a:prstGeom>
          <a:solidFill>
            <a:srgbClr val="FFFFFF"/>
          </a:solidFill>
          <a:ln w="12700">
            <a:solidFill>
              <a:srgbClr val="D7DEEC"/>
            </a:solidFill>
            <a:prstDash val="solid"/>
          </a:ln>
        </p:spPr>
      </p:sp>
      <p:sp>
        <p:nvSpPr>
          <p:cNvPr id="30" name="Shape 24"/>
          <p:cNvSpPr/>
          <p:nvPr/>
        </p:nvSpPr>
        <p:spPr>
          <a:xfrm>
            <a:off x="4617720" y="3026664"/>
            <a:ext cx="68580" cy="676656"/>
          </a:xfrm>
          <a:prstGeom prst="rect">
            <a:avLst/>
          </a:prstGeom>
          <a:solidFill>
            <a:srgbClr val="00A3A1"/>
          </a:solidFill>
          <a:ln/>
        </p:spPr>
      </p:sp>
      <p:sp>
        <p:nvSpPr>
          <p:cNvPr id="31" name="Shape 25"/>
          <p:cNvSpPr/>
          <p:nvPr/>
        </p:nvSpPr>
        <p:spPr>
          <a:xfrm>
            <a:off x="4764024" y="3191256"/>
            <a:ext cx="365760" cy="365760"/>
          </a:xfrm>
          <a:prstGeom prst="ellipse">
            <a:avLst/>
          </a:prstGeom>
          <a:solidFill>
            <a:srgbClr val="00A3A1"/>
          </a:solidFill>
          <a:ln/>
        </p:spPr>
      </p:sp>
      <p:pic>
        <p:nvPicPr>
          <p:cNvPr id="32" name="Image 4" descr="preencoded.png">    </p:cNvPr>
          <p:cNvPicPr>
            <a:picLocks noChangeAspect="1"/>
          </p:cNvPicPr>
          <p:nvPr/>
        </p:nvPicPr>
        <p:blipFill>
          <a:blip r:embed="rId5"/>
          <a:stretch>
            <a:fillRect/>
          </a:stretch>
        </p:blipFill>
        <p:spPr>
          <a:xfrm>
            <a:off x="4862779" y="3290011"/>
            <a:ext cx="168250" cy="168250"/>
          </a:xfrm>
          <a:prstGeom prst="rect">
            <a:avLst/>
          </a:prstGeom>
        </p:spPr>
      </p:pic>
      <p:sp>
        <p:nvSpPr>
          <p:cNvPr id="33" name="Text 26"/>
          <p:cNvSpPr/>
          <p:nvPr/>
        </p:nvSpPr>
        <p:spPr>
          <a:xfrm>
            <a:off x="5221224" y="3081528"/>
            <a:ext cx="3246120" cy="274320"/>
          </a:xfrm>
          <a:prstGeom prst="rect">
            <a:avLst/>
          </a:prstGeom>
          <a:noFill/>
          <a:ln/>
        </p:spPr>
        <p:txBody>
          <a:bodyPr wrap="square" lIns="0" tIns="0" rIns="0" bIns="0" rtlCol="0" anchor="ctr"/>
          <a:lstStyle/>
          <a:p>
            <a:pPr indent="0" marL="0">
              <a:buNone/>
            </a:pPr>
            <a:r>
              <a:rPr lang="en-US" sz="1030" b="1" dirty="0">
                <a:solidFill>
                  <a:srgbClr val="00338D"/>
                </a:solidFill>
                <a:latin typeface="Arial" pitchFamily="34" charset="0"/>
                <a:ea typeface="Arial" pitchFamily="34" charset="-122"/>
                <a:cs typeface="Arial" pitchFamily="34" charset="-120"/>
              </a:rPr>
              <a:t>Engagements hors bilan</a:t>
            </a:r>
            <a:endParaRPr lang="en-US" sz="1030" dirty="0"/>
          </a:p>
        </p:txBody>
      </p:sp>
      <p:sp>
        <p:nvSpPr>
          <p:cNvPr id="34" name="Text 27"/>
          <p:cNvSpPr/>
          <p:nvPr/>
        </p:nvSpPr>
        <p:spPr>
          <a:xfrm>
            <a:off x="5221224" y="3355848"/>
            <a:ext cx="3246120" cy="310896"/>
          </a:xfrm>
          <a:prstGeom prst="rect">
            <a:avLst/>
          </a:prstGeom>
          <a:noFill/>
          <a:ln/>
        </p:spPr>
        <p:txBody>
          <a:bodyPr wrap="square" lIns="0" tIns="0" rIns="0" bIns="0" rtlCol="0" anchor="t"/>
          <a:lstStyle/>
          <a:p>
            <a:pPr indent="0" marL="0">
              <a:lnSpc>
                <a:spcPct val="95000"/>
              </a:lnSpc>
              <a:buNone/>
            </a:pPr>
            <a:r>
              <a:rPr lang="en-US" sz="820" dirty="0">
                <a:solidFill>
                  <a:srgbClr val="1B2333"/>
                </a:solidFill>
                <a:latin typeface="Calibri" pitchFamily="34" charset="0"/>
                <a:ea typeface="Calibri" pitchFamily="34" charset="-122"/>
                <a:cs typeface="Calibri" pitchFamily="34" charset="-120"/>
              </a:rPr>
              <a:t>Cautions, nantissements, leasing : impact sur l'appréciation des risques.</a:t>
            </a:r>
            <a:endParaRPr lang="en-US" sz="820" dirty="0"/>
          </a:p>
        </p:txBody>
      </p:sp>
      <p:sp>
        <p:nvSpPr>
          <p:cNvPr id="35" name="Shape 28"/>
          <p:cNvSpPr/>
          <p:nvPr/>
        </p:nvSpPr>
        <p:spPr>
          <a:xfrm>
            <a:off x="502920" y="3813048"/>
            <a:ext cx="3931920" cy="676656"/>
          </a:xfrm>
          <a:prstGeom prst="rect">
            <a:avLst/>
          </a:prstGeom>
          <a:solidFill>
            <a:srgbClr val="FFFFFF"/>
          </a:solidFill>
          <a:ln w="12700">
            <a:solidFill>
              <a:srgbClr val="D7DEEC"/>
            </a:solidFill>
            <a:prstDash val="solid"/>
          </a:ln>
        </p:spPr>
      </p:sp>
      <p:sp>
        <p:nvSpPr>
          <p:cNvPr id="36" name="Shape 29"/>
          <p:cNvSpPr/>
          <p:nvPr/>
        </p:nvSpPr>
        <p:spPr>
          <a:xfrm>
            <a:off x="502920" y="3813048"/>
            <a:ext cx="68580" cy="676656"/>
          </a:xfrm>
          <a:prstGeom prst="rect">
            <a:avLst/>
          </a:prstGeom>
          <a:solidFill>
            <a:srgbClr val="00A3A1"/>
          </a:solidFill>
          <a:ln/>
        </p:spPr>
      </p:sp>
      <p:sp>
        <p:nvSpPr>
          <p:cNvPr id="37" name="Shape 30"/>
          <p:cNvSpPr/>
          <p:nvPr/>
        </p:nvSpPr>
        <p:spPr>
          <a:xfrm>
            <a:off x="649224" y="3977640"/>
            <a:ext cx="365760" cy="365760"/>
          </a:xfrm>
          <a:prstGeom prst="ellipse">
            <a:avLst/>
          </a:prstGeom>
          <a:solidFill>
            <a:srgbClr val="00A3A1"/>
          </a:solidFill>
          <a:ln/>
        </p:spPr>
      </p:sp>
      <p:pic>
        <p:nvPicPr>
          <p:cNvPr id="38" name="Image 5" descr="preencoded.png">    </p:cNvPr>
          <p:cNvPicPr>
            <a:picLocks noChangeAspect="1"/>
          </p:cNvPicPr>
          <p:nvPr/>
        </p:nvPicPr>
        <p:blipFill>
          <a:blip r:embed="rId6"/>
          <a:stretch>
            <a:fillRect/>
          </a:stretch>
        </p:blipFill>
        <p:spPr>
          <a:xfrm>
            <a:off x="747979" y="4076395"/>
            <a:ext cx="168250" cy="168250"/>
          </a:xfrm>
          <a:prstGeom prst="rect">
            <a:avLst/>
          </a:prstGeom>
        </p:spPr>
      </p:pic>
      <p:sp>
        <p:nvSpPr>
          <p:cNvPr id="39" name="Text 31"/>
          <p:cNvSpPr/>
          <p:nvPr/>
        </p:nvSpPr>
        <p:spPr>
          <a:xfrm>
            <a:off x="1106424" y="3867912"/>
            <a:ext cx="3246120" cy="274320"/>
          </a:xfrm>
          <a:prstGeom prst="rect">
            <a:avLst/>
          </a:prstGeom>
          <a:noFill/>
          <a:ln/>
        </p:spPr>
        <p:txBody>
          <a:bodyPr wrap="square" lIns="0" tIns="0" rIns="0" bIns="0" rtlCol="0" anchor="ctr"/>
          <a:lstStyle/>
          <a:p>
            <a:pPr indent="0" marL="0">
              <a:buNone/>
            </a:pPr>
            <a:r>
              <a:rPr lang="en-US" sz="1030" b="1" dirty="0">
                <a:solidFill>
                  <a:srgbClr val="00338D"/>
                </a:solidFill>
                <a:latin typeface="Arial" pitchFamily="34" charset="0"/>
                <a:ea typeface="Arial" pitchFamily="34" charset="-122"/>
                <a:cs typeface="Arial" pitchFamily="34" charset="-120"/>
              </a:rPr>
              <a:t>Provisions &amp; estimations</a:t>
            </a:r>
            <a:endParaRPr lang="en-US" sz="1030" dirty="0"/>
          </a:p>
        </p:txBody>
      </p:sp>
      <p:sp>
        <p:nvSpPr>
          <p:cNvPr id="40" name="Text 32"/>
          <p:cNvSpPr/>
          <p:nvPr/>
        </p:nvSpPr>
        <p:spPr>
          <a:xfrm>
            <a:off x="1106424" y="4142232"/>
            <a:ext cx="3246120" cy="310896"/>
          </a:xfrm>
          <a:prstGeom prst="rect">
            <a:avLst/>
          </a:prstGeom>
          <a:noFill/>
          <a:ln/>
        </p:spPr>
        <p:txBody>
          <a:bodyPr wrap="square" lIns="0" tIns="0" rIns="0" bIns="0" rtlCol="0" anchor="t"/>
          <a:lstStyle/>
          <a:p>
            <a:pPr indent="0" marL="0">
              <a:lnSpc>
                <a:spcPct val="95000"/>
              </a:lnSpc>
              <a:buNone/>
            </a:pPr>
            <a:r>
              <a:rPr lang="en-US" sz="820" dirty="0">
                <a:solidFill>
                  <a:srgbClr val="1B2333"/>
                </a:solidFill>
                <a:latin typeface="Calibri" pitchFamily="34" charset="0"/>
                <a:ea typeface="Calibri" pitchFamily="34" charset="-122"/>
                <a:cs typeface="Calibri" pitchFamily="34" charset="-120"/>
              </a:rPr>
              <a:t>Fort jugement ; sensibilité aux variations de résultat.</a:t>
            </a:r>
            <a:endParaRPr lang="en-US" sz="820" dirty="0"/>
          </a:p>
        </p:txBody>
      </p:sp>
      <p:sp>
        <p:nvSpPr>
          <p:cNvPr id="41" name="Shape 33"/>
          <p:cNvSpPr/>
          <p:nvPr/>
        </p:nvSpPr>
        <p:spPr>
          <a:xfrm>
            <a:off x="4617720" y="3813048"/>
            <a:ext cx="3931920" cy="676656"/>
          </a:xfrm>
          <a:prstGeom prst="rect">
            <a:avLst/>
          </a:prstGeom>
          <a:solidFill>
            <a:srgbClr val="FFFFFF"/>
          </a:solidFill>
          <a:ln w="12700">
            <a:solidFill>
              <a:srgbClr val="D7DEEC"/>
            </a:solidFill>
            <a:prstDash val="solid"/>
          </a:ln>
        </p:spPr>
      </p:sp>
      <p:sp>
        <p:nvSpPr>
          <p:cNvPr id="42" name="Shape 34"/>
          <p:cNvSpPr/>
          <p:nvPr/>
        </p:nvSpPr>
        <p:spPr>
          <a:xfrm>
            <a:off x="4617720" y="3813048"/>
            <a:ext cx="68580" cy="676656"/>
          </a:xfrm>
          <a:prstGeom prst="rect">
            <a:avLst/>
          </a:prstGeom>
          <a:solidFill>
            <a:srgbClr val="00A3A1"/>
          </a:solidFill>
          <a:ln/>
        </p:spPr>
      </p:sp>
      <p:sp>
        <p:nvSpPr>
          <p:cNvPr id="43" name="Shape 35"/>
          <p:cNvSpPr/>
          <p:nvPr/>
        </p:nvSpPr>
        <p:spPr>
          <a:xfrm>
            <a:off x="4764024" y="3977640"/>
            <a:ext cx="365760" cy="365760"/>
          </a:xfrm>
          <a:prstGeom prst="ellipse">
            <a:avLst/>
          </a:prstGeom>
          <a:solidFill>
            <a:srgbClr val="00A3A1"/>
          </a:solidFill>
          <a:ln/>
        </p:spPr>
      </p:sp>
      <p:pic>
        <p:nvPicPr>
          <p:cNvPr id="44" name="Image 6" descr="preencoded.png">    </p:cNvPr>
          <p:cNvPicPr>
            <a:picLocks noChangeAspect="1"/>
          </p:cNvPicPr>
          <p:nvPr/>
        </p:nvPicPr>
        <p:blipFill>
          <a:blip r:embed="rId7"/>
          <a:stretch>
            <a:fillRect/>
          </a:stretch>
        </p:blipFill>
        <p:spPr>
          <a:xfrm>
            <a:off x="4862779" y="4076395"/>
            <a:ext cx="168250" cy="168250"/>
          </a:xfrm>
          <a:prstGeom prst="rect">
            <a:avLst/>
          </a:prstGeom>
        </p:spPr>
      </p:pic>
      <p:sp>
        <p:nvSpPr>
          <p:cNvPr id="45" name="Text 36"/>
          <p:cNvSpPr/>
          <p:nvPr/>
        </p:nvSpPr>
        <p:spPr>
          <a:xfrm>
            <a:off x="5221224" y="3867912"/>
            <a:ext cx="3246120" cy="274320"/>
          </a:xfrm>
          <a:prstGeom prst="rect">
            <a:avLst/>
          </a:prstGeom>
          <a:noFill/>
          <a:ln/>
        </p:spPr>
        <p:txBody>
          <a:bodyPr wrap="square" lIns="0" tIns="0" rIns="0" bIns="0" rtlCol="0" anchor="ctr"/>
          <a:lstStyle/>
          <a:p>
            <a:pPr indent="0" marL="0">
              <a:buNone/>
            </a:pPr>
            <a:r>
              <a:rPr lang="en-US" sz="1030" b="1" dirty="0">
                <a:solidFill>
                  <a:srgbClr val="00338D"/>
                </a:solidFill>
                <a:latin typeface="Arial" pitchFamily="34" charset="0"/>
                <a:ea typeface="Arial" pitchFamily="34" charset="-122"/>
                <a:cs typeface="Arial" pitchFamily="34" charset="-120"/>
              </a:rPr>
              <a:t>Opérations en devises</a:t>
            </a:r>
            <a:endParaRPr lang="en-US" sz="1030" dirty="0"/>
          </a:p>
        </p:txBody>
      </p:sp>
      <p:sp>
        <p:nvSpPr>
          <p:cNvPr id="46" name="Text 37"/>
          <p:cNvSpPr/>
          <p:nvPr/>
        </p:nvSpPr>
        <p:spPr>
          <a:xfrm>
            <a:off x="5221224" y="4142232"/>
            <a:ext cx="3246120" cy="310896"/>
          </a:xfrm>
          <a:prstGeom prst="rect">
            <a:avLst/>
          </a:prstGeom>
          <a:noFill/>
          <a:ln/>
        </p:spPr>
        <p:txBody>
          <a:bodyPr wrap="square" lIns="0" tIns="0" rIns="0" bIns="0" rtlCol="0" anchor="t"/>
          <a:lstStyle/>
          <a:p>
            <a:pPr indent="0" marL="0">
              <a:lnSpc>
                <a:spcPct val="95000"/>
              </a:lnSpc>
              <a:buNone/>
            </a:pPr>
            <a:r>
              <a:rPr lang="en-US" sz="820" dirty="0">
                <a:solidFill>
                  <a:srgbClr val="1B2333"/>
                </a:solidFill>
                <a:latin typeface="Calibri" pitchFamily="34" charset="0"/>
                <a:ea typeface="Calibri" pitchFamily="34" charset="-122"/>
                <a:cs typeface="Calibri" pitchFamily="34" charset="-120"/>
              </a:rPr>
              <a:t>Risque de change et de conversion (Banque d'Algérie).</a:t>
            </a:r>
            <a:endParaRPr lang="en-US" sz="820" dirty="0"/>
          </a:p>
        </p:txBody>
      </p:sp>
      <p:sp>
        <p:nvSpPr>
          <p:cNvPr id="47" name="Text 3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Seuils spécifiques</a:t>
            </a:r>
            <a:endParaRPr lang="en-US" sz="750" dirty="0"/>
          </a:p>
        </p:txBody>
      </p:sp>
      <p:sp>
        <p:nvSpPr>
          <p:cNvPr id="48" name="Text 3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70</a:t>
            </a:r>
            <a:endParaRPr lang="en-US" sz="75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Révision des seuils &amp; articulation avec la NAA 450</a:t>
            </a:r>
            <a:endParaRPr lang="en-US" sz="2700" dirty="0"/>
          </a:p>
        </p:txBody>
      </p:sp>
      <p:sp>
        <p:nvSpPr>
          <p:cNvPr id="5" name="Shape 3"/>
          <p:cNvSpPr/>
          <p:nvPr/>
        </p:nvSpPr>
        <p:spPr>
          <a:xfrm>
            <a:off x="502920" y="1417320"/>
            <a:ext cx="3931920" cy="315468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6" name="Shape 4"/>
          <p:cNvSpPr/>
          <p:nvPr/>
        </p:nvSpPr>
        <p:spPr>
          <a:xfrm>
            <a:off x="502920" y="1417320"/>
            <a:ext cx="68580" cy="3154680"/>
          </a:xfrm>
          <a:prstGeom prst="rect">
            <a:avLst/>
          </a:prstGeom>
          <a:solidFill>
            <a:srgbClr val="1E49E2"/>
          </a:solidFill>
          <a:ln/>
        </p:spPr>
      </p:sp>
      <p:sp>
        <p:nvSpPr>
          <p:cNvPr id="7" name="Shape 5"/>
          <p:cNvSpPr/>
          <p:nvPr/>
        </p:nvSpPr>
        <p:spPr>
          <a:xfrm>
            <a:off x="704088" y="1591056"/>
            <a:ext cx="438912" cy="438912"/>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22594" y="1709562"/>
            <a:ext cx="201900" cy="201900"/>
          </a:xfrm>
          <a:prstGeom prst="rect">
            <a:avLst/>
          </a:prstGeom>
        </p:spPr>
      </p:pic>
      <p:sp>
        <p:nvSpPr>
          <p:cNvPr id="9" name="Text 6"/>
          <p:cNvSpPr/>
          <p:nvPr/>
        </p:nvSpPr>
        <p:spPr>
          <a:xfrm>
            <a:off x="1252728" y="1591056"/>
            <a:ext cx="3017520" cy="457200"/>
          </a:xfrm>
          <a:prstGeom prst="rect">
            <a:avLst/>
          </a:prstGeom>
          <a:noFill/>
          <a:ln/>
        </p:spPr>
        <p:txBody>
          <a:bodyPr wrap="square" lIns="0" tIns="0" rIns="0" bIns="0" rtlCol="0" anchor="ctr"/>
          <a:lstStyle/>
          <a:p>
            <a:pPr indent="0" marL="0">
              <a:lnSpc>
                <a:spcPct val="92000"/>
              </a:lnSpc>
              <a:buNone/>
            </a:pPr>
            <a:r>
              <a:rPr lang="en-US" sz="1250" b="1" dirty="0">
                <a:solidFill>
                  <a:srgbClr val="00338D"/>
                </a:solidFill>
                <a:latin typeface="Arial" pitchFamily="34" charset="0"/>
                <a:ea typeface="Arial" pitchFamily="34" charset="-122"/>
                <a:cs typeface="Arial" pitchFamily="34" charset="-120"/>
              </a:rPr>
              <a:t>Révision en cours de mission</a:t>
            </a:r>
            <a:endParaRPr lang="en-US" sz="1250" dirty="0"/>
          </a:p>
        </p:txBody>
      </p:sp>
      <p:sp>
        <p:nvSpPr>
          <p:cNvPr id="10" name="Text 7"/>
          <p:cNvSpPr/>
          <p:nvPr/>
        </p:nvSpPr>
        <p:spPr>
          <a:xfrm>
            <a:off x="722376" y="2157984"/>
            <a:ext cx="3566160" cy="256032"/>
          </a:xfrm>
          <a:prstGeom prst="rect">
            <a:avLst/>
          </a:prstGeom>
          <a:noFill/>
          <a:ln/>
        </p:spPr>
        <p:txBody>
          <a:bodyPr wrap="square" lIns="0" tIns="0" rIns="0" bIns="0" rtlCol="0" anchor="ctr"/>
          <a:lstStyle/>
          <a:p>
            <a:pPr indent="0" marL="0">
              <a:buNone/>
            </a:pPr>
            <a:r>
              <a:rPr lang="en-US" sz="950" i="1" dirty="0">
                <a:solidFill>
                  <a:srgbClr val="1E49E2"/>
                </a:solidFill>
                <a:latin typeface="Calibri" pitchFamily="34" charset="0"/>
                <a:ea typeface="Calibri" pitchFamily="34" charset="-122"/>
                <a:cs typeface="Calibri" pitchFamily="34" charset="-120"/>
              </a:rPr>
              <a:t>NAA 320 §12-13</a:t>
            </a:r>
            <a:endParaRPr lang="en-US" sz="950" dirty="0"/>
          </a:p>
        </p:txBody>
      </p:sp>
      <p:sp>
        <p:nvSpPr>
          <p:cNvPr id="11" name="Text 8"/>
          <p:cNvSpPr/>
          <p:nvPr/>
        </p:nvSpPr>
        <p:spPr>
          <a:xfrm>
            <a:off x="722376" y="2432304"/>
            <a:ext cx="3584448" cy="2057400"/>
          </a:xfrm>
          <a:prstGeom prst="rect">
            <a:avLst/>
          </a:prstGeom>
          <a:noFill/>
          <a:ln/>
        </p:spPr>
        <p:txBody>
          <a:bodyPr wrap="square" lIns="0" tIns="0" rIns="0" bIns="0" rtlCol="0" anchor="t"/>
          <a:lstStyle/>
          <a:p>
            <a:pPr indent="0" marL="0">
              <a:lnSpc>
                <a:spcPct val="105000"/>
              </a:lnSpc>
              <a:buNone/>
            </a:pPr>
            <a:r>
              <a:rPr lang="en-US" sz="940" dirty="0">
                <a:solidFill>
                  <a:srgbClr val="1B2333"/>
                </a:solidFill>
                <a:latin typeface="Calibri" pitchFamily="34" charset="0"/>
                <a:ea typeface="Calibri" pitchFamily="34" charset="-122"/>
                <a:cs typeface="Calibri" pitchFamily="34" charset="-120"/>
              </a:rPr>
              <a:t>Les seuils sont révisés si l'auditeur prend connaissance d'informations qui l'auraient conduit à les fixer différemment :
</a:t>
            </a:r>
            <a:pPr indent="0" marL="0">
              <a:lnSpc>
                <a:spcPct val="105000"/>
              </a:lnSpc>
              <a:buNone/>
            </a:pPr>
            <a:r>
              <a:rPr lang="en-US" sz="940" dirty="0">
                <a:solidFill>
                  <a:srgbClr val="1B2333"/>
                </a:solidFill>
                <a:latin typeface="Calibri" pitchFamily="34" charset="0"/>
                <a:ea typeface="Calibri" pitchFamily="34" charset="-122"/>
                <a:cs typeface="Calibri" pitchFamily="34" charset="-120"/>
              </a:rPr>
              <a:t>• évolution de la base de référence (résultat réel ≠ prévisionnel)
• changement de circonstances significatif
• meilleure connaissance de l'entité et de ses risques
</a:t>
            </a:r>
            <a:pPr indent="0" marL="0">
              <a:lnSpc>
                <a:spcPct val="105000"/>
              </a:lnSpc>
              <a:buNone/>
            </a:pPr>
            <a:r>
              <a:rPr lang="en-US" sz="940" i="1" dirty="0">
                <a:solidFill>
                  <a:srgbClr val="1B2333"/>
                </a:solidFill>
                <a:latin typeface="Calibri" pitchFamily="34" charset="0"/>
                <a:ea typeface="Calibri" pitchFamily="34" charset="-122"/>
                <a:cs typeface="Calibri" pitchFamily="34" charset="-120"/>
              </a:rPr>
              <a:t>La révision peut imposer de revoir l'étendue des procédures déjà planifiées.</a:t>
            </a:r>
            <a:endParaRPr lang="en-US" sz="940" dirty="0"/>
          </a:p>
        </p:txBody>
      </p:sp>
      <p:sp>
        <p:nvSpPr>
          <p:cNvPr id="12" name="Shape 9"/>
          <p:cNvSpPr/>
          <p:nvPr/>
        </p:nvSpPr>
        <p:spPr>
          <a:xfrm>
            <a:off x="4617720" y="1417320"/>
            <a:ext cx="3931920" cy="3154680"/>
          </a:xfrm>
          <a:prstGeom prst="rect">
            <a:avLst/>
          </a:prstGeom>
          <a:solidFill>
            <a:srgbClr val="FFFFFF"/>
          </a:solidFill>
          <a:ln w="12700">
            <a:solidFill>
              <a:srgbClr val="D7DEEC"/>
            </a:solidFill>
            <a:prstDash val="solid"/>
          </a:ln>
          <a:effectLst>
            <a:outerShdw sx="100000" sy="100000" kx="0" ky="0" algn="bl" rotWithShape="0" blurRad="88900" dist="38100" dir="8100000">
              <a:srgbClr val="5B6B8C">
                <a:alpha val="18000"/>
              </a:srgbClr>
            </a:outerShdw>
          </a:effectLst>
        </p:spPr>
      </p:sp>
      <p:sp>
        <p:nvSpPr>
          <p:cNvPr id="13" name="Shape 10"/>
          <p:cNvSpPr/>
          <p:nvPr/>
        </p:nvSpPr>
        <p:spPr>
          <a:xfrm>
            <a:off x="4617720" y="1417320"/>
            <a:ext cx="68580" cy="3154680"/>
          </a:xfrm>
          <a:prstGeom prst="rect">
            <a:avLst/>
          </a:prstGeom>
          <a:solidFill>
            <a:srgbClr val="00A3A1"/>
          </a:solidFill>
          <a:ln/>
        </p:spPr>
      </p:sp>
      <p:sp>
        <p:nvSpPr>
          <p:cNvPr id="14" name="Shape 11"/>
          <p:cNvSpPr/>
          <p:nvPr/>
        </p:nvSpPr>
        <p:spPr>
          <a:xfrm>
            <a:off x="4818888" y="1591056"/>
            <a:ext cx="438912" cy="438912"/>
          </a:xfrm>
          <a:prstGeom prst="ellipse">
            <a:avLst/>
          </a:prstGeom>
          <a:solidFill>
            <a:srgbClr val="00A3A1"/>
          </a:solidFill>
          <a:ln/>
        </p:spPr>
      </p:sp>
      <p:pic>
        <p:nvPicPr>
          <p:cNvPr id="15" name="Image 1" descr="preencoded.png">    </p:cNvPr>
          <p:cNvPicPr>
            <a:picLocks noChangeAspect="1"/>
          </p:cNvPicPr>
          <p:nvPr/>
        </p:nvPicPr>
        <p:blipFill>
          <a:blip r:embed="rId2"/>
          <a:stretch>
            <a:fillRect/>
          </a:stretch>
        </p:blipFill>
        <p:spPr>
          <a:xfrm>
            <a:off x="4937394" y="1709562"/>
            <a:ext cx="201900" cy="201900"/>
          </a:xfrm>
          <a:prstGeom prst="rect">
            <a:avLst/>
          </a:prstGeom>
        </p:spPr>
      </p:pic>
      <p:sp>
        <p:nvSpPr>
          <p:cNvPr id="16" name="Text 12"/>
          <p:cNvSpPr/>
          <p:nvPr/>
        </p:nvSpPr>
        <p:spPr>
          <a:xfrm>
            <a:off x="5367528" y="1591056"/>
            <a:ext cx="3063240" cy="457200"/>
          </a:xfrm>
          <a:prstGeom prst="rect">
            <a:avLst/>
          </a:prstGeom>
          <a:noFill/>
          <a:ln/>
        </p:spPr>
        <p:txBody>
          <a:bodyPr wrap="square" lIns="0" tIns="0" rIns="0" bIns="0" rtlCol="0" anchor="ctr"/>
          <a:lstStyle/>
          <a:p>
            <a:pPr indent="0" marL="0">
              <a:lnSpc>
                <a:spcPct val="92000"/>
              </a:lnSpc>
              <a:buNone/>
            </a:pPr>
            <a:r>
              <a:rPr lang="en-US" sz="1200" b="1" dirty="0">
                <a:solidFill>
                  <a:srgbClr val="00338D"/>
                </a:solidFill>
                <a:latin typeface="Arial" pitchFamily="34" charset="0"/>
                <a:ea typeface="Arial" pitchFamily="34" charset="-122"/>
                <a:cs typeface="Arial" pitchFamily="34" charset="-120"/>
              </a:rPr>
              <a:t>Évaluation des anomalies — NAA 450</a:t>
            </a:r>
            <a:endParaRPr lang="en-US" sz="1200" dirty="0"/>
          </a:p>
        </p:txBody>
      </p:sp>
      <p:sp>
        <p:nvSpPr>
          <p:cNvPr id="17" name="Text 13"/>
          <p:cNvSpPr/>
          <p:nvPr/>
        </p:nvSpPr>
        <p:spPr>
          <a:xfrm>
            <a:off x="4837176" y="2157984"/>
            <a:ext cx="3566160" cy="256032"/>
          </a:xfrm>
          <a:prstGeom prst="rect">
            <a:avLst/>
          </a:prstGeom>
          <a:noFill/>
          <a:ln/>
        </p:spPr>
        <p:txBody>
          <a:bodyPr wrap="square" lIns="0" tIns="0" rIns="0" bIns="0" rtlCol="0" anchor="ctr"/>
          <a:lstStyle/>
          <a:p>
            <a:pPr indent="0" marL="0">
              <a:buNone/>
            </a:pPr>
            <a:r>
              <a:rPr lang="en-US" sz="950" i="1" dirty="0">
                <a:solidFill>
                  <a:srgbClr val="0A6E6C"/>
                </a:solidFill>
                <a:latin typeface="Calibri" pitchFamily="34" charset="0"/>
                <a:ea typeface="Calibri" pitchFamily="34" charset="-122"/>
                <a:cs typeface="Calibri" pitchFamily="34" charset="-120"/>
              </a:rPr>
              <a:t>La boucle de bouclage</a:t>
            </a:r>
            <a:endParaRPr lang="en-US" sz="950" dirty="0"/>
          </a:p>
        </p:txBody>
      </p:sp>
      <p:sp>
        <p:nvSpPr>
          <p:cNvPr id="18" name="Text 14"/>
          <p:cNvSpPr/>
          <p:nvPr/>
        </p:nvSpPr>
        <p:spPr>
          <a:xfrm>
            <a:off x="4837176" y="2432304"/>
            <a:ext cx="3584448" cy="2057400"/>
          </a:xfrm>
          <a:prstGeom prst="rect">
            <a:avLst/>
          </a:prstGeom>
          <a:noFill/>
          <a:ln/>
        </p:spPr>
        <p:txBody>
          <a:bodyPr wrap="square" lIns="0" tIns="0" rIns="0" bIns="0" rtlCol="0" anchor="t"/>
          <a:lstStyle/>
          <a:p>
            <a:pPr indent="0" marL="0">
              <a:lnSpc>
                <a:spcPct val="105000"/>
              </a:lnSpc>
              <a:buNone/>
            </a:pPr>
            <a:r>
              <a:rPr lang="en-US" sz="940" dirty="0">
                <a:solidFill>
                  <a:srgbClr val="1B2333"/>
                </a:solidFill>
                <a:latin typeface="Calibri" pitchFamily="34" charset="0"/>
                <a:ea typeface="Calibri" pitchFamily="34" charset="-122"/>
                <a:cs typeface="Calibri" pitchFamily="34" charset="-120"/>
              </a:rPr>
              <a:t>En fin de mission, l'auditeur :
</a:t>
            </a:r>
            <a:pPr indent="0" marL="0">
              <a:lnSpc>
                <a:spcPct val="105000"/>
              </a:lnSpc>
              <a:buNone/>
            </a:pPr>
            <a:r>
              <a:rPr lang="en-US" sz="940" dirty="0">
                <a:solidFill>
                  <a:srgbClr val="1B2333"/>
                </a:solidFill>
                <a:latin typeface="Calibri" pitchFamily="34" charset="0"/>
                <a:ea typeface="Calibri" pitchFamily="34" charset="-122"/>
                <a:cs typeface="Calibri" pitchFamily="34" charset="-120"/>
              </a:rPr>
              <a:t>• cumule les anomalies non corrigées (au-delà du seuil d'investigation)
• les compare au seuil global
• évalue leur incidence — isolée et cumulée — sur les EF
• demande les corrections nécessaires
</a:t>
            </a:r>
            <a:pPr indent="0" marL="0">
              <a:lnSpc>
                <a:spcPct val="105000"/>
              </a:lnSpc>
              <a:buNone/>
            </a:pPr>
            <a:r>
              <a:rPr lang="en-US" sz="940" b="1" dirty="0">
                <a:solidFill>
                  <a:srgbClr val="1B2333"/>
                </a:solidFill>
                <a:latin typeface="Calibri" pitchFamily="34" charset="0"/>
                <a:ea typeface="Calibri" pitchFamily="34" charset="-122"/>
                <a:cs typeface="Calibri" pitchFamily="34" charset="-120"/>
              </a:rPr>
              <a:t>Si le cumul dépasse le seuil global : impact sur l'opinion (NAA 705).</a:t>
            </a:r>
            <a:endParaRPr lang="en-US" sz="940" dirty="0"/>
          </a:p>
        </p:txBody>
      </p:sp>
      <p:sp>
        <p:nvSpPr>
          <p:cNvPr id="19" name="Text 15"/>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Révision &amp; NAA 450</a:t>
            </a:r>
            <a:endParaRPr lang="en-US" sz="750" dirty="0"/>
          </a:p>
        </p:txBody>
      </p:sp>
      <p:sp>
        <p:nvSpPr>
          <p:cNvPr id="20" name="Text 16"/>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71</a:t>
            </a:r>
            <a:endParaRPr lang="en-US" sz="75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15H45 · OUTIL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Atelier — quelle base de référence retenir ?</a:t>
            </a:r>
            <a:endParaRPr lang="en-US" sz="2700" dirty="0"/>
          </a:p>
        </p:txBody>
      </p:sp>
      <p:sp>
        <p:nvSpPr>
          <p:cNvPr id="5" name="Text 3"/>
          <p:cNvSpPr/>
          <p:nvPr/>
        </p:nvSpPr>
        <p:spPr>
          <a:xfrm>
            <a:off x="502920" y="1280160"/>
            <a:ext cx="8138160" cy="320040"/>
          </a:xfrm>
          <a:prstGeom prst="rect">
            <a:avLst/>
          </a:prstGeom>
          <a:noFill/>
          <a:ln/>
        </p:spPr>
        <p:txBody>
          <a:bodyPr wrap="square" lIns="0" tIns="0" rIns="0" bIns="0" rtlCol="0" anchor="ctr"/>
          <a:lstStyle/>
          <a:p>
            <a:pPr indent="0" marL="0">
              <a:buNone/>
            </a:pPr>
            <a:r>
              <a:rPr lang="en-US" sz="1050" i="1" dirty="0">
                <a:solidFill>
                  <a:srgbClr val="5C6678"/>
                </a:solidFill>
                <a:latin typeface="Calibri" pitchFamily="34" charset="0"/>
                <a:ea typeface="Calibri" pitchFamily="34" charset="-122"/>
                <a:cs typeface="Calibri" pitchFamily="34" charset="-120"/>
              </a:rPr>
              <a:t>Pour chacune des trois entités, choisissez la base de référence la plus pertinente et justifiez.</a:t>
            </a:r>
            <a:endParaRPr lang="en-US" sz="1050" dirty="0"/>
          </a:p>
        </p:txBody>
      </p:sp>
      <p:graphicFrame>
        <p:nvGraphicFramePr>
          <p:cNvPr id="73" name="Table 0"/>
          <p:cNvGraphicFramePr>
            <a:graphicFrameLocks noGrp="1"/>
          </p:cNvGraphicFramePr>
          <p:nvPr>
            <p:extLst>
              <p:ext uri="{D42A27DB-BD31-4B8C-83A1-F6EECF244321}">
                <p14:modId xmlns:p14="http://schemas.microsoft.com/office/powerpoint/2010/main" val="1579011935"/>
              </p:ext>
            </p:extLst>
          </p:nvPr>
        </p:nvGraphicFramePr>
        <p:xfrm>
          <a:off x="502920" y="1691640"/>
          <a:ext cx="8138160" cy="914400"/>
        </p:xfrm>
        <a:graphic>
          <a:graphicData uri="http://schemas.openxmlformats.org/drawingml/2006/table">
            <a:tbl>
              <a:tblPr/>
              <a:tblGrid>
                <a:gridCol w="1417320"/>
                <a:gridCol w="2788920"/>
                <a:gridCol w="3931920"/>
              </a:tblGrid>
              <a:tr h="420624">
                <a:tc>
                  <a:txBody>
                    <a:bodyPr/>
                    <a:lstStyle/>
                    <a:p>
                      <a:pPr algn="l" indent="0" marL="0">
                        <a:buNone/>
                      </a:pPr>
                      <a:r>
                        <a:rPr lang="en-US" sz="960" b="1" dirty="0">
                          <a:solidFill>
                            <a:srgbClr val="FFFFFF"/>
                          </a:solidFill>
                          <a:latin typeface="Calibri" pitchFamily="34" charset="0"/>
                          <a:ea typeface="Calibri" pitchFamily="34" charset="-122"/>
                          <a:cs typeface="Calibri" pitchFamily="34" charset="-120"/>
                        </a:rPr>
                        <a:t>Entité</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60" b="1" dirty="0">
                          <a:solidFill>
                            <a:srgbClr val="FFFFFF"/>
                          </a:solidFill>
                          <a:latin typeface="Calibri" pitchFamily="34" charset="0"/>
                          <a:ea typeface="Calibri" pitchFamily="34" charset="-122"/>
                          <a:cs typeface="Calibri" pitchFamily="34" charset="-120"/>
                        </a:rPr>
                        <a:t>Situation</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60" b="1" dirty="0">
                          <a:solidFill>
                            <a:srgbClr val="FFFFFF"/>
                          </a:solidFill>
                          <a:latin typeface="Calibri" pitchFamily="34" charset="0"/>
                          <a:ea typeface="Calibri" pitchFamily="34" charset="-122"/>
                          <a:cs typeface="Calibri" pitchFamily="34" charset="-120"/>
                        </a:rPr>
                        <a:t>Base recommandée — justification</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786384">
                <a:tc>
                  <a:txBody>
                    <a:bodyPr/>
                    <a:lstStyle/>
                    <a:p>
                      <a:pPr algn="l" indent="0" marL="0">
                        <a:buNone/>
                      </a:pPr>
                      <a:r>
                        <a:rPr lang="en-US" sz="960" b="1" dirty="0">
                          <a:solidFill>
                            <a:srgbClr val="00338D"/>
                          </a:solidFill>
                          <a:latin typeface="Calibri" pitchFamily="34" charset="0"/>
                          <a:ea typeface="Calibri" pitchFamily="34" charset="-122"/>
                          <a:cs typeface="Calibri" pitchFamily="34" charset="-120"/>
                        </a:rPr>
                        <a:t>(a) SARL</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60" dirty="0">
                          <a:solidFill>
                            <a:srgbClr val="1B2333"/>
                          </a:solidFill>
                          <a:latin typeface="Calibri" pitchFamily="34" charset="0"/>
                          <a:ea typeface="Calibri" pitchFamily="34" charset="-122"/>
                          <a:cs typeface="Calibri" pitchFamily="34" charset="-120"/>
                        </a:rPr>
                        <a:t>Exercice déficitaire, résultat proche de zéro</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60" dirty="0">
                          <a:solidFill>
                            <a:srgbClr val="1B2333"/>
                          </a:solidFill>
                          <a:latin typeface="Calibri" pitchFamily="34" charset="0"/>
                          <a:ea typeface="Calibri" pitchFamily="34" charset="-122"/>
                          <a:cs typeface="Calibri" pitchFamily="34" charset="-120"/>
                        </a:rPr>
                        <a:t>Chiffre d'affaires (0,5–2 %) — le RAI n'est ni stable ni représentatif</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786384">
                <a:tc>
                  <a:txBody>
                    <a:bodyPr/>
                    <a:lstStyle/>
                    <a:p>
                      <a:pPr algn="l" indent="0" marL="0">
                        <a:buNone/>
                      </a:pPr>
                      <a:r>
                        <a:rPr lang="en-US" sz="960" b="1" dirty="0">
                          <a:solidFill>
                            <a:srgbClr val="00338D"/>
                          </a:solidFill>
                          <a:latin typeface="Calibri" pitchFamily="34" charset="0"/>
                          <a:ea typeface="Calibri" pitchFamily="34" charset="-122"/>
                          <a:cs typeface="Calibri" pitchFamily="34" charset="-120"/>
                        </a:rPr>
                        <a:t>(b) SPA cotée</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60" dirty="0">
                          <a:solidFill>
                            <a:srgbClr val="1B2333"/>
                          </a:solidFill>
                          <a:latin typeface="Calibri" pitchFamily="34" charset="0"/>
                          <a:ea typeface="Calibri" pitchFamily="34" charset="-122"/>
                          <a:cs typeface="Calibri" pitchFamily="34" charset="-120"/>
                        </a:rPr>
                        <a:t>Rentable, attentes des marchés et investisseurs</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60" dirty="0">
                          <a:solidFill>
                            <a:srgbClr val="1B2333"/>
                          </a:solidFill>
                          <a:latin typeface="Calibri" pitchFamily="34" charset="0"/>
                          <a:ea typeface="Calibri" pitchFamily="34" charset="-122"/>
                          <a:cs typeface="Calibri" pitchFamily="34" charset="-120"/>
                        </a:rPr>
                        <a:t>Résultat avant impôt (5–10 %) — indicateur clé pour les utilisateurs</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786384">
                <a:tc>
                  <a:txBody>
                    <a:bodyPr/>
                    <a:lstStyle/>
                    <a:p>
                      <a:pPr algn="l" indent="0" marL="0">
                        <a:buNone/>
                      </a:pPr>
                      <a:r>
                        <a:rPr lang="en-US" sz="960" b="1" dirty="0">
                          <a:solidFill>
                            <a:srgbClr val="00338D"/>
                          </a:solidFill>
                          <a:latin typeface="Calibri" pitchFamily="34" charset="0"/>
                          <a:ea typeface="Calibri" pitchFamily="34" charset="-122"/>
                          <a:cs typeface="Calibri" pitchFamily="34" charset="-120"/>
                        </a:rPr>
                        <a:t>(c) Association</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60" dirty="0">
                          <a:solidFill>
                            <a:srgbClr val="1B2333"/>
                          </a:solidFill>
                          <a:latin typeface="Calibri" pitchFamily="34" charset="0"/>
                          <a:ea typeface="Calibri" pitchFamily="34" charset="-122"/>
                          <a:cs typeface="Calibri" pitchFamily="34" charset="-120"/>
                        </a:rPr>
                        <a:t>Sans but lucratif, financée par subventions</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60" dirty="0">
                          <a:solidFill>
                            <a:srgbClr val="1B2333"/>
                          </a:solidFill>
                          <a:latin typeface="Calibri" pitchFamily="34" charset="0"/>
                          <a:ea typeface="Calibri" pitchFamily="34" charset="-122"/>
                          <a:cs typeface="Calibri" pitchFamily="34" charset="-120"/>
                        </a:rPr>
                        <a:t>Total des charges (0,5–2 %) — le résultat n'est pas l'objectif</a:t>
                      </a:r>
                      <a:endParaRPr lang="en-US" sz="9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7" name="Shape 4"/>
          <p:cNvSpPr/>
          <p:nvPr/>
        </p:nvSpPr>
        <p:spPr>
          <a:xfrm>
            <a:off x="502920" y="4251960"/>
            <a:ext cx="8138160" cy="566928"/>
          </a:xfrm>
          <a:prstGeom prst="rect">
            <a:avLst/>
          </a:prstGeom>
          <a:solidFill>
            <a:srgbClr val="E4F4F4"/>
          </a:solidFill>
          <a:ln w="12700">
            <a:solidFill>
              <a:srgbClr val="00A3A1"/>
            </a:solidFill>
            <a:prstDash val="solid"/>
          </a:ln>
        </p:spPr>
      </p:sp>
      <p:sp>
        <p:nvSpPr>
          <p:cNvPr id="8" name="Shape 5"/>
          <p:cNvSpPr/>
          <p:nvPr/>
        </p:nvSpPr>
        <p:spPr>
          <a:xfrm>
            <a:off x="502920" y="4251960"/>
            <a:ext cx="73152" cy="566928"/>
          </a:xfrm>
          <a:prstGeom prst="rect">
            <a:avLst/>
          </a:prstGeom>
          <a:solidFill>
            <a:srgbClr val="00A3A1"/>
          </a:solidFill>
          <a:ln/>
        </p:spPr>
      </p:sp>
      <p:sp>
        <p:nvSpPr>
          <p:cNvPr id="9" name="Shape 6"/>
          <p:cNvSpPr/>
          <p:nvPr/>
        </p:nvSpPr>
        <p:spPr>
          <a:xfrm>
            <a:off x="704088" y="4416552"/>
            <a:ext cx="384048" cy="384048"/>
          </a:xfrm>
          <a:prstGeom prst="ellipse">
            <a:avLst/>
          </a:prstGeom>
          <a:solidFill>
            <a:srgbClr val="00A3A1"/>
          </a:solidFill>
          <a:ln/>
        </p:spPr>
      </p:sp>
      <p:pic>
        <p:nvPicPr>
          <p:cNvPr id="10" name="Image 0" descr="preencoded.png">    </p:cNvPr>
          <p:cNvPicPr>
            <a:picLocks noChangeAspect="1"/>
          </p:cNvPicPr>
          <p:nvPr/>
        </p:nvPicPr>
        <p:blipFill>
          <a:blip r:embed="rId1"/>
          <a:stretch>
            <a:fillRect/>
          </a:stretch>
        </p:blipFill>
        <p:spPr>
          <a:xfrm>
            <a:off x="807781" y="4520245"/>
            <a:ext cx="176662" cy="176662"/>
          </a:xfrm>
          <a:prstGeom prst="rect">
            <a:avLst/>
          </a:prstGeom>
        </p:spPr>
      </p:pic>
      <p:sp>
        <p:nvSpPr>
          <p:cNvPr id="11" name="Text 7"/>
          <p:cNvSpPr/>
          <p:nvPr/>
        </p:nvSpPr>
        <p:spPr>
          <a:xfrm>
            <a:off x="1216152" y="4398264"/>
            <a:ext cx="7223760" cy="384048"/>
          </a:xfrm>
          <a:prstGeom prst="rect">
            <a:avLst/>
          </a:prstGeom>
          <a:noFill/>
          <a:ln/>
        </p:spPr>
        <p:txBody>
          <a:bodyPr wrap="square" lIns="0" tIns="0" rIns="0" bIns="0" rtlCol="0" anchor="ctr"/>
          <a:lstStyle/>
          <a:p>
            <a:pPr indent="0" marL="0">
              <a:buNone/>
            </a:pPr>
            <a:r>
              <a:rPr lang="en-US" sz="1100" b="1" dirty="0">
                <a:solidFill>
                  <a:srgbClr val="00A3A1"/>
                </a:solidFill>
                <a:latin typeface="Arial" pitchFamily="34" charset="0"/>
                <a:ea typeface="Arial" pitchFamily="34" charset="-122"/>
                <a:cs typeface="Arial" pitchFamily="34" charset="-120"/>
              </a:rPr>
              <a:t>Message clé</a:t>
            </a:r>
            <a:endParaRPr lang="en-US" sz="1100" dirty="0"/>
          </a:p>
        </p:txBody>
      </p:sp>
      <p:sp>
        <p:nvSpPr>
          <p:cNvPr id="12" name="Text 8"/>
          <p:cNvSpPr/>
          <p:nvPr/>
        </p:nvSpPr>
        <p:spPr>
          <a:xfrm>
            <a:off x="777240" y="4892040"/>
            <a:ext cx="7635240" cy="-219456"/>
          </a:xfrm>
          <a:prstGeom prst="rect">
            <a:avLst/>
          </a:prstGeom>
          <a:noFill/>
          <a:ln/>
        </p:spPr>
        <p:txBody>
          <a:bodyPr wrap="square" lIns="0" tIns="0" rIns="0" bIns="0" rtlCol="0" anchor="t"/>
          <a:lstStyle/>
          <a:p>
            <a:pPr indent="0" marL="0">
              <a:lnSpc>
                <a:spcPct val="103000"/>
              </a:lnSpc>
              <a:buNone/>
            </a:pPr>
            <a:r>
              <a:rPr lang="en-US" sz="950" dirty="0">
                <a:solidFill>
                  <a:srgbClr val="1B2333"/>
                </a:solidFill>
                <a:latin typeface="Calibri" pitchFamily="34" charset="0"/>
                <a:ea typeface="Calibri" pitchFamily="34" charset="-122"/>
                <a:cs typeface="Calibri" pitchFamily="34" charset="-120"/>
              </a:rPr>
              <a:t>Il n'existe pas de base universelle : le choix se justifie par les utilisateurs des EF et la nature de l'activité. Documenter le raisonnement est aussi important que le chiffre.</a:t>
            </a:r>
            <a:endParaRPr lang="en-US" sz="950" dirty="0"/>
          </a:p>
        </p:txBody>
      </p:sp>
      <p:sp>
        <p:nvSpPr>
          <p:cNvPr id="13" name="Text 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Atelier — bases de référence</a:t>
            </a:r>
            <a:endParaRPr lang="en-US" sz="750" dirty="0"/>
          </a:p>
        </p:txBody>
      </p:sp>
      <p:sp>
        <p:nvSpPr>
          <p:cNvPr id="14" name="Text 1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72</a:t>
            </a:r>
            <a:endParaRPr lang="en-US" sz="75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CAS DE SYNTHÈSE · 16H45</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SPA TRANSLOG ALGÉRIE</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Mobiliser les outils 17 à 22 sur une mission complète</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Transport &amp; logistique — Rouïba</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de synthèse · 16h45</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73</a:t>
            </a:r>
            <a:endParaRPr lang="en-US" sz="75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ÉNONCÉ (1/2)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TRANSLOG ALGÉRIE — présentation de l'entité</a:t>
            </a:r>
            <a:endParaRPr lang="en-US" sz="2700" dirty="0"/>
          </a:p>
        </p:txBody>
      </p:sp>
      <p:sp>
        <p:nvSpPr>
          <p:cNvPr id="5" name="Shape 3"/>
          <p:cNvSpPr/>
          <p:nvPr/>
        </p:nvSpPr>
        <p:spPr>
          <a:xfrm>
            <a:off x="502920" y="1325880"/>
            <a:ext cx="8138160" cy="777240"/>
          </a:xfrm>
          <a:prstGeom prst="rect">
            <a:avLst/>
          </a:prstGeom>
          <a:solidFill>
            <a:srgbClr val="E8EFFB"/>
          </a:solidFill>
          <a:ln w="12700">
            <a:solidFill>
              <a:srgbClr val="00338D"/>
            </a:solidFill>
            <a:prstDash val="solid"/>
          </a:ln>
        </p:spPr>
      </p:sp>
      <p:sp>
        <p:nvSpPr>
          <p:cNvPr id="6" name="Shape 4"/>
          <p:cNvSpPr/>
          <p:nvPr/>
        </p:nvSpPr>
        <p:spPr>
          <a:xfrm>
            <a:off x="502920" y="1325880"/>
            <a:ext cx="73152" cy="777240"/>
          </a:xfrm>
          <a:prstGeom prst="rect">
            <a:avLst/>
          </a:prstGeom>
          <a:solidFill>
            <a:srgbClr val="00338D"/>
          </a:solidFill>
          <a:ln/>
        </p:spPr>
      </p:sp>
      <p:sp>
        <p:nvSpPr>
          <p:cNvPr id="7" name="Shape 5"/>
          <p:cNvSpPr/>
          <p:nvPr/>
        </p:nvSpPr>
        <p:spPr>
          <a:xfrm>
            <a:off x="704088" y="149047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594165"/>
            <a:ext cx="176662" cy="176662"/>
          </a:xfrm>
          <a:prstGeom prst="rect">
            <a:avLst/>
          </a:prstGeom>
        </p:spPr>
      </p:pic>
      <p:sp>
        <p:nvSpPr>
          <p:cNvPr id="9" name="Text 6"/>
          <p:cNvSpPr/>
          <p:nvPr/>
        </p:nvSpPr>
        <p:spPr>
          <a:xfrm>
            <a:off x="1216152" y="1472184"/>
            <a:ext cx="7223760" cy="384048"/>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Contexte</a:t>
            </a:r>
            <a:endParaRPr lang="en-US" sz="1200" dirty="0"/>
          </a:p>
        </p:txBody>
      </p:sp>
      <p:sp>
        <p:nvSpPr>
          <p:cNvPr id="10" name="Text 7"/>
          <p:cNvSpPr/>
          <p:nvPr/>
        </p:nvSpPr>
        <p:spPr>
          <a:xfrm>
            <a:off x="777240" y="1965960"/>
            <a:ext cx="7635240" cy="-9144"/>
          </a:xfrm>
          <a:prstGeom prst="rect">
            <a:avLst/>
          </a:prstGeom>
          <a:noFill/>
          <a:ln/>
        </p:spPr>
        <p:txBody>
          <a:bodyPr wrap="square" lIns="0" tIns="0" rIns="0" bIns="0" rtlCol="0" anchor="t"/>
          <a:lstStyle/>
          <a:p>
            <a:pPr indent="0" marL="0">
              <a:lnSpc>
                <a:spcPct val="103000"/>
              </a:lnSpc>
              <a:buNone/>
            </a:pPr>
            <a:r>
              <a:rPr lang="en-US" sz="1000" dirty="0">
                <a:solidFill>
                  <a:srgbClr val="1B2333"/>
                </a:solidFill>
                <a:latin typeface="Calibri" pitchFamily="34" charset="0"/>
                <a:ea typeface="Calibri" pitchFamily="34" charset="-122"/>
                <a:cs typeface="Calibri" pitchFamily="34" charset="-120"/>
              </a:rPr>
              <a:t>SPA de transport et logistique implantée à Rouïba (zone industrielle d'Alger). Vous êtes nommé commissaire aux comptes pour le premier exercice. Vous engagez la phase préliminaire d'évaluation des risques.</a:t>
            </a:r>
            <a:endParaRPr lang="en-US" sz="1000" dirty="0"/>
          </a:p>
        </p:txBody>
      </p:sp>
      <p:graphicFrame>
        <p:nvGraphicFramePr>
          <p:cNvPr id="75" name="Table 0"/>
          <p:cNvGraphicFramePr>
            <a:graphicFrameLocks noGrp="1"/>
          </p:cNvGraphicFramePr>
          <p:nvPr>
            <p:extLst>
              <p:ext uri="{D42A27DB-BD31-4B8C-83A1-F6EECF244321}">
                <p14:modId xmlns:p14="http://schemas.microsoft.com/office/powerpoint/2010/main" val="1579011935"/>
              </p:ext>
            </p:extLst>
          </p:nvPr>
        </p:nvGraphicFramePr>
        <p:xfrm>
          <a:off x="502920" y="2267712"/>
          <a:ext cx="8138160" cy="914400"/>
        </p:xfrm>
        <a:graphic>
          <a:graphicData uri="http://schemas.openxmlformats.org/drawingml/2006/table">
            <a:tbl>
              <a:tblPr/>
              <a:tblGrid>
                <a:gridCol w="2331720"/>
                <a:gridCol w="3246120"/>
                <a:gridCol w="2560320"/>
              </a:tblGrid>
              <a:tr h="402336">
                <a:tc>
                  <a:txBody>
                    <a:bodyPr/>
                    <a:lstStyle/>
                    <a:p>
                      <a:pPr algn="l" indent="0" marL="0">
                        <a:buNone/>
                      </a:pPr>
                      <a:r>
                        <a:rPr lang="en-US" sz="940" b="1" dirty="0">
                          <a:solidFill>
                            <a:srgbClr val="FFFFFF"/>
                          </a:solidFill>
                          <a:latin typeface="Calibri" pitchFamily="34" charset="0"/>
                          <a:ea typeface="Calibri" pitchFamily="34" charset="-122"/>
                          <a:cs typeface="Calibri" pitchFamily="34" charset="-120"/>
                        </a:rPr>
                        <a:t>Indicateur</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40" b="1" dirty="0">
                          <a:solidFill>
                            <a:srgbClr val="FFFFFF"/>
                          </a:solidFill>
                          <a:latin typeface="Calibri" pitchFamily="34" charset="0"/>
                          <a:ea typeface="Calibri" pitchFamily="34" charset="-122"/>
                          <a:cs typeface="Calibri" pitchFamily="34" charset="-120"/>
                        </a:rPr>
                        <a:t>Valeur</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940" b="1" dirty="0">
                          <a:solidFill>
                            <a:srgbClr val="FFFFFF"/>
                          </a:solidFill>
                          <a:latin typeface="Calibri" pitchFamily="34" charset="0"/>
                          <a:ea typeface="Calibri" pitchFamily="34" charset="-122"/>
                          <a:cs typeface="Calibri" pitchFamily="34" charset="-120"/>
                        </a:rPr>
                        <a:t>Repère sectoriel</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420624">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Chiffre d'affaires</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3,2 Md DA  (+18 % sur l'exercice)</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Secteur en repli : −2 %</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365760">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Résultat avant impôt</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165 MDA</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365760">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Effectif</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940 salariés</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57200">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Parc de véhicules</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320 véhicules (dont 285 vérifiés physiquement)</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35 non localisés</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420624">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Système d'information</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Sage X3 déployé depuis 14 mois</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940" dirty="0">
                          <a:solidFill>
                            <a:srgbClr val="1B2333"/>
                          </a:solidFill>
                          <a:latin typeface="Calibri" pitchFamily="34" charset="0"/>
                          <a:ea typeface="Calibri" pitchFamily="34" charset="-122"/>
                          <a:cs typeface="Calibri" pitchFamily="34" charset="-120"/>
                        </a:rPr>
                        <a:t>Reprise de données récente</a:t>
                      </a:r>
                      <a:endParaRPr lang="en-US" sz="94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énoncé (1/2)</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74</a:t>
            </a:r>
            <a:endParaRPr lang="en-US" sz="75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ÉNONCÉ (2/2)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Gouvernance, signaux et travail demandé</a:t>
            </a:r>
            <a:endParaRPr lang="en-US" sz="2700" dirty="0"/>
          </a:p>
        </p:txBody>
      </p:sp>
      <p:sp>
        <p:nvSpPr>
          <p:cNvPr id="5" name="Shape 3"/>
          <p:cNvSpPr/>
          <p:nvPr/>
        </p:nvSpPr>
        <p:spPr>
          <a:xfrm>
            <a:off x="502920" y="1371600"/>
            <a:ext cx="3931920" cy="1874520"/>
          </a:xfrm>
          <a:prstGeom prst="rect">
            <a:avLst/>
          </a:prstGeom>
          <a:solidFill>
            <a:srgbClr val="FFFFFF"/>
          </a:solidFill>
          <a:ln w="12700">
            <a:solidFill>
              <a:srgbClr val="D7DEEC"/>
            </a:solidFill>
            <a:prstDash val="solid"/>
          </a:ln>
        </p:spPr>
      </p:sp>
      <p:sp>
        <p:nvSpPr>
          <p:cNvPr id="6" name="Shape 4"/>
          <p:cNvSpPr/>
          <p:nvPr/>
        </p:nvSpPr>
        <p:spPr>
          <a:xfrm>
            <a:off x="502920" y="1371600"/>
            <a:ext cx="68580" cy="1874520"/>
          </a:xfrm>
          <a:prstGeom prst="rect">
            <a:avLst/>
          </a:prstGeom>
          <a:solidFill>
            <a:srgbClr val="C77700"/>
          </a:solidFill>
          <a:ln/>
        </p:spPr>
      </p:sp>
      <p:sp>
        <p:nvSpPr>
          <p:cNvPr id="7" name="Shape 5"/>
          <p:cNvSpPr/>
          <p:nvPr/>
        </p:nvSpPr>
        <p:spPr>
          <a:xfrm>
            <a:off x="685800" y="1536192"/>
            <a:ext cx="402336" cy="402336"/>
          </a:xfrm>
          <a:prstGeom prst="ellipse">
            <a:avLst/>
          </a:prstGeom>
          <a:solidFill>
            <a:srgbClr val="C77700"/>
          </a:solidFill>
          <a:ln/>
        </p:spPr>
      </p:sp>
      <p:pic>
        <p:nvPicPr>
          <p:cNvPr id="8" name="Image 0" descr="preencoded.png">    </p:cNvPr>
          <p:cNvPicPr>
            <a:picLocks noChangeAspect="1"/>
          </p:cNvPicPr>
          <p:nvPr/>
        </p:nvPicPr>
        <p:blipFill>
          <a:blip r:embed="rId1"/>
          <a:stretch>
            <a:fillRect/>
          </a:stretch>
        </p:blipFill>
        <p:spPr>
          <a:xfrm>
            <a:off x="794431" y="1644823"/>
            <a:ext cx="185075" cy="185075"/>
          </a:xfrm>
          <a:prstGeom prst="rect">
            <a:avLst/>
          </a:prstGeom>
        </p:spPr>
      </p:pic>
      <p:sp>
        <p:nvSpPr>
          <p:cNvPr id="9" name="Text 6"/>
          <p:cNvSpPr/>
          <p:nvPr/>
        </p:nvSpPr>
        <p:spPr>
          <a:xfrm>
            <a:off x="1179576" y="1554480"/>
            <a:ext cx="3108960" cy="365760"/>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Gouvernance &amp; signaux</a:t>
            </a:r>
            <a:endParaRPr lang="en-US" sz="1200" dirty="0"/>
          </a:p>
        </p:txBody>
      </p:sp>
      <p:sp>
        <p:nvSpPr>
          <p:cNvPr id="10" name="Text 7"/>
          <p:cNvSpPr/>
          <p:nvPr/>
        </p:nvSpPr>
        <p:spPr>
          <a:xfrm>
            <a:off x="722376" y="1993392"/>
            <a:ext cx="3611880" cy="1188720"/>
          </a:xfrm>
          <a:prstGeom prst="rect">
            <a:avLst/>
          </a:prstGeom>
          <a:noFill/>
          <a:ln/>
        </p:spPr>
        <p:txBody>
          <a:bodyPr wrap="square" lIns="0" tIns="0" rIns="0" bIns="0" rtlCol="0" anchor="t"/>
          <a:lstStyle/>
          <a:p>
            <a:pPr indent="0" marL="0">
              <a:lnSpc>
                <a:spcPct val="108000"/>
              </a:lnSpc>
              <a:buNone/>
            </a:pPr>
            <a:r>
              <a:rPr lang="en-US" sz="930" dirty="0">
                <a:solidFill>
                  <a:srgbClr val="1B2333"/>
                </a:solidFill>
                <a:latin typeface="Calibri" pitchFamily="34" charset="0"/>
                <a:ea typeface="Calibri" pitchFamily="34" charset="-122"/>
                <a:cs typeface="Calibri" pitchFamily="34" charset="-120"/>
              </a:rPr>
              <a:t>• PDG détenant 70 % du capital ; son frère, VP, détient 30 %
</a:t>
            </a:r>
            <a:pPr indent="0" marL="0">
              <a:lnSpc>
                <a:spcPct val="108000"/>
              </a:lnSpc>
              <a:buNone/>
            </a:pPr>
            <a:r>
              <a:rPr lang="en-US" sz="930" dirty="0">
                <a:solidFill>
                  <a:srgbClr val="1B2333"/>
                </a:solidFill>
                <a:latin typeface="Calibri" pitchFamily="34" charset="0"/>
                <a:ea typeface="Calibri" pitchFamily="34" charset="-122"/>
                <a:cs typeface="Calibri" pitchFamily="34" charset="-120"/>
              </a:rPr>
              <a:t>• Croissance à contre-cycle du secteur (+18 % vs −2 %)
</a:t>
            </a:r>
            <a:pPr indent="0" marL="0">
              <a:lnSpc>
                <a:spcPct val="108000"/>
              </a:lnSpc>
              <a:buNone/>
            </a:pPr>
            <a:r>
              <a:rPr lang="en-US" sz="930" dirty="0">
                <a:solidFill>
                  <a:srgbClr val="1B2333"/>
                </a:solidFill>
                <a:latin typeface="Calibri" pitchFamily="34" charset="0"/>
                <a:ea typeface="Calibri" pitchFamily="34" charset="-122"/>
                <a:cs typeface="Calibri" pitchFamily="34" charset="-120"/>
              </a:rPr>
              <a:t>• 35 véhicules non localisés lors de l'inventaire
</a:t>
            </a:r>
            <a:pPr indent="0" marL="0">
              <a:lnSpc>
                <a:spcPct val="108000"/>
              </a:lnSpc>
              <a:buNone/>
            </a:pPr>
            <a:r>
              <a:rPr lang="en-US" sz="930" dirty="0">
                <a:solidFill>
                  <a:srgbClr val="1B2333"/>
                </a:solidFill>
                <a:latin typeface="Calibri" pitchFamily="34" charset="0"/>
                <a:ea typeface="Calibri" pitchFamily="34" charset="-122"/>
                <a:cs typeface="Calibri" pitchFamily="34" charset="-120"/>
              </a:rPr>
              <a:t>• Reprise de données Sage X3 récente (14 mois)
</a:t>
            </a:r>
            <a:pPr indent="0" marL="0">
              <a:lnSpc>
                <a:spcPct val="108000"/>
              </a:lnSpc>
              <a:buNone/>
            </a:pPr>
            <a:r>
              <a:rPr lang="en-US" sz="930" dirty="0">
                <a:solidFill>
                  <a:srgbClr val="1B2333"/>
                </a:solidFill>
                <a:latin typeface="Calibri" pitchFamily="34" charset="0"/>
                <a:ea typeface="Calibri" pitchFamily="34" charset="-122"/>
                <a:cs typeface="Calibri" pitchFamily="34" charset="-120"/>
              </a:rPr>
              <a:t>• Enquête du parquet financier en cours sur un partenaire</a:t>
            </a:r>
            <a:endParaRPr lang="en-US" sz="930" dirty="0"/>
          </a:p>
        </p:txBody>
      </p:sp>
      <p:sp>
        <p:nvSpPr>
          <p:cNvPr id="11" name="Shape 8"/>
          <p:cNvSpPr/>
          <p:nvPr/>
        </p:nvSpPr>
        <p:spPr>
          <a:xfrm>
            <a:off x="4617720" y="1371600"/>
            <a:ext cx="3931920" cy="1874520"/>
          </a:xfrm>
          <a:prstGeom prst="rect">
            <a:avLst/>
          </a:prstGeom>
          <a:solidFill>
            <a:srgbClr val="FFFFFF"/>
          </a:solidFill>
          <a:ln w="12700">
            <a:solidFill>
              <a:srgbClr val="D7DEEC"/>
            </a:solidFill>
            <a:prstDash val="solid"/>
          </a:ln>
        </p:spPr>
      </p:sp>
      <p:sp>
        <p:nvSpPr>
          <p:cNvPr id="12" name="Shape 9"/>
          <p:cNvSpPr/>
          <p:nvPr/>
        </p:nvSpPr>
        <p:spPr>
          <a:xfrm>
            <a:off x="4617720" y="1371600"/>
            <a:ext cx="68580" cy="1874520"/>
          </a:xfrm>
          <a:prstGeom prst="rect">
            <a:avLst/>
          </a:prstGeom>
          <a:solidFill>
            <a:srgbClr val="1E49E2"/>
          </a:solidFill>
          <a:ln/>
        </p:spPr>
      </p:sp>
      <p:sp>
        <p:nvSpPr>
          <p:cNvPr id="13" name="Shape 10"/>
          <p:cNvSpPr/>
          <p:nvPr/>
        </p:nvSpPr>
        <p:spPr>
          <a:xfrm>
            <a:off x="4800600" y="1536192"/>
            <a:ext cx="402336" cy="402336"/>
          </a:xfrm>
          <a:prstGeom prst="ellipse">
            <a:avLst/>
          </a:prstGeom>
          <a:solidFill>
            <a:srgbClr val="1E49E2"/>
          </a:solidFill>
          <a:ln/>
        </p:spPr>
      </p:sp>
      <p:pic>
        <p:nvPicPr>
          <p:cNvPr id="14" name="Image 1" descr="preencoded.png">    </p:cNvPr>
          <p:cNvPicPr>
            <a:picLocks noChangeAspect="1"/>
          </p:cNvPicPr>
          <p:nvPr/>
        </p:nvPicPr>
        <p:blipFill>
          <a:blip r:embed="rId2"/>
          <a:stretch>
            <a:fillRect/>
          </a:stretch>
        </p:blipFill>
        <p:spPr>
          <a:xfrm>
            <a:off x="4909231" y="1644823"/>
            <a:ext cx="185075" cy="185075"/>
          </a:xfrm>
          <a:prstGeom prst="rect">
            <a:avLst/>
          </a:prstGeom>
        </p:spPr>
      </p:pic>
      <p:sp>
        <p:nvSpPr>
          <p:cNvPr id="15" name="Text 11"/>
          <p:cNvSpPr/>
          <p:nvPr/>
        </p:nvSpPr>
        <p:spPr>
          <a:xfrm>
            <a:off x="5294376" y="1554480"/>
            <a:ext cx="3108960" cy="365760"/>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Travail demandé</a:t>
            </a:r>
            <a:endParaRPr lang="en-US" sz="1200" dirty="0"/>
          </a:p>
        </p:txBody>
      </p:sp>
      <p:sp>
        <p:nvSpPr>
          <p:cNvPr id="16" name="Text 12"/>
          <p:cNvSpPr/>
          <p:nvPr/>
        </p:nvSpPr>
        <p:spPr>
          <a:xfrm>
            <a:off x="4837176" y="1993392"/>
            <a:ext cx="3611880" cy="1188720"/>
          </a:xfrm>
          <a:prstGeom prst="rect">
            <a:avLst/>
          </a:prstGeom>
          <a:noFill/>
          <a:ln/>
        </p:spPr>
        <p:txBody>
          <a:bodyPr wrap="square" lIns="0" tIns="0" rIns="0" bIns="0" rtlCol="0" anchor="t"/>
          <a:lstStyle/>
          <a:p>
            <a:pPr indent="0" marL="0">
              <a:lnSpc>
                <a:spcPct val="112000"/>
              </a:lnSpc>
              <a:buNone/>
            </a:pPr>
            <a:r>
              <a:rPr lang="en-US" sz="950" b="1" dirty="0">
                <a:solidFill>
                  <a:srgbClr val="1E49E2"/>
                </a:solidFill>
                <a:latin typeface="Calibri" pitchFamily="34" charset="0"/>
                <a:ea typeface="Calibri" pitchFamily="34" charset="-122"/>
                <a:cs typeface="Calibri" pitchFamily="34" charset="-120"/>
              </a:rPr>
              <a:t>Q1 </a:t>
            </a:r>
            <a:pPr indent="0" marL="0">
              <a:lnSpc>
                <a:spcPct val="112000"/>
              </a:lnSpc>
              <a:buNone/>
            </a:pPr>
            <a:r>
              <a:rPr lang="en-US" sz="950" dirty="0">
                <a:solidFill>
                  <a:srgbClr val="1B2333"/>
                </a:solidFill>
                <a:latin typeface="Calibri" pitchFamily="34" charset="0"/>
                <a:ea typeface="Calibri" pitchFamily="34" charset="-122"/>
                <a:cs typeface="Calibri" pitchFamily="34" charset="-120"/>
              </a:rPr>
              <a:t>— matrice comptes × assertions
</a:t>
            </a:r>
            <a:pPr indent="0" marL="0">
              <a:lnSpc>
                <a:spcPct val="112000"/>
              </a:lnSpc>
              <a:buNone/>
            </a:pPr>
            <a:r>
              <a:rPr lang="en-US" sz="950" b="1" dirty="0">
                <a:solidFill>
                  <a:srgbClr val="1E49E2"/>
                </a:solidFill>
                <a:latin typeface="Calibri" pitchFamily="34" charset="0"/>
                <a:ea typeface="Calibri" pitchFamily="34" charset="-122"/>
                <a:cs typeface="Calibri" pitchFamily="34" charset="-120"/>
              </a:rPr>
              <a:t>Q2 </a:t>
            </a:r>
            <a:pPr indent="0" marL="0">
              <a:lnSpc>
                <a:spcPct val="112000"/>
              </a:lnSpc>
              <a:buNone/>
            </a:pPr>
            <a:r>
              <a:rPr lang="en-US" sz="950" dirty="0">
                <a:solidFill>
                  <a:srgbClr val="1B2333"/>
                </a:solidFill>
                <a:latin typeface="Calibri" pitchFamily="34" charset="0"/>
                <a:ea typeface="Calibri" pitchFamily="34" charset="-122"/>
                <a:cs typeface="Calibri" pitchFamily="34" charset="-120"/>
              </a:rPr>
              <a:t>— risque inhérent global + risques significatifs
</a:t>
            </a:r>
            <a:pPr indent="0" marL="0">
              <a:lnSpc>
                <a:spcPct val="112000"/>
              </a:lnSpc>
              <a:buNone/>
            </a:pPr>
            <a:r>
              <a:rPr lang="en-US" sz="950" b="1" dirty="0">
                <a:solidFill>
                  <a:srgbClr val="1E49E2"/>
                </a:solidFill>
                <a:latin typeface="Calibri" pitchFamily="34" charset="0"/>
                <a:ea typeface="Calibri" pitchFamily="34" charset="-122"/>
                <a:cs typeface="Calibri" pitchFamily="34" charset="-120"/>
              </a:rPr>
              <a:t>Q3 </a:t>
            </a:r>
            <a:pPr indent="0" marL="0">
              <a:lnSpc>
                <a:spcPct val="112000"/>
              </a:lnSpc>
              <a:buNone/>
            </a:pPr>
            <a:r>
              <a:rPr lang="en-US" sz="950" dirty="0">
                <a:solidFill>
                  <a:srgbClr val="1B2333"/>
                </a:solidFill>
                <a:latin typeface="Calibri" pitchFamily="34" charset="0"/>
                <a:ea typeface="Calibri" pitchFamily="34" charset="-122"/>
                <a:cs typeface="Calibri" pitchFamily="34" charset="-120"/>
              </a:rPr>
              <a:t>— fixation des trois seuils
</a:t>
            </a:r>
            <a:pPr indent="0" marL="0">
              <a:lnSpc>
                <a:spcPct val="112000"/>
              </a:lnSpc>
              <a:buNone/>
            </a:pPr>
            <a:r>
              <a:rPr lang="en-US" sz="950" b="1" dirty="0">
                <a:solidFill>
                  <a:srgbClr val="1E49E2"/>
                </a:solidFill>
                <a:latin typeface="Calibri" pitchFamily="34" charset="0"/>
                <a:ea typeface="Calibri" pitchFamily="34" charset="-122"/>
                <a:cs typeface="Calibri" pitchFamily="34" charset="-120"/>
              </a:rPr>
              <a:t>Q4 </a:t>
            </a:r>
            <a:pPr indent="0" marL="0">
              <a:lnSpc>
                <a:spcPct val="112000"/>
              </a:lnSpc>
              <a:buNone/>
            </a:pPr>
            <a:r>
              <a:rPr lang="en-US" sz="950" dirty="0">
                <a:solidFill>
                  <a:srgbClr val="1B2333"/>
                </a:solidFill>
                <a:latin typeface="Calibri" pitchFamily="34" charset="0"/>
                <a:ea typeface="Calibri" pitchFamily="34" charset="-122"/>
                <a:cs typeface="Calibri" pitchFamily="34" charset="-120"/>
              </a:rPr>
              <a:t>— schémas de fraude &amp; procédures
</a:t>
            </a:r>
            <a:pPr indent="0" marL="0">
              <a:lnSpc>
                <a:spcPct val="112000"/>
              </a:lnSpc>
              <a:buNone/>
            </a:pPr>
            <a:r>
              <a:rPr lang="en-US" sz="950" b="1" dirty="0">
                <a:solidFill>
                  <a:srgbClr val="1E49E2"/>
                </a:solidFill>
                <a:latin typeface="Calibri" pitchFamily="34" charset="0"/>
                <a:ea typeface="Calibri" pitchFamily="34" charset="-122"/>
                <a:cs typeface="Calibri" pitchFamily="34" charset="-120"/>
              </a:rPr>
              <a:t>Q5 </a:t>
            </a:r>
            <a:pPr indent="0" marL="0">
              <a:lnSpc>
                <a:spcPct val="112000"/>
              </a:lnSpc>
              <a:buNone/>
            </a:pPr>
            <a:r>
              <a:rPr lang="en-US" sz="950" dirty="0">
                <a:solidFill>
                  <a:srgbClr val="1B2333"/>
                </a:solidFill>
                <a:latin typeface="Calibri" pitchFamily="34" charset="0"/>
                <a:ea typeface="Calibri" pitchFamily="34" charset="-122"/>
                <a:cs typeface="Calibri" pitchFamily="34" charset="-120"/>
              </a:rPr>
              <a:t>— tableau de synthèse du RAS</a:t>
            </a:r>
            <a:endParaRPr lang="en-US" sz="950" dirty="0"/>
          </a:p>
        </p:txBody>
      </p:sp>
      <p:sp>
        <p:nvSpPr>
          <p:cNvPr id="17" name="Shape 13"/>
          <p:cNvSpPr/>
          <p:nvPr/>
        </p:nvSpPr>
        <p:spPr>
          <a:xfrm>
            <a:off x="502920" y="3429000"/>
            <a:ext cx="8138160" cy="1188720"/>
          </a:xfrm>
          <a:prstGeom prst="rect">
            <a:avLst/>
          </a:prstGeom>
          <a:solidFill>
            <a:srgbClr val="FBE9EC"/>
          </a:solidFill>
          <a:ln w="12700">
            <a:solidFill>
              <a:srgbClr val="C8102E"/>
            </a:solidFill>
            <a:prstDash val="solid"/>
          </a:ln>
        </p:spPr>
      </p:sp>
      <p:sp>
        <p:nvSpPr>
          <p:cNvPr id="18" name="Shape 14"/>
          <p:cNvSpPr/>
          <p:nvPr/>
        </p:nvSpPr>
        <p:spPr>
          <a:xfrm>
            <a:off x="502920" y="3429000"/>
            <a:ext cx="73152" cy="1188720"/>
          </a:xfrm>
          <a:prstGeom prst="rect">
            <a:avLst/>
          </a:prstGeom>
          <a:solidFill>
            <a:srgbClr val="C8102E"/>
          </a:solidFill>
          <a:ln/>
        </p:spPr>
      </p:sp>
      <p:sp>
        <p:nvSpPr>
          <p:cNvPr id="19" name="Shape 15"/>
          <p:cNvSpPr/>
          <p:nvPr/>
        </p:nvSpPr>
        <p:spPr>
          <a:xfrm>
            <a:off x="704088" y="3593592"/>
            <a:ext cx="384048" cy="384048"/>
          </a:xfrm>
          <a:prstGeom prst="ellipse">
            <a:avLst/>
          </a:prstGeom>
          <a:solidFill>
            <a:srgbClr val="C8102E"/>
          </a:solidFill>
          <a:ln/>
        </p:spPr>
      </p:sp>
      <p:pic>
        <p:nvPicPr>
          <p:cNvPr id="20" name="Image 2" descr="preencoded.png">    </p:cNvPr>
          <p:cNvPicPr>
            <a:picLocks noChangeAspect="1"/>
          </p:cNvPicPr>
          <p:nvPr/>
        </p:nvPicPr>
        <p:blipFill>
          <a:blip r:embed="rId3"/>
          <a:stretch>
            <a:fillRect/>
          </a:stretch>
        </p:blipFill>
        <p:spPr>
          <a:xfrm>
            <a:off x="807781" y="3697285"/>
            <a:ext cx="176662" cy="176662"/>
          </a:xfrm>
          <a:prstGeom prst="rect">
            <a:avLst/>
          </a:prstGeom>
        </p:spPr>
      </p:pic>
      <p:sp>
        <p:nvSpPr>
          <p:cNvPr id="21" name="Text 16"/>
          <p:cNvSpPr/>
          <p:nvPr/>
        </p:nvSpPr>
        <p:spPr>
          <a:xfrm>
            <a:off x="1216152" y="3575304"/>
            <a:ext cx="7223760" cy="384048"/>
          </a:xfrm>
          <a:prstGeom prst="rect">
            <a:avLst/>
          </a:prstGeom>
          <a:noFill/>
          <a:ln/>
        </p:spPr>
        <p:txBody>
          <a:bodyPr wrap="square" lIns="0" tIns="0" rIns="0" bIns="0" rtlCol="0" anchor="ctr"/>
          <a:lstStyle/>
          <a:p>
            <a:pPr indent="0" marL="0">
              <a:buNone/>
            </a:pPr>
            <a:r>
              <a:rPr lang="en-US" sz="1300" b="1" dirty="0">
                <a:solidFill>
                  <a:srgbClr val="C8102E"/>
                </a:solidFill>
                <a:latin typeface="Arial" pitchFamily="34" charset="0"/>
                <a:ea typeface="Arial" pitchFamily="34" charset="-122"/>
                <a:cs typeface="Arial" pitchFamily="34" charset="-120"/>
              </a:rPr>
              <a:t>Premier regard de l'auditeur</a:t>
            </a:r>
            <a:endParaRPr lang="en-US" sz="1300" dirty="0"/>
          </a:p>
        </p:txBody>
      </p:sp>
      <p:sp>
        <p:nvSpPr>
          <p:cNvPr id="22" name="Text 17"/>
          <p:cNvSpPr/>
          <p:nvPr/>
        </p:nvSpPr>
        <p:spPr>
          <a:xfrm>
            <a:off x="777240" y="4069080"/>
            <a:ext cx="7635240" cy="402336"/>
          </a:xfrm>
          <a:prstGeom prst="rect">
            <a:avLst/>
          </a:prstGeom>
          <a:noFill/>
          <a:ln/>
        </p:spPr>
        <p:txBody>
          <a:bodyPr wrap="square" lIns="0" tIns="0" rIns="0" bIns="0" rtlCol="0" anchor="t"/>
          <a:lstStyle/>
          <a:p>
            <a:pPr indent="0" marL="0">
              <a:lnSpc>
                <a:spcPct val="103000"/>
              </a:lnSpc>
              <a:buNone/>
            </a:pPr>
            <a:r>
              <a:rPr lang="en-US" sz="1050" dirty="0">
                <a:solidFill>
                  <a:srgbClr val="1B2333"/>
                </a:solidFill>
                <a:latin typeface="Calibri" pitchFamily="34" charset="0"/>
                <a:ea typeface="Calibri" pitchFamily="34" charset="-122"/>
                <a:cs typeface="Calibri" pitchFamily="34" charset="-120"/>
              </a:rPr>
              <a:t>La conjonction d'une croissance à contre-cycle, d'une concentration capitalistique familiale (PDG + frère = 100 %), d'actifs non localisés et d'un SI récemment migré constitue un faisceau de facteurs de risque appelant un scepticisme professionnel renforcé dès la planification.</a:t>
            </a:r>
            <a:endParaRPr lang="en-US" sz="1050" dirty="0"/>
          </a:p>
        </p:txBody>
      </p:sp>
      <p:sp>
        <p:nvSpPr>
          <p:cNvPr id="23" name="Text 1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énoncé (2/2)</a:t>
            </a:r>
            <a:endParaRPr lang="en-US" sz="750" dirty="0"/>
          </a:p>
        </p:txBody>
      </p:sp>
      <p:sp>
        <p:nvSpPr>
          <p:cNvPr id="24" name="Text 1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75</a:t>
            </a:r>
            <a:endParaRPr lang="en-US" sz="75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Q1</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Q1 — matrice comptes × assertions (extrait)</a:t>
            </a:r>
            <a:endParaRPr lang="en-US" sz="2700" dirty="0"/>
          </a:p>
        </p:txBody>
      </p:sp>
      <p:graphicFrame>
        <p:nvGraphicFramePr>
          <p:cNvPr id="77" name="Table 0"/>
          <p:cNvGraphicFramePr>
            <a:graphicFrameLocks noGrp="1"/>
          </p:cNvGraphicFramePr>
          <p:nvPr>
            <p:extLst>
              <p:ext uri="{D42A27DB-BD31-4B8C-83A1-F6EECF244321}">
                <p14:modId xmlns:p14="http://schemas.microsoft.com/office/powerpoint/2010/main" val="1579011935"/>
              </p:ext>
            </p:extLst>
          </p:nvPr>
        </p:nvGraphicFramePr>
        <p:xfrm>
          <a:off x="502920" y="1371600"/>
          <a:ext cx="8138160" cy="914400"/>
        </p:xfrm>
        <a:graphic>
          <a:graphicData uri="http://schemas.openxmlformats.org/drawingml/2006/table">
            <a:tbl>
              <a:tblPr/>
              <a:tblGrid>
                <a:gridCol w="2194560"/>
                <a:gridCol w="1005840"/>
                <a:gridCol w="960120"/>
                <a:gridCol w="1005840"/>
                <a:gridCol w="1005840"/>
                <a:gridCol w="914400"/>
                <a:gridCol w="1051560"/>
              </a:tblGrid>
              <a:tr h="457200">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Cycle / compte</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22046"/>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Surv./Exist.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Exhaust.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Exact./Éval.</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Sépar. exer.</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Présent.</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RAS</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420624">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Ventes / clients (70·41)</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420624">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Prestations transport (70)</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420624">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Immob. véhicules (24)</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420624">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Personnel (63·64·42)</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r h="420624">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Trésorerie / caisse (5)</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F</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1E8449"/>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r>
              <a:tr h="420624">
                <a:tc>
                  <a:txBody>
                    <a:bodyPr/>
                    <a:lstStyle/>
                    <a:p>
                      <a:pPr algn="l" indent="0" marL="0">
                        <a:buNone/>
                      </a:pPr>
                      <a:r>
                        <a:rPr lang="en-US" sz="860" b="1" dirty="0">
                          <a:solidFill>
                            <a:srgbClr val="FFFFFF"/>
                          </a:solidFill>
                          <a:latin typeface="Calibri" pitchFamily="34" charset="0"/>
                          <a:ea typeface="Calibri" pitchFamily="34" charset="-122"/>
                          <a:cs typeface="Calibri" pitchFamily="34" charset="-120"/>
                        </a:rPr>
                        <a:t>Comptes fiscaux (44)</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C2A63"/>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M</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50" b="1" dirty="0">
                          <a:solidFill>
                            <a:srgbClr val="FFFFFF"/>
                          </a:solidFill>
                          <a:latin typeface="Calibri" pitchFamily="34" charset="0"/>
                          <a:ea typeface="Calibri" pitchFamily="34" charset="-122"/>
                          <a:cs typeface="Calibri" pitchFamily="34" charset="-120"/>
                        </a:rPr>
                        <a:t>É</a:t>
                      </a:r>
                      <a:endParaRPr lang="en-US" sz="85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r>
            </a:tbl>
          </a:graphicData>
        </a:graphic>
      </p:graphicFrame>
      <p:sp>
        <p:nvSpPr>
          <p:cNvPr id="6" name="Text 3"/>
          <p:cNvSpPr/>
          <p:nvPr/>
        </p:nvSpPr>
        <p:spPr>
          <a:xfrm>
            <a:off x="502920" y="4498848"/>
            <a:ext cx="8138160" cy="457200"/>
          </a:xfrm>
          <a:prstGeom prst="rect">
            <a:avLst/>
          </a:prstGeom>
          <a:noFill/>
          <a:ln/>
        </p:spPr>
        <p:txBody>
          <a:bodyPr wrap="square" lIns="0" tIns="0" rIns="0" bIns="0" rtlCol="0" anchor="t"/>
          <a:lstStyle/>
          <a:p>
            <a:pPr indent="0" marL="0">
              <a:lnSpc>
                <a:spcPct val="100000"/>
              </a:lnSpc>
              <a:buNone/>
            </a:pPr>
            <a:r>
              <a:rPr lang="en-US" sz="900" b="1" dirty="0">
                <a:solidFill>
                  <a:srgbClr val="00338D"/>
                </a:solidFill>
                <a:latin typeface="Calibri" pitchFamily="34" charset="0"/>
                <a:ea typeface="Calibri" pitchFamily="34" charset="-122"/>
                <a:cs typeface="Calibri" pitchFamily="34" charset="-120"/>
              </a:rPr>
              <a:t>Lecture : </a:t>
            </a:r>
            <a:pPr indent="0" marL="0">
              <a:lnSpc>
                <a:spcPct val="100000"/>
              </a:lnSpc>
              <a:buNone/>
            </a:pPr>
            <a:r>
              <a:rPr lang="en-US" sz="900" i="1" dirty="0">
                <a:solidFill>
                  <a:srgbClr val="5C6678"/>
                </a:solidFill>
                <a:latin typeface="Calibri" pitchFamily="34" charset="0"/>
                <a:ea typeface="Calibri" pitchFamily="34" charset="-122"/>
                <a:cs typeface="Calibri" pitchFamily="34" charset="-120"/>
              </a:rPr>
              <a:t>les cycles Ventes/Prestations, Immobilisations véhicules, Personnel et Fiscalité ressortent en RAS élevé — ce sont les zones de concentration de l'effort d'audit.</a:t>
            </a:r>
            <a:endParaRPr lang="en-US" sz="900" dirty="0"/>
          </a:p>
        </p:txBody>
      </p:sp>
      <p:sp>
        <p:nvSpPr>
          <p:cNvPr id="7" name="Text 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Q1 matrice</a:t>
            </a:r>
            <a:endParaRPr lang="en-US" sz="750" dirty="0"/>
          </a:p>
        </p:txBody>
      </p:sp>
      <p:sp>
        <p:nvSpPr>
          <p:cNvPr id="8" name="Text 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76</a:t>
            </a:r>
            <a:endParaRPr lang="en-US" sz="75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Q2</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Q2 — risque inhérent par les 8 dimensions</a:t>
            </a:r>
            <a:endParaRPr lang="en-US" sz="2700" dirty="0"/>
          </a:p>
        </p:txBody>
      </p:sp>
      <p:sp>
        <p:nvSpPr>
          <p:cNvPr id="5" name="Shape 3"/>
          <p:cNvSpPr/>
          <p:nvPr/>
        </p:nvSpPr>
        <p:spPr>
          <a:xfrm>
            <a:off x="502920" y="1389888"/>
            <a:ext cx="3931920" cy="585216"/>
          </a:xfrm>
          <a:prstGeom prst="rect">
            <a:avLst/>
          </a:prstGeom>
          <a:solidFill>
            <a:srgbClr val="F3F6FC"/>
          </a:solidFill>
          <a:ln w="7620">
            <a:solidFill>
              <a:srgbClr val="D7DEEC"/>
            </a:solidFill>
            <a:prstDash val="solid"/>
          </a:ln>
        </p:spPr>
      </p:sp>
      <p:sp>
        <p:nvSpPr>
          <p:cNvPr id="6" name="Shape 4"/>
          <p:cNvSpPr/>
          <p:nvPr/>
        </p:nvSpPr>
        <p:spPr>
          <a:xfrm>
            <a:off x="502920" y="1389888"/>
            <a:ext cx="54864" cy="585216"/>
          </a:xfrm>
          <a:prstGeom prst="rect">
            <a:avLst/>
          </a:prstGeom>
          <a:solidFill>
            <a:srgbClr val="0091DA"/>
          </a:solidFill>
          <a:ln/>
        </p:spPr>
      </p:sp>
      <p:sp>
        <p:nvSpPr>
          <p:cNvPr id="7" name="Text 5"/>
          <p:cNvSpPr/>
          <p:nvPr/>
        </p:nvSpPr>
        <p:spPr>
          <a:xfrm>
            <a:off x="667512" y="1444752"/>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Secteur</a:t>
            </a:r>
            <a:endParaRPr lang="en-US" sz="980" dirty="0"/>
          </a:p>
        </p:txBody>
      </p:sp>
      <p:sp>
        <p:nvSpPr>
          <p:cNvPr id="8" name="Text 6"/>
          <p:cNvSpPr/>
          <p:nvPr/>
        </p:nvSpPr>
        <p:spPr>
          <a:xfrm>
            <a:off x="667512" y="1682496"/>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Repli sectoriel (−2 %) : croissance de l'entité atypique</a:t>
            </a:r>
            <a:endParaRPr lang="en-US" sz="820" dirty="0"/>
          </a:p>
        </p:txBody>
      </p:sp>
      <p:sp>
        <p:nvSpPr>
          <p:cNvPr id="9" name="Shape 7"/>
          <p:cNvSpPr/>
          <p:nvPr/>
        </p:nvSpPr>
        <p:spPr>
          <a:xfrm>
            <a:off x="4617720" y="1389888"/>
            <a:ext cx="3931920" cy="585216"/>
          </a:xfrm>
          <a:prstGeom prst="rect">
            <a:avLst/>
          </a:prstGeom>
          <a:solidFill>
            <a:srgbClr val="F3F6FC"/>
          </a:solidFill>
          <a:ln w="7620">
            <a:solidFill>
              <a:srgbClr val="D7DEEC"/>
            </a:solidFill>
            <a:prstDash val="solid"/>
          </a:ln>
        </p:spPr>
      </p:sp>
      <p:sp>
        <p:nvSpPr>
          <p:cNvPr id="10" name="Shape 8"/>
          <p:cNvSpPr/>
          <p:nvPr/>
        </p:nvSpPr>
        <p:spPr>
          <a:xfrm>
            <a:off x="4617720" y="1389888"/>
            <a:ext cx="54864" cy="585216"/>
          </a:xfrm>
          <a:prstGeom prst="rect">
            <a:avLst/>
          </a:prstGeom>
          <a:solidFill>
            <a:srgbClr val="0091DA"/>
          </a:solidFill>
          <a:ln/>
        </p:spPr>
      </p:sp>
      <p:sp>
        <p:nvSpPr>
          <p:cNvPr id="11" name="Text 9"/>
          <p:cNvSpPr/>
          <p:nvPr/>
        </p:nvSpPr>
        <p:spPr>
          <a:xfrm>
            <a:off x="4782312" y="1444752"/>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Cadre réglementaire</a:t>
            </a:r>
            <a:endParaRPr lang="en-US" sz="980" dirty="0"/>
          </a:p>
        </p:txBody>
      </p:sp>
      <p:sp>
        <p:nvSpPr>
          <p:cNvPr id="12" name="Text 10"/>
          <p:cNvSpPr/>
          <p:nvPr/>
        </p:nvSpPr>
        <p:spPr>
          <a:xfrm>
            <a:off x="4782312" y="1682496"/>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Transport routier réglementé ; licences, contrôle technique</a:t>
            </a:r>
            <a:endParaRPr lang="en-US" sz="820" dirty="0"/>
          </a:p>
        </p:txBody>
      </p:sp>
      <p:sp>
        <p:nvSpPr>
          <p:cNvPr id="13" name="Shape 11"/>
          <p:cNvSpPr/>
          <p:nvPr/>
        </p:nvSpPr>
        <p:spPr>
          <a:xfrm>
            <a:off x="502920" y="2066544"/>
            <a:ext cx="3931920" cy="585216"/>
          </a:xfrm>
          <a:prstGeom prst="rect">
            <a:avLst/>
          </a:prstGeom>
          <a:solidFill>
            <a:srgbClr val="F3F6FC"/>
          </a:solidFill>
          <a:ln w="7620">
            <a:solidFill>
              <a:srgbClr val="D7DEEC"/>
            </a:solidFill>
            <a:prstDash val="solid"/>
          </a:ln>
        </p:spPr>
      </p:sp>
      <p:sp>
        <p:nvSpPr>
          <p:cNvPr id="14" name="Shape 12"/>
          <p:cNvSpPr/>
          <p:nvPr/>
        </p:nvSpPr>
        <p:spPr>
          <a:xfrm>
            <a:off x="502920" y="2066544"/>
            <a:ext cx="54864" cy="585216"/>
          </a:xfrm>
          <a:prstGeom prst="rect">
            <a:avLst/>
          </a:prstGeom>
          <a:solidFill>
            <a:srgbClr val="0091DA"/>
          </a:solidFill>
          <a:ln/>
        </p:spPr>
      </p:sp>
      <p:sp>
        <p:nvSpPr>
          <p:cNvPr id="15" name="Text 13"/>
          <p:cNvSpPr/>
          <p:nvPr/>
        </p:nvSpPr>
        <p:spPr>
          <a:xfrm>
            <a:off x="667512" y="2121408"/>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Facteurs externes</a:t>
            </a:r>
            <a:endParaRPr lang="en-US" sz="980" dirty="0"/>
          </a:p>
        </p:txBody>
      </p:sp>
      <p:sp>
        <p:nvSpPr>
          <p:cNvPr id="16" name="Text 14"/>
          <p:cNvSpPr/>
          <p:nvPr/>
        </p:nvSpPr>
        <p:spPr>
          <a:xfrm>
            <a:off x="667512" y="2359152"/>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Pression sur les marges, prix du carburant, change</a:t>
            </a:r>
            <a:endParaRPr lang="en-US" sz="820" dirty="0"/>
          </a:p>
        </p:txBody>
      </p:sp>
      <p:sp>
        <p:nvSpPr>
          <p:cNvPr id="17" name="Shape 15"/>
          <p:cNvSpPr/>
          <p:nvPr/>
        </p:nvSpPr>
        <p:spPr>
          <a:xfrm>
            <a:off x="4617720" y="2066544"/>
            <a:ext cx="3931920" cy="585216"/>
          </a:xfrm>
          <a:prstGeom prst="rect">
            <a:avLst/>
          </a:prstGeom>
          <a:solidFill>
            <a:srgbClr val="F3F6FC"/>
          </a:solidFill>
          <a:ln w="7620">
            <a:solidFill>
              <a:srgbClr val="D7DEEC"/>
            </a:solidFill>
            <a:prstDash val="solid"/>
          </a:ln>
        </p:spPr>
      </p:sp>
      <p:sp>
        <p:nvSpPr>
          <p:cNvPr id="18" name="Shape 16"/>
          <p:cNvSpPr/>
          <p:nvPr/>
        </p:nvSpPr>
        <p:spPr>
          <a:xfrm>
            <a:off x="4617720" y="2066544"/>
            <a:ext cx="54864" cy="585216"/>
          </a:xfrm>
          <a:prstGeom prst="rect">
            <a:avLst/>
          </a:prstGeom>
          <a:solidFill>
            <a:srgbClr val="0091DA"/>
          </a:solidFill>
          <a:ln/>
        </p:spPr>
      </p:sp>
      <p:sp>
        <p:nvSpPr>
          <p:cNvPr id="19" name="Text 17"/>
          <p:cNvSpPr/>
          <p:nvPr/>
        </p:nvSpPr>
        <p:spPr>
          <a:xfrm>
            <a:off x="4782312" y="2121408"/>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Nature de l'entité</a:t>
            </a:r>
            <a:endParaRPr lang="en-US" sz="980" dirty="0"/>
          </a:p>
        </p:txBody>
      </p:sp>
      <p:sp>
        <p:nvSpPr>
          <p:cNvPr id="20" name="Text 18"/>
          <p:cNvSpPr/>
          <p:nvPr/>
        </p:nvSpPr>
        <p:spPr>
          <a:xfrm>
            <a:off x="4782312" y="2359152"/>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Société familiale, parc d'actifs mobiles dispersés</a:t>
            </a:r>
            <a:endParaRPr lang="en-US" sz="820" dirty="0"/>
          </a:p>
        </p:txBody>
      </p:sp>
      <p:sp>
        <p:nvSpPr>
          <p:cNvPr id="21" name="Shape 19"/>
          <p:cNvSpPr/>
          <p:nvPr/>
        </p:nvSpPr>
        <p:spPr>
          <a:xfrm>
            <a:off x="502920" y="2743200"/>
            <a:ext cx="3931920" cy="585216"/>
          </a:xfrm>
          <a:prstGeom prst="rect">
            <a:avLst/>
          </a:prstGeom>
          <a:solidFill>
            <a:srgbClr val="F3F6FC"/>
          </a:solidFill>
          <a:ln w="7620">
            <a:solidFill>
              <a:srgbClr val="D7DEEC"/>
            </a:solidFill>
            <a:prstDash val="solid"/>
          </a:ln>
        </p:spPr>
      </p:sp>
      <p:sp>
        <p:nvSpPr>
          <p:cNvPr id="22" name="Shape 20"/>
          <p:cNvSpPr/>
          <p:nvPr/>
        </p:nvSpPr>
        <p:spPr>
          <a:xfrm>
            <a:off x="502920" y="2743200"/>
            <a:ext cx="54864" cy="585216"/>
          </a:xfrm>
          <a:prstGeom prst="rect">
            <a:avLst/>
          </a:prstGeom>
          <a:solidFill>
            <a:srgbClr val="0091DA"/>
          </a:solidFill>
          <a:ln/>
        </p:spPr>
      </p:sp>
      <p:sp>
        <p:nvSpPr>
          <p:cNvPr id="23" name="Text 21"/>
          <p:cNvSpPr/>
          <p:nvPr/>
        </p:nvSpPr>
        <p:spPr>
          <a:xfrm>
            <a:off x="667512" y="2798064"/>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Méthodes comptables</a:t>
            </a:r>
            <a:endParaRPr lang="en-US" sz="980" dirty="0"/>
          </a:p>
        </p:txBody>
      </p:sp>
      <p:sp>
        <p:nvSpPr>
          <p:cNvPr id="24" name="Text 22"/>
          <p:cNvSpPr/>
          <p:nvPr/>
        </p:nvSpPr>
        <p:spPr>
          <a:xfrm>
            <a:off x="667512" y="3035808"/>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Amortissement du parc, provisions, reconnaissance du CA</a:t>
            </a:r>
            <a:endParaRPr lang="en-US" sz="820" dirty="0"/>
          </a:p>
        </p:txBody>
      </p:sp>
      <p:sp>
        <p:nvSpPr>
          <p:cNvPr id="25" name="Shape 23"/>
          <p:cNvSpPr/>
          <p:nvPr/>
        </p:nvSpPr>
        <p:spPr>
          <a:xfrm>
            <a:off x="4617720" y="2743200"/>
            <a:ext cx="3931920" cy="585216"/>
          </a:xfrm>
          <a:prstGeom prst="rect">
            <a:avLst/>
          </a:prstGeom>
          <a:solidFill>
            <a:srgbClr val="F3F6FC"/>
          </a:solidFill>
          <a:ln w="7620">
            <a:solidFill>
              <a:srgbClr val="D7DEEC"/>
            </a:solidFill>
            <a:prstDash val="solid"/>
          </a:ln>
        </p:spPr>
      </p:sp>
      <p:sp>
        <p:nvSpPr>
          <p:cNvPr id="26" name="Shape 24"/>
          <p:cNvSpPr/>
          <p:nvPr/>
        </p:nvSpPr>
        <p:spPr>
          <a:xfrm>
            <a:off x="4617720" y="2743200"/>
            <a:ext cx="54864" cy="585216"/>
          </a:xfrm>
          <a:prstGeom prst="rect">
            <a:avLst/>
          </a:prstGeom>
          <a:solidFill>
            <a:srgbClr val="0091DA"/>
          </a:solidFill>
          <a:ln/>
        </p:spPr>
      </p:sp>
      <p:sp>
        <p:nvSpPr>
          <p:cNvPr id="27" name="Text 25"/>
          <p:cNvSpPr/>
          <p:nvPr/>
        </p:nvSpPr>
        <p:spPr>
          <a:xfrm>
            <a:off x="4782312" y="2798064"/>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Objectifs &amp; stratégie</a:t>
            </a:r>
            <a:endParaRPr lang="en-US" sz="980" dirty="0"/>
          </a:p>
        </p:txBody>
      </p:sp>
      <p:sp>
        <p:nvSpPr>
          <p:cNvPr id="28" name="Text 26"/>
          <p:cNvSpPr/>
          <p:nvPr/>
        </p:nvSpPr>
        <p:spPr>
          <a:xfrm>
            <a:off x="4782312" y="3035808"/>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Croissance rapide ; pression sur les résultats affichés</a:t>
            </a:r>
            <a:endParaRPr lang="en-US" sz="820" dirty="0"/>
          </a:p>
        </p:txBody>
      </p:sp>
      <p:sp>
        <p:nvSpPr>
          <p:cNvPr id="29" name="Shape 27"/>
          <p:cNvSpPr/>
          <p:nvPr/>
        </p:nvSpPr>
        <p:spPr>
          <a:xfrm>
            <a:off x="502920" y="3419856"/>
            <a:ext cx="3931920" cy="585216"/>
          </a:xfrm>
          <a:prstGeom prst="rect">
            <a:avLst/>
          </a:prstGeom>
          <a:solidFill>
            <a:srgbClr val="F3F6FC"/>
          </a:solidFill>
          <a:ln w="7620">
            <a:solidFill>
              <a:srgbClr val="D7DEEC"/>
            </a:solidFill>
            <a:prstDash val="solid"/>
          </a:ln>
        </p:spPr>
      </p:sp>
      <p:sp>
        <p:nvSpPr>
          <p:cNvPr id="30" name="Shape 28"/>
          <p:cNvSpPr/>
          <p:nvPr/>
        </p:nvSpPr>
        <p:spPr>
          <a:xfrm>
            <a:off x="502920" y="3419856"/>
            <a:ext cx="54864" cy="585216"/>
          </a:xfrm>
          <a:prstGeom prst="rect">
            <a:avLst/>
          </a:prstGeom>
          <a:solidFill>
            <a:srgbClr val="0091DA"/>
          </a:solidFill>
          <a:ln/>
        </p:spPr>
      </p:sp>
      <p:sp>
        <p:nvSpPr>
          <p:cNvPr id="31" name="Text 29"/>
          <p:cNvSpPr/>
          <p:nvPr/>
        </p:nvSpPr>
        <p:spPr>
          <a:xfrm>
            <a:off x="667512" y="3474720"/>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Mesure de la performance</a:t>
            </a:r>
            <a:endParaRPr lang="en-US" sz="980" dirty="0"/>
          </a:p>
        </p:txBody>
      </p:sp>
      <p:sp>
        <p:nvSpPr>
          <p:cNvPr id="32" name="Text 30"/>
          <p:cNvSpPr/>
          <p:nvPr/>
        </p:nvSpPr>
        <p:spPr>
          <a:xfrm>
            <a:off x="667512" y="3712464"/>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Indicateurs de croissance ; risque de biais de la direction</a:t>
            </a:r>
            <a:endParaRPr lang="en-US" sz="820" dirty="0"/>
          </a:p>
        </p:txBody>
      </p:sp>
      <p:sp>
        <p:nvSpPr>
          <p:cNvPr id="33" name="Shape 31"/>
          <p:cNvSpPr/>
          <p:nvPr/>
        </p:nvSpPr>
        <p:spPr>
          <a:xfrm>
            <a:off x="4617720" y="3419856"/>
            <a:ext cx="3931920" cy="585216"/>
          </a:xfrm>
          <a:prstGeom prst="rect">
            <a:avLst/>
          </a:prstGeom>
          <a:solidFill>
            <a:srgbClr val="F3F6FC"/>
          </a:solidFill>
          <a:ln w="7620">
            <a:solidFill>
              <a:srgbClr val="D7DEEC"/>
            </a:solidFill>
            <a:prstDash val="solid"/>
          </a:ln>
        </p:spPr>
      </p:sp>
      <p:sp>
        <p:nvSpPr>
          <p:cNvPr id="34" name="Shape 32"/>
          <p:cNvSpPr/>
          <p:nvPr/>
        </p:nvSpPr>
        <p:spPr>
          <a:xfrm>
            <a:off x="4617720" y="3419856"/>
            <a:ext cx="54864" cy="585216"/>
          </a:xfrm>
          <a:prstGeom prst="rect">
            <a:avLst/>
          </a:prstGeom>
          <a:solidFill>
            <a:srgbClr val="0091DA"/>
          </a:solidFill>
          <a:ln/>
        </p:spPr>
      </p:sp>
      <p:sp>
        <p:nvSpPr>
          <p:cNvPr id="35" name="Text 33"/>
          <p:cNvSpPr/>
          <p:nvPr/>
        </p:nvSpPr>
        <p:spPr>
          <a:xfrm>
            <a:off x="4782312" y="3474720"/>
            <a:ext cx="3657600" cy="237744"/>
          </a:xfrm>
          <a:prstGeom prst="rect">
            <a:avLst/>
          </a:prstGeom>
          <a:noFill/>
          <a:ln/>
        </p:spPr>
        <p:txBody>
          <a:bodyPr wrap="square" lIns="0" tIns="0" rIns="0" bIns="0" rtlCol="0" anchor="ctr"/>
          <a:lstStyle/>
          <a:p>
            <a:pPr indent="0" marL="0">
              <a:buNone/>
            </a:pPr>
            <a:r>
              <a:rPr lang="en-US" sz="980" b="1" dirty="0">
                <a:solidFill>
                  <a:srgbClr val="00338D"/>
                </a:solidFill>
                <a:latin typeface="Arial" pitchFamily="34" charset="0"/>
                <a:ea typeface="Arial" pitchFamily="34" charset="-122"/>
                <a:cs typeface="Arial" pitchFamily="34" charset="-120"/>
              </a:rPr>
              <a:t>Contrôle interne</a:t>
            </a:r>
            <a:endParaRPr lang="en-US" sz="980" dirty="0"/>
          </a:p>
        </p:txBody>
      </p:sp>
      <p:sp>
        <p:nvSpPr>
          <p:cNvPr id="36" name="Text 34"/>
          <p:cNvSpPr/>
          <p:nvPr/>
        </p:nvSpPr>
        <p:spPr>
          <a:xfrm>
            <a:off x="4782312" y="3712464"/>
            <a:ext cx="3703320" cy="274320"/>
          </a:xfrm>
          <a:prstGeom prst="rect">
            <a:avLst/>
          </a:prstGeom>
          <a:noFill/>
          <a:ln/>
        </p:spPr>
        <p:txBody>
          <a:bodyPr wrap="square" lIns="0" tIns="0" rIns="0" bIns="0" rtlCol="0" anchor="t"/>
          <a:lstStyle/>
          <a:p>
            <a:pPr indent="0" marL="0">
              <a:lnSpc>
                <a:spcPct val="93000"/>
              </a:lnSpc>
              <a:buNone/>
            </a:pPr>
            <a:r>
              <a:rPr lang="en-US" sz="820" dirty="0">
                <a:solidFill>
                  <a:srgbClr val="1B2333"/>
                </a:solidFill>
                <a:latin typeface="Calibri" pitchFamily="34" charset="0"/>
                <a:ea typeface="Calibri" pitchFamily="34" charset="-122"/>
                <a:cs typeface="Calibri" pitchFamily="34" charset="-120"/>
              </a:rPr>
              <a:t>SI récemment migré (Sage X3) ; fiabilité de la reprise</a:t>
            </a:r>
            <a:endParaRPr lang="en-US" sz="820" dirty="0"/>
          </a:p>
        </p:txBody>
      </p:sp>
      <p:sp>
        <p:nvSpPr>
          <p:cNvPr id="37" name="Shape 35"/>
          <p:cNvSpPr/>
          <p:nvPr/>
        </p:nvSpPr>
        <p:spPr>
          <a:xfrm>
            <a:off x="502920" y="4224528"/>
            <a:ext cx="8138160" cy="566928"/>
          </a:xfrm>
          <a:prstGeom prst="rect">
            <a:avLst/>
          </a:prstGeom>
          <a:solidFill>
            <a:srgbClr val="FBE9EC"/>
          </a:solidFill>
          <a:ln w="12700">
            <a:solidFill>
              <a:srgbClr val="C8102E"/>
            </a:solidFill>
            <a:prstDash val="solid"/>
          </a:ln>
        </p:spPr>
      </p:sp>
      <p:sp>
        <p:nvSpPr>
          <p:cNvPr id="38" name="Shape 36"/>
          <p:cNvSpPr/>
          <p:nvPr/>
        </p:nvSpPr>
        <p:spPr>
          <a:xfrm>
            <a:off x="502920" y="4224528"/>
            <a:ext cx="73152" cy="566928"/>
          </a:xfrm>
          <a:prstGeom prst="rect">
            <a:avLst/>
          </a:prstGeom>
          <a:solidFill>
            <a:srgbClr val="C8102E"/>
          </a:solidFill>
          <a:ln/>
        </p:spPr>
      </p:sp>
      <p:sp>
        <p:nvSpPr>
          <p:cNvPr id="39" name="Shape 37"/>
          <p:cNvSpPr/>
          <p:nvPr/>
        </p:nvSpPr>
        <p:spPr>
          <a:xfrm>
            <a:off x="704088" y="4389120"/>
            <a:ext cx="384048" cy="384048"/>
          </a:xfrm>
          <a:prstGeom prst="ellipse">
            <a:avLst/>
          </a:prstGeom>
          <a:solidFill>
            <a:srgbClr val="C8102E"/>
          </a:solidFill>
          <a:ln/>
        </p:spPr>
      </p:sp>
      <p:pic>
        <p:nvPicPr>
          <p:cNvPr id="40" name="Image 0" descr="preencoded.png">    </p:cNvPr>
          <p:cNvPicPr>
            <a:picLocks noChangeAspect="1"/>
          </p:cNvPicPr>
          <p:nvPr/>
        </p:nvPicPr>
        <p:blipFill>
          <a:blip r:embed="rId1"/>
          <a:stretch>
            <a:fillRect/>
          </a:stretch>
        </p:blipFill>
        <p:spPr>
          <a:xfrm>
            <a:off x="807781" y="4492813"/>
            <a:ext cx="176662" cy="176662"/>
          </a:xfrm>
          <a:prstGeom prst="rect">
            <a:avLst/>
          </a:prstGeom>
        </p:spPr>
      </p:pic>
      <p:sp>
        <p:nvSpPr>
          <p:cNvPr id="41" name="Text 38"/>
          <p:cNvSpPr/>
          <p:nvPr/>
        </p:nvSpPr>
        <p:spPr>
          <a:xfrm>
            <a:off x="1216152" y="4370832"/>
            <a:ext cx="7223760" cy="384048"/>
          </a:xfrm>
          <a:prstGeom prst="rect">
            <a:avLst/>
          </a:prstGeom>
          <a:noFill/>
          <a:ln/>
        </p:spPr>
        <p:txBody>
          <a:bodyPr wrap="square" lIns="0" tIns="0" rIns="0" bIns="0" rtlCol="0" anchor="ctr"/>
          <a:lstStyle/>
          <a:p>
            <a:pPr indent="0" marL="0">
              <a:buNone/>
            </a:pPr>
            <a:r>
              <a:rPr lang="en-US" sz="1100" b="1" dirty="0">
                <a:solidFill>
                  <a:srgbClr val="C8102E"/>
                </a:solidFill>
                <a:latin typeface="Arial" pitchFamily="34" charset="0"/>
                <a:ea typeface="Arial" pitchFamily="34" charset="-122"/>
                <a:cs typeface="Arial" pitchFamily="34" charset="-120"/>
              </a:rPr>
              <a:t>Conclusion Q2</a:t>
            </a:r>
            <a:endParaRPr lang="en-US" sz="1100" dirty="0"/>
          </a:p>
        </p:txBody>
      </p:sp>
      <p:sp>
        <p:nvSpPr>
          <p:cNvPr id="42" name="Text 39"/>
          <p:cNvSpPr/>
          <p:nvPr/>
        </p:nvSpPr>
        <p:spPr>
          <a:xfrm>
            <a:off x="777240" y="4864608"/>
            <a:ext cx="7635240" cy="-219456"/>
          </a:xfrm>
          <a:prstGeom prst="rect">
            <a:avLst/>
          </a:prstGeom>
          <a:noFill/>
          <a:ln/>
        </p:spPr>
        <p:txBody>
          <a:bodyPr wrap="square" lIns="0" tIns="0" rIns="0" bIns="0" rtlCol="0" anchor="t"/>
          <a:lstStyle/>
          <a:p>
            <a:pPr indent="0" marL="0">
              <a:lnSpc>
                <a:spcPct val="103000"/>
              </a:lnSpc>
              <a:buNone/>
            </a:pPr>
            <a:r>
              <a:rPr lang="en-US" sz="960" b="1" dirty="0">
                <a:solidFill>
                  <a:srgbClr val="1B2333"/>
                </a:solidFill>
                <a:latin typeface="Calibri" pitchFamily="34" charset="0"/>
                <a:ea typeface="Calibri" pitchFamily="34" charset="-122"/>
                <a:cs typeface="Calibri" pitchFamily="34" charset="-120"/>
              </a:rPr>
              <a:t>Risque inhérent global évalué ÉLEVÉ. La croissance à contre-cycle, la concentration familiale et la migration du SI sont les trois facteurs déterminants.</a:t>
            </a:r>
            <a:endParaRPr lang="en-US" sz="960" dirty="0"/>
          </a:p>
        </p:txBody>
      </p:sp>
      <p:sp>
        <p:nvSpPr>
          <p:cNvPr id="43" name="Text 4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Q2 risque inhérent</a:t>
            </a:r>
            <a:endParaRPr lang="en-US" sz="750" dirty="0"/>
          </a:p>
        </p:txBody>
      </p:sp>
      <p:sp>
        <p:nvSpPr>
          <p:cNvPr id="44" name="Text 4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77</a:t>
            </a:r>
            <a:endParaRPr lang="en-US" sz="75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Q2 (SUITE)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Q2 — sept risques significatifs (RS1–RS7)</a:t>
            </a:r>
            <a:endParaRPr lang="en-US" sz="2700" dirty="0"/>
          </a:p>
        </p:txBody>
      </p:sp>
      <p:sp>
        <p:nvSpPr>
          <p:cNvPr id="5" name="Shape 3"/>
          <p:cNvSpPr/>
          <p:nvPr/>
        </p:nvSpPr>
        <p:spPr>
          <a:xfrm>
            <a:off x="502920" y="1371600"/>
            <a:ext cx="8138160" cy="434340"/>
          </a:xfrm>
          <a:prstGeom prst="rect">
            <a:avLst/>
          </a:prstGeom>
          <a:solidFill>
            <a:srgbClr val="F3F6FC"/>
          </a:solidFill>
          <a:ln w="6350">
            <a:solidFill>
              <a:srgbClr val="D7DEEC"/>
            </a:solidFill>
            <a:prstDash val="solid"/>
          </a:ln>
        </p:spPr>
      </p:sp>
      <p:sp>
        <p:nvSpPr>
          <p:cNvPr id="6" name="Shape 4"/>
          <p:cNvSpPr/>
          <p:nvPr/>
        </p:nvSpPr>
        <p:spPr>
          <a:xfrm>
            <a:off x="612648" y="1463040"/>
            <a:ext cx="256032" cy="256032"/>
          </a:xfrm>
          <a:prstGeom prst="ellipse">
            <a:avLst/>
          </a:prstGeom>
          <a:solidFill>
            <a:srgbClr val="C8102E"/>
          </a:solidFill>
          <a:ln/>
        </p:spPr>
      </p:sp>
      <p:sp>
        <p:nvSpPr>
          <p:cNvPr id="7" name="Text 5"/>
          <p:cNvSpPr/>
          <p:nvPr/>
        </p:nvSpPr>
        <p:spPr>
          <a:xfrm>
            <a:off x="612648" y="1463040"/>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RS1</a:t>
            </a:r>
            <a:endParaRPr lang="en-US" sz="700" dirty="0"/>
          </a:p>
        </p:txBody>
      </p:sp>
      <p:sp>
        <p:nvSpPr>
          <p:cNvPr id="8" name="Text 6"/>
          <p:cNvSpPr/>
          <p:nvPr/>
        </p:nvSpPr>
        <p:spPr>
          <a:xfrm>
            <a:off x="996696" y="1371600"/>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Reconnaissance du CA — prestations facturées non encore réalisées (cut-off, présomption produits NAA 240)</a:t>
            </a:r>
            <a:endParaRPr lang="en-US" sz="920" dirty="0"/>
          </a:p>
        </p:txBody>
      </p:sp>
      <p:sp>
        <p:nvSpPr>
          <p:cNvPr id="9" name="Shape 7"/>
          <p:cNvSpPr/>
          <p:nvPr/>
        </p:nvSpPr>
        <p:spPr>
          <a:xfrm>
            <a:off x="502920" y="1833372"/>
            <a:ext cx="8138160" cy="434340"/>
          </a:xfrm>
          <a:prstGeom prst="rect">
            <a:avLst/>
          </a:prstGeom>
          <a:solidFill>
            <a:srgbClr val="FFFFFF"/>
          </a:solidFill>
          <a:ln w="6350">
            <a:solidFill>
              <a:srgbClr val="D7DEEC"/>
            </a:solidFill>
            <a:prstDash val="solid"/>
          </a:ln>
        </p:spPr>
      </p:sp>
      <p:sp>
        <p:nvSpPr>
          <p:cNvPr id="10" name="Shape 8"/>
          <p:cNvSpPr/>
          <p:nvPr/>
        </p:nvSpPr>
        <p:spPr>
          <a:xfrm>
            <a:off x="612648" y="1924812"/>
            <a:ext cx="256032" cy="256032"/>
          </a:xfrm>
          <a:prstGeom prst="ellipse">
            <a:avLst/>
          </a:prstGeom>
          <a:solidFill>
            <a:srgbClr val="C8102E"/>
          </a:solidFill>
          <a:ln/>
        </p:spPr>
      </p:sp>
      <p:sp>
        <p:nvSpPr>
          <p:cNvPr id="11" name="Text 9"/>
          <p:cNvSpPr/>
          <p:nvPr/>
        </p:nvSpPr>
        <p:spPr>
          <a:xfrm>
            <a:off x="612648" y="1924812"/>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RS2</a:t>
            </a:r>
            <a:endParaRPr lang="en-US" sz="700" dirty="0"/>
          </a:p>
        </p:txBody>
      </p:sp>
      <p:sp>
        <p:nvSpPr>
          <p:cNvPr id="12" name="Text 10"/>
          <p:cNvSpPr/>
          <p:nvPr/>
        </p:nvSpPr>
        <p:spPr>
          <a:xfrm>
            <a:off x="996696" y="1833372"/>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Existence du parc — 35 véhicules non localisés : actifs fictifs ou cédés non décomptabilisés</a:t>
            </a:r>
            <a:endParaRPr lang="en-US" sz="920" dirty="0"/>
          </a:p>
        </p:txBody>
      </p:sp>
      <p:sp>
        <p:nvSpPr>
          <p:cNvPr id="13" name="Shape 11"/>
          <p:cNvSpPr/>
          <p:nvPr/>
        </p:nvSpPr>
        <p:spPr>
          <a:xfrm>
            <a:off x="502920" y="2295144"/>
            <a:ext cx="8138160" cy="434340"/>
          </a:xfrm>
          <a:prstGeom prst="rect">
            <a:avLst/>
          </a:prstGeom>
          <a:solidFill>
            <a:srgbClr val="F3F6FC"/>
          </a:solidFill>
          <a:ln w="6350">
            <a:solidFill>
              <a:srgbClr val="D7DEEC"/>
            </a:solidFill>
            <a:prstDash val="solid"/>
          </a:ln>
        </p:spPr>
      </p:sp>
      <p:sp>
        <p:nvSpPr>
          <p:cNvPr id="14" name="Shape 12"/>
          <p:cNvSpPr/>
          <p:nvPr/>
        </p:nvSpPr>
        <p:spPr>
          <a:xfrm>
            <a:off x="612648" y="2386584"/>
            <a:ext cx="256032" cy="256032"/>
          </a:xfrm>
          <a:prstGeom prst="ellipse">
            <a:avLst/>
          </a:prstGeom>
          <a:solidFill>
            <a:srgbClr val="C8102E"/>
          </a:solidFill>
          <a:ln/>
        </p:spPr>
      </p:sp>
      <p:sp>
        <p:nvSpPr>
          <p:cNvPr id="15" name="Text 13"/>
          <p:cNvSpPr/>
          <p:nvPr/>
        </p:nvSpPr>
        <p:spPr>
          <a:xfrm>
            <a:off x="612648" y="2386584"/>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RS3</a:t>
            </a:r>
            <a:endParaRPr lang="en-US" sz="700" dirty="0"/>
          </a:p>
        </p:txBody>
      </p:sp>
      <p:sp>
        <p:nvSpPr>
          <p:cNvPr id="16" name="Text 14"/>
          <p:cNvSpPr/>
          <p:nvPr/>
        </p:nvSpPr>
        <p:spPr>
          <a:xfrm>
            <a:off x="996696" y="2295144"/>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Évaluation des immobilisations — durées d'amortissement, dépréciation des véhicules anciens</a:t>
            </a:r>
            <a:endParaRPr lang="en-US" sz="920" dirty="0"/>
          </a:p>
        </p:txBody>
      </p:sp>
      <p:sp>
        <p:nvSpPr>
          <p:cNvPr id="17" name="Shape 15"/>
          <p:cNvSpPr/>
          <p:nvPr/>
        </p:nvSpPr>
        <p:spPr>
          <a:xfrm>
            <a:off x="502920" y="2756916"/>
            <a:ext cx="8138160" cy="434340"/>
          </a:xfrm>
          <a:prstGeom prst="rect">
            <a:avLst/>
          </a:prstGeom>
          <a:solidFill>
            <a:srgbClr val="FFFFFF"/>
          </a:solidFill>
          <a:ln w="6350">
            <a:solidFill>
              <a:srgbClr val="D7DEEC"/>
            </a:solidFill>
            <a:prstDash val="solid"/>
          </a:ln>
        </p:spPr>
      </p:sp>
      <p:sp>
        <p:nvSpPr>
          <p:cNvPr id="18" name="Shape 16"/>
          <p:cNvSpPr/>
          <p:nvPr/>
        </p:nvSpPr>
        <p:spPr>
          <a:xfrm>
            <a:off x="612648" y="2848356"/>
            <a:ext cx="256032" cy="256032"/>
          </a:xfrm>
          <a:prstGeom prst="ellipse">
            <a:avLst/>
          </a:prstGeom>
          <a:solidFill>
            <a:srgbClr val="C8102E"/>
          </a:solidFill>
          <a:ln/>
        </p:spPr>
      </p:sp>
      <p:sp>
        <p:nvSpPr>
          <p:cNvPr id="19" name="Text 17"/>
          <p:cNvSpPr/>
          <p:nvPr/>
        </p:nvSpPr>
        <p:spPr>
          <a:xfrm>
            <a:off x="612648" y="2848356"/>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RS4</a:t>
            </a:r>
            <a:endParaRPr lang="en-US" sz="700" dirty="0"/>
          </a:p>
        </p:txBody>
      </p:sp>
      <p:sp>
        <p:nvSpPr>
          <p:cNvPr id="20" name="Text 18"/>
          <p:cNvSpPr/>
          <p:nvPr/>
        </p:nvSpPr>
        <p:spPr>
          <a:xfrm>
            <a:off x="996696" y="2756916"/>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Charges de personnel — 940 salariés : risque de salariés fictifs et de charges sociales</a:t>
            </a:r>
            <a:endParaRPr lang="en-US" sz="920" dirty="0"/>
          </a:p>
        </p:txBody>
      </p:sp>
      <p:sp>
        <p:nvSpPr>
          <p:cNvPr id="21" name="Shape 19"/>
          <p:cNvSpPr/>
          <p:nvPr/>
        </p:nvSpPr>
        <p:spPr>
          <a:xfrm>
            <a:off x="502920" y="3218688"/>
            <a:ext cx="8138160" cy="434340"/>
          </a:xfrm>
          <a:prstGeom prst="rect">
            <a:avLst/>
          </a:prstGeom>
          <a:solidFill>
            <a:srgbClr val="F3F6FC"/>
          </a:solidFill>
          <a:ln w="6350">
            <a:solidFill>
              <a:srgbClr val="D7DEEC"/>
            </a:solidFill>
            <a:prstDash val="solid"/>
          </a:ln>
        </p:spPr>
      </p:sp>
      <p:sp>
        <p:nvSpPr>
          <p:cNvPr id="22" name="Shape 20"/>
          <p:cNvSpPr/>
          <p:nvPr/>
        </p:nvSpPr>
        <p:spPr>
          <a:xfrm>
            <a:off x="612648" y="3310128"/>
            <a:ext cx="256032" cy="256032"/>
          </a:xfrm>
          <a:prstGeom prst="ellipse">
            <a:avLst/>
          </a:prstGeom>
          <a:solidFill>
            <a:srgbClr val="C8102E"/>
          </a:solidFill>
          <a:ln/>
        </p:spPr>
      </p:sp>
      <p:sp>
        <p:nvSpPr>
          <p:cNvPr id="23" name="Text 21"/>
          <p:cNvSpPr/>
          <p:nvPr/>
        </p:nvSpPr>
        <p:spPr>
          <a:xfrm>
            <a:off x="612648" y="3310128"/>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RS5</a:t>
            </a:r>
            <a:endParaRPr lang="en-US" sz="700" dirty="0"/>
          </a:p>
        </p:txBody>
      </p:sp>
      <p:sp>
        <p:nvSpPr>
          <p:cNvPr id="24" name="Text 22"/>
          <p:cNvSpPr/>
          <p:nvPr/>
        </p:nvSpPr>
        <p:spPr>
          <a:xfrm>
            <a:off x="996696" y="3218688"/>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Parties liées — opérations PDG/frère VP non transparentes (conventions réglementées)</a:t>
            </a:r>
            <a:endParaRPr lang="en-US" sz="920" dirty="0"/>
          </a:p>
        </p:txBody>
      </p:sp>
      <p:sp>
        <p:nvSpPr>
          <p:cNvPr id="25" name="Shape 23"/>
          <p:cNvSpPr/>
          <p:nvPr/>
        </p:nvSpPr>
        <p:spPr>
          <a:xfrm>
            <a:off x="502920" y="3680460"/>
            <a:ext cx="8138160" cy="434340"/>
          </a:xfrm>
          <a:prstGeom prst="rect">
            <a:avLst/>
          </a:prstGeom>
          <a:solidFill>
            <a:srgbClr val="FFFFFF"/>
          </a:solidFill>
          <a:ln w="6350">
            <a:solidFill>
              <a:srgbClr val="D7DEEC"/>
            </a:solidFill>
            <a:prstDash val="solid"/>
          </a:ln>
        </p:spPr>
      </p:sp>
      <p:sp>
        <p:nvSpPr>
          <p:cNvPr id="26" name="Shape 24"/>
          <p:cNvSpPr/>
          <p:nvPr/>
        </p:nvSpPr>
        <p:spPr>
          <a:xfrm>
            <a:off x="612648" y="3771900"/>
            <a:ext cx="256032" cy="256032"/>
          </a:xfrm>
          <a:prstGeom prst="ellipse">
            <a:avLst/>
          </a:prstGeom>
          <a:solidFill>
            <a:srgbClr val="C8102E"/>
          </a:solidFill>
          <a:ln/>
        </p:spPr>
      </p:sp>
      <p:sp>
        <p:nvSpPr>
          <p:cNvPr id="27" name="Text 25"/>
          <p:cNvSpPr/>
          <p:nvPr/>
        </p:nvSpPr>
        <p:spPr>
          <a:xfrm>
            <a:off x="612648" y="3771900"/>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RS6</a:t>
            </a:r>
            <a:endParaRPr lang="en-US" sz="700" dirty="0"/>
          </a:p>
        </p:txBody>
      </p:sp>
      <p:sp>
        <p:nvSpPr>
          <p:cNvPr id="28" name="Text 26"/>
          <p:cNvSpPr/>
          <p:nvPr/>
        </p:nvSpPr>
        <p:spPr>
          <a:xfrm>
            <a:off x="996696" y="3680460"/>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Fiabilité du SI — reprise de données Sage X3 (14 mois) : intégrité des soldes d'ouverture</a:t>
            </a:r>
            <a:endParaRPr lang="en-US" sz="920" dirty="0"/>
          </a:p>
        </p:txBody>
      </p:sp>
      <p:sp>
        <p:nvSpPr>
          <p:cNvPr id="29" name="Shape 27"/>
          <p:cNvSpPr/>
          <p:nvPr/>
        </p:nvSpPr>
        <p:spPr>
          <a:xfrm>
            <a:off x="502920" y="4142232"/>
            <a:ext cx="8138160" cy="434340"/>
          </a:xfrm>
          <a:prstGeom prst="rect">
            <a:avLst/>
          </a:prstGeom>
          <a:solidFill>
            <a:srgbClr val="F3F6FC"/>
          </a:solidFill>
          <a:ln w="6350">
            <a:solidFill>
              <a:srgbClr val="D7DEEC"/>
            </a:solidFill>
            <a:prstDash val="solid"/>
          </a:ln>
        </p:spPr>
      </p:sp>
      <p:sp>
        <p:nvSpPr>
          <p:cNvPr id="30" name="Shape 28"/>
          <p:cNvSpPr/>
          <p:nvPr/>
        </p:nvSpPr>
        <p:spPr>
          <a:xfrm>
            <a:off x="612648" y="4233672"/>
            <a:ext cx="256032" cy="256032"/>
          </a:xfrm>
          <a:prstGeom prst="ellipse">
            <a:avLst/>
          </a:prstGeom>
          <a:solidFill>
            <a:srgbClr val="C8102E"/>
          </a:solidFill>
          <a:ln/>
        </p:spPr>
      </p:sp>
      <p:sp>
        <p:nvSpPr>
          <p:cNvPr id="31" name="Text 29"/>
          <p:cNvSpPr/>
          <p:nvPr/>
        </p:nvSpPr>
        <p:spPr>
          <a:xfrm>
            <a:off x="612648" y="4233672"/>
            <a:ext cx="256032" cy="256032"/>
          </a:xfrm>
          <a:prstGeom prst="rect">
            <a:avLst/>
          </a:prstGeom>
          <a:noFill/>
          <a:ln/>
        </p:spPr>
        <p:txBody>
          <a:bodyPr wrap="square" lIns="0" tIns="0" rIns="0" bIns="0" rtlCol="0" anchor="ctr"/>
          <a:lstStyle/>
          <a:p>
            <a:pPr algn="ctr" indent="0" marL="0">
              <a:buNone/>
            </a:pPr>
            <a:r>
              <a:rPr lang="en-US" sz="700" b="1" dirty="0">
                <a:solidFill>
                  <a:srgbClr val="FFFFFF"/>
                </a:solidFill>
                <a:latin typeface="Arial" pitchFamily="34" charset="0"/>
                <a:ea typeface="Arial" pitchFamily="34" charset="-122"/>
                <a:cs typeface="Arial" pitchFamily="34" charset="-120"/>
              </a:rPr>
              <a:t>RS7</a:t>
            </a:r>
            <a:endParaRPr lang="en-US" sz="700" dirty="0"/>
          </a:p>
        </p:txBody>
      </p:sp>
      <p:sp>
        <p:nvSpPr>
          <p:cNvPr id="32" name="Text 30"/>
          <p:cNvSpPr/>
          <p:nvPr/>
        </p:nvSpPr>
        <p:spPr>
          <a:xfrm>
            <a:off x="996696" y="4142232"/>
            <a:ext cx="7534656" cy="434340"/>
          </a:xfrm>
          <a:prstGeom prst="rect">
            <a:avLst/>
          </a:prstGeom>
          <a:noFill/>
          <a:ln/>
        </p:spPr>
        <p:txBody>
          <a:bodyPr wrap="square" lIns="0" tIns="0" rIns="0" bIns="0" rtlCol="0" anchor="ctr"/>
          <a:lstStyle/>
          <a:p>
            <a:pPr indent="0" marL="0">
              <a:lnSpc>
                <a:spcPct val="95000"/>
              </a:lnSpc>
              <a:buNone/>
            </a:pPr>
            <a:r>
              <a:rPr lang="en-US" sz="920" dirty="0">
                <a:solidFill>
                  <a:srgbClr val="1B2333"/>
                </a:solidFill>
                <a:latin typeface="Calibri" pitchFamily="34" charset="0"/>
                <a:ea typeface="Calibri" pitchFamily="34" charset="-122"/>
                <a:cs typeface="Calibri" pitchFamily="34" charset="-120"/>
              </a:rPr>
              <a:t>Environnement — enquête du parquet financier : risque juridique et de réputation</a:t>
            </a:r>
            <a:endParaRPr lang="en-US" sz="920" dirty="0"/>
          </a:p>
        </p:txBody>
      </p:sp>
      <p:sp>
        <p:nvSpPr>
          <p:cNvPr id="33" name="Text 31"/>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Q2 risques significatifs</a:t>
            </a:r>
            <a:endParaRPr lang="en-US" sz="750" dirty="0"/>
          </a:p>
        </p:txBody>
      </p:sp>
      <p:sp>
        <p:nvSpPr>
          <p:cNvPr id="34" name="Text 32"/>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78</a:t>
            </a:r>
            <a:endParaRPr lang="en-US" sz="75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Q3</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Q3 — fixation des trois seuils</a:t>
            </a:r>
            <a:endParaRPr lang="en-US" sz="2700" dirty="0"/>
          </a:p>
        </p:txBody>
      </p:sp>
      <p:sp>
        <p:nvSpPr>
          <p:cNvPr id="5" name="Shape 3"/>
          <p:cNvSpPr/>
          <p:nvPr/>
        </p:nvSpPr>
        <p:spPr>
          <a:xfrm>
            <a:off x="502920" y="1371600"/>
            <a:ext cx="3154680" cy="2788920"/>
          </a:xfrm>
          <a:prstGeom prst="rect">
            <a:avLst/>
          </a:prstGeom>
          <a:solidFill>
            <a:srgbClr val="E8EFFB"/>
          </a:solidFill>
          <a:ln w="12700">
            <a:solidFill>
              <a:srgbClr val="00338D"/>
            </a:solidFill>
            <a:prstDash val="solid"/>
          </a:ln>
        </p:spPr>
      </p:sp>
      <p:sp>
        <p:nvSpPr>
          <p:cNvPr id="6" name="Shape 4"/>
          <p:cNvSpPr/>
          <p:nvPr/>
        </p:nvSpPr>
        <p:spPr>
          <a:xfrm>
            <a:off x="502920" y="1371600"/>
            <a:ext cx="73152" cy="2788920"/>
          </a:xfrm>
          <a:prstGeom prst="rect">
            <a:avLst/>
          </a:prstGeom>
          <a:solidFill>
            <a:srgbClr val="00338D"/>
          </a:solidFill>
          <a:ln/>
        </p:spPr>
      </p:sp>
      <p:sp>
        <p:nvSpPr>
          <p:cNvPr id="7" name="Shape 5"/>
          <p:cNvSpPr/>
          <p:nvPr/>
        </p:nvSpPr>
        <p:spPr>
          <a:xfrm>
            <a:off x="704088" y="1536192"/>
            <a:ext cx="384048" cy="384048"/>
          </a:xfrm>
          <a:prstGeom prst="ellipse">
            <a:avLst/>
          </a:prstGeom>
          <a:solidFill>
            <a:srgbClr val="00338D"/>
          </a:solidFill>
          <a:ln/>
        </p:spPr>
      </p:sp>
      <p:pic>
        <p:nvPicPr>
          <p:cNvPr id="8" name="Image 0" descr="preencoded.png">    </p:cNvPr>
          <p:cNvPicPr>
            <a:picLocks noChangeAspect="1"/>
          </p:cNvPicPr>
          <p:nvPr/>
        </p:nvPicPr>
        <p:blipFill>
          <a:blip r:embed="rId1"/>
          <a:stretch>
            <a:fillRect/>
          </a:stretch>
        </p:blipFill>
        <p:spPr>
          <a:xfrm>
            <a:off x="807781" y="1639885"/>
            <a:ext cx="176662" cy="176662"/>
          </a:xfrm>
          <a:prstGeom prst="rect">
            <a:avLst/>
          </a:prstGeom>
        </p:spPr>
      </p:pic>
      <p:sp>
        <p:nvSpPr>
          <p:cNvPr id="9" name="Text 6"/>
          <p:cNvSpPr/>
          <p:nvPr/>
        </p:nvSpPr>
        <p:spPr>
          <a:xfrm>
            <a:off x="1216152" y="1517904"/>
            <a:ext cx="2240280" cy="384048"/>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Base retenue</a:t>
            </a:r>
            <a:endParaRPr lang="en-US" sz="1300" dirty="0"/>
          </a:p>
        </p:txBody>
      </p:sp>
      <p:sp>
        <p:nvSpPr>
          <p:cNvPr id="10" name="Text 7"/>
          <p:cNvSpPr/>
          <p:nvPr/>
        </p:nvSpPr>
        <p:spPr>
          <a:xfrm>
            <a:off x="777240" y="2011680"/>
            <a:ext cx="2651760" cy="2002536"/>
          </a:xfrm>
          <a:prstGeom prst="rect">
            <a:avLst/>
          </a:prstGeom>
          <a:noFill/>
          <a:ln/>
        </p:spPr>
        <p:txBody>
          <a:bodyPr wrap="square" lIns="0" tIns="0" rIns="0" bIns="0" rtlCol="0" anchor="t"/>
          <a:lstStyle/>
          <a:p>
            <a:pPr indent="0" marL="0">
              <a:lnSpc>
                <a:spcPct val="103000"/>
              </a:lnSpc>
              <a:buNone/>
            </a:pPr>
            <a:r>
              <a:rPr lang="en-US" sz="1050" b="1" dirty="0">
                <a:solidFill>
                  <a:srgbClr val="1B2333"/>
                </a:solidFill>
                <a:latin typeface="Calibri" pitchFamily="34" charset="0"/>
                <a:ea typeface="Calibri" pitchFamily="34" charset="-122"/>
                <a:cs typeface="Calibri" pitchFamily="34" charset="-120"/>
              </a:rPr>
              <a:t>Le résultat avant impôt (165 MDA) </a:t>
            </a:r>
            <a:pPr indent="0" marL="0">
              <a:lnSpc>
                <a:spcPct val="103000"/>
              </a:lnSpc>
              <a:buNone/>
            </a:pPr>
            <a:r>
              <a:rPr lang="en-US" sz="1050" dirty="0">
                <a:solidFill>
                  <a:srgbClr val="1B2333"/>
                </a:solidFill>
                <a:latin typeface="Calibri" pitchFamily="34" charset="0"/>
                <a:ea typeface="Calibri" pitchFamily="34" charset="-122"/>
                <a:cs typeface="Calibri" pitchFamily="34" charset="-120"/>
              </a:rPr>
              <a:t>est retenu : l'entité est rentable et le RAI est l'indicateur le plus suivi.
</a:t>
            </a:r>
            <a:pPr indent="0" marL="0">
              <a:lnSpc>
                <a:spcPct val="103000"/>
              </a:lnSpc>
              <a:buNone/>
            </a:pPr>
            <a:r>
              <a:rPr lang="en-US" sz="1050" i="1" dirty="0">
                <a:solidFill>
                  <a:srgbClr val="1B2333"/>
                </a:solidFill>
                <a:latin typeface="Calibri" pitchFamily="34" charset="0"/>
                <a:ea typeface="Calibri" pitchFamily="34" charset="-122"/>
                <a:cs typeface="Calibri" pitchFamily="34" charset="-120"/>
              </a:rPr>
              <a:t>Compte tenu du risque inhérent élevé, un pourcentage plutôt prudent (5 %) est appliqué.</a:t>
            </a:r>
            <a:endParaRPr lang="en-US" sz="1050" dirty="0"/>
          </a:p>
        </p:txBody>
      </p:sp>
      <p:sp>
        <p:nvSpPr>
          <p:cNvPr id="11" name="Shape 8"/>
          <p:cNvSpPr/>
          <p:nvPr/>
        </p:nvSpPr>
        <p:spPr>
          <a:xfrm>
            <a:off x="3886200" y="1371600"/>
            <a:ext cx="4754880" cy="841248"/>
          </a:xfrm>
          <a:prstGeom prst="rect">
            <a:avLst/>
          </a:prstGeom>
          <a:solidFill>
            <a:srgbClr val="FFFFFF"/>
          </a:solidFill>
          <a:ln w="9525">
            <a:solidFill>
              <a:srgbClr val="D7DEEC"/>
            </a:solidFill>
            <a:prstDash val="solid"/>
          </a:ln>
        </p:spPr>
      </p:sp>
      <p:sp>
        <p:nvSpPr>
          <p:cNvPr id="12" name="Shape 9"/>
          <p:cNvSpPr/>
          <p:nvPr/>
        </p:nvSpPr>
        <p:spPr>
          <a:xfrm>
            <a:off x="3886200" y="1371600"/>
            <a:ext cx="73152" cy="841248"/>
          </a:xfrm>
          <a:prstGeom prst="rect">
            <a:avLst/>
          </a:prstGeom>
          <a:solidFill>
            <a:srgbClr val="00338D"/>
          </a:solidFill>
          <a:ln/>
        </p:spPr>
      </p:sp>
      <p:sp>
        <p:nvSpPr>
          <p:cNvPr id="13" name="Text 10"/>
          <p:cNvSpPr/>
          <p:nvPr/>
        </p:nvSpPr>
        <p:spPr>
          <a:xfrm>
            <a:off x="4105656" y="1481328"/>
            <a:ext cx="2743200" cy="310896"/>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Seuil de signification global</a:t>
            </a:r>
            <a:endParaRPr lang="en-US" sz="1150" dirty="0"/>
          </a:p>
        </p:txBody>
      </p:sp>
      <p:sp>
        <p:nvSpPr>
          <p:cNvPr id="14" name="Text 11"/>
          <p:cNvSpPr/>
          <p:nvPr/>
        </p:nvSpPr>
        <p:spPr>
          <a:xfrm>
            <a:off x="4105656" y="1828800"/>
            <a:ext cx="2743200" cy="274320"/>
          </a:xfrm>
          <a:prstGeom prst="rect">
            <a:avLst/>
          </a:prstGeom>
          <a:noFill/>
          <a:ln/>
        </p:spPr>
        <p:txBody>
          <a:bodyPr wrap="square" lIns="0" tIns="0" rIns="0" bIns="0" rtlCol="0" anchor="ctr"/>
          <a:lstStyle/>
          <a:p>
            <a:pPr indent="0" marL="0">
              <a:buNone/>
            </a:pPr>
            <a:r>
              <a:rPr lang="en-US" sz="950" i="1" dirty="0">
                <a:solidFill>
                  <a:srgbClr val="5C6678"/>
                </a:solidFill>
                <a:latin typeface="Calibri" pitchFamily="34" charset="0"/>
                <a:ea typeface="Calibri" pitchFamily="34" charset="-122"/>
                <a:cs typeface="Calibri" pitchFamily="34" charset="-120"/>
              </a:rPr>
              <a:t>RAI 165 MDA × 5 %</a:t>
            </a:r>
            <a:endParaRPr lang="en-US" sz="950" dirty="0"/>
          </a:p>
        </p:txBody>
      </p:sp>
      <p:sp>
        <p:nvSpPr>
          <p:cNvPr id="15" name="Text 12"/>
          <p:cNvSpPr/>
          <p:nvPr/>
        </p:nvSpPr>
        <p:spPr>
          <a:xfrm>
            <a:off x="6720840" y="1371600"/>
            <a:ext cx="1737360" cy="841248"/>
          </a:xfrm>
          <a:prstGeom prst="rect">
            <a:avLst/>
          </a:prstGeom>
          <a:noFill/>
          <a:ln/>
        </p:spPr>
        <p:txBody>
          <a:bodyPr wrap="square" lIns="0" tIns="0" rIns="0" bIns="0" rtlCol="0" anchor="ctr"/>
          <a:lstStyle/>
          <a:p>
            <a:pPr algn="r" indent="0" marL="0">
              <a:buNone/>
            </a:pPr>
            <a:r>
              <a:rPr lang="en-US" sz="1800" b="1" dirty="0">
                <a:solidFill>
                  <a:srgbClr val="00338D"/>
                </a:solidFill>
                <a:latin typeface="Arial" pitchFamily="34" charset="0"/>
                <a:ea typeface="Arial" pitchFamily="34" charset="-122"/>
                <a:cs typeface="Arial" pitchFamily="34" charset="-120"/>
              </a:rPr>
              <a:t>8 MDA</a:t>
            </a:r>
            <a:endParaRPr lang="en-US" sz="1800" dirty="0"/>
          </a:p>
        </p:txBody>
      </p:sp>
      <p:sp>
        <p:nvSpPr>
          <p:cNvPr id="16" name="Shape 13"/>
          <p:cNvSpPr/>
          <p:nvPr/>
        </p:nvSpPr>
        <p:spPr>
          <a:xfrm>
            <a:off x="3886200" y="2322576"/>
            <a:ext cx="4754880" cy="841248"/>
          </a:xfrm>
          <a:prstGeom prst="rect">
            <a:avLst/>
          </a:prstGeom>
          <a:solidFill>
            <a:srgbClr val="FFFFFF"/>
          </a:solidFill>
          <a:ln w="9525">
            <a:solidFill>
              <a:srgbClr val="D7DEEC"/>
            </a:solidFill>
            <a:prstDash val="solid"/>
          </a:ln>
        </p:spPr>
      </p:sp>
      <p:sp>
        <p:nvSpPr>
          <p:cNvPr id="17" name="Shape 14"/>
          <p:cNvSpPr/>
          <p:nvPr/>
        </p:nvSpPr>
        <p:spPr>
          <a:xfrm>
            <a:off x="3886200" y="2322576"/>
            <a:ext cx="73152" cy="841248"/>
          </a:xfrm>
          <a:prstGeom prst="rect">
            <a:avLst/>
          </a:prstGeom>
          <a:solidFill>
            <a:srgbClr val="1E49E2"/>
          </a:solidFill>
          <a:ln/>
        </p:spPr>
      </p:sp>
      <p:sp>
        <p:nvSpPr>
          <p:cNvPr id="18" name="Text 15"/>
          <p:cNvSpPr/>
          <p:nvPr/>
        </p:nvSpPr>
        <p:spPr>
          <a:xfrm>
            <a:off x="4105656" y="2432304"/>
            <a:ext cx="2743200" cy="310896"/>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Seuil de planification</a:t>
            </a:r>
            <a:endParaRPr lang="en-US" sz="1150" dirty="0"/>
          </a:p>
        </p:txBody>
      </p:sp>
      <p:sp>
        <p:nvSpPr>
          <p:cNvPr id="19" name="Text 16"/>
          <p:cNvSpPr/>
          <p:nvPr/>
        </p:nvSpPr>
        <p:spPr>
          <a:xfrm>
            <a:off x="4105656" y="2779776"/>
            <a:ext cx="2743200" cy="274320"/>
          </a:xfrm>
          <a:prstGeom prst="rect">
            <a:avLst/>
          </a:prstGeom>
          <a:noFill/>
          <a:ln/>
        </p:spPr>
        <p:txBody>
          <a:bodyPr wrap="square" lIns="0" tIns="0" rIns="0" bIns="0" rtlCol="0" anchor="ctr"/>
          <a:lstStyle/>
          <a:p>
            <a:pPr indent="0" marL="0">
              <a:buNone/>
            </a:pPr>
            <a:r>
              <a:rPr lang="en-US" sz="950" i="1" dirty="0">
                <a:solidFill>
                  <a:srgbClr val="5C6678"/>
                </a:solidFill>
                <a:latin typeface="Calibri" pitchFamily="34" charset="0"/>
                <a:ea typeface="Calibri" pitchFamily="34" charset="-122"/>
                <a:cs typeface="Calibri" pitchFamily="34" charset="-120"/>
              </a:rPr>
              <a:t>8 MDA × 50 %</a:t>
            </a:r>
            <a:endParaRPr lang="en-US" sz="950" dirty="0"/>
          </a:p>
        </p:txBody>
      </p:sp>
      <p:sp>
        <p:nvSpPr>
          <p:cNvPr id="20" name="Text 17"/>
          <p:cNvSpPr/>
          <p:nvPr/>
        </p:nvSpPr>
        <p:spPr>
          <a:xfrm>
            <a:off x="6720840" y="2322576"/>
            <a:ext cx="1737360" cy="841248"/>
          </a:xfrm>
          <a:prstGeom prst="rect">
            <a:avLst/>
          </a:prstGeom>
          <a:noFill/>
          <a:ln/>
        </p:spPr>
        <p:txBody>
          <a:bodyPr wrap="square" lIns="0" tIns="0" rIns="0" bIns="0" rtlCol="0" anchor="ctr"/>
          <a:lstStyle/>
          <a:p>
            <a:pPr algn="r" indent="0" marL="0">
              <a:buNone/>
            </a:pPr>
            <a:r>
              <a:rPr lang="en-US" sz="1800" b="1" dirty="0">
                <a:solidFill>
                  <a:srgbClr val="1E49E2"/>
                </a:solidFill>
                <a:latin typeface="Arial" pitchFamily="34" charset="0"/>
                <a:ea typeface="Arial" pitchFamily="34" charset="-122"/>
                <a:cs typeface="Arial" pitchFamily="34" charset="-120"/>
              </a:rPr>
              <a:t>4 MDA</a:t>
            </a:r>
            <a:endParaRPr lang="en-US" sz="1800" dirty="0"/>
          </a:p>
        </p:txBody>
      </p:sp>
      <p:sp>
        <p:nvSpPr>
          <p:cNvPr id="21" name="Shape 18"/>
          <p:cNvSpPr/>
          <p:nvPr/>
        </p:nvSpPr>
        <p:spPr>
          <a:xfrm>
            <a:off x="3886200" y="3273552"/>
            <a:ext cx="4754880" cy="841248"/>
          </a:xfrm>
          <a:prstGeom prst="rect">
            <a:avLst/>
          </a:prstGeom>
          <a:solidFill>
            <a:srgbClr val="FFFFFF"/>
          </a:solidFill>
          <a:ln w="9525">
            <a:solidFill>
              <a:srgbClr val="D7DEEC"/>
            </a:solidFill>
            <a:prstDash val="solid"/>
          </a:ln>
        </p:spPr>
      </p:sp>
      <p:sp>
        <p:nvSpPr>
          <p:cNvPr id="22" name="Shape 19"/>
          <p:cNvSpPr/>
          <p:nvPr/>
        </p:nvSpPr>
        <p:spPr>
          <a:xfrm>
            <a:off x="3886200" y="3273552"/>
            <a:ext cx="73152" cy="841248"/>
          </a:xfrm>
          <a:prstGeom prst="rect">
            <a:avLst/>
          </a:prstGeom>
          <a:solidFill>
            <a:srgbClr val="00A3A1"/>
          </a:solidFill>
          <a:ln/>
        </p:spPr>
      </p:sp>
      <p:sp>
        <p:nvSpPr>
          <p:cNvPr id="23" name="Text 20"/>
          <p:cNvSpPr/>
          <p:nvPr/>
        </p:nvSpPr>
        <p:spPr>
          <a:xfrm>
            <a:off x="4105656" y="3383280"/>
            <a:ext cx="2743200" cy="310896"/>
          </a:xfrm>
          <a:prstGeom prst="rect">
            <a:avLst/>
          </a:prstGeom>
          <a:noFill/>
          <a:ln/>
        </p:spPr>
        <p:txBody>
          <a:bodyPr wrap="square" lIns="0" tIns="0" rIns="0" bIns="0" rtlCol="0" anchor="ctr"/>
          <a:lstStyle/>
          <a:p>
            <a:pPr indent="0" marL="0">
              <a:buNone/>
            </a:pPr>
            <a:r>
              <a:rPr lang="en-US" sz="1150" b="1" dirty="0">
                <a:solidFill>
                  <a:srgbClr val="00338D"/>
                </a:solidFill>
                <a:latin typeface="Arial" pitchFamily="34" charset="0"/>
                <a:ea typeface="Arial" pitchFamily="34" charset="-122"/>
                <a:cs typeface="Arial" pitchFamily="34" charset="-120"/>
              </a:rPr>
              <a:t>Seuil d'investigation</a:t>
            </a:r>
            <a:endParaRPr lang="en-US" sz="1150" dirty="0"/>
          </a:p>
        </p:txBody>
      </p:sp>
      <p:sp>
        <p:nvSpPr>
          <p:cNvPr id="24" name="Text 21"/>
          <p:cNvSpPr/>
          <p:nvPr/>
        </p:nvSpPr>
        <p:spPr>
          <a:xfrm>
            <a:off x="4105656" y="3730752"/>
            <a:ext cx="2743200" cy="274320"/>
          </a:xfrm>
          <a:prstGeom prst="rect">
            <a:avLst/>
          </a:prstGeom>
          <a:noFill/>
          <a:ln/>
        </p:spPr>
        <p:txBody>
          <a:bodyPr wrap="square" lIns="0" tIns="0" rIns="0" bIns="0" rtlCol="0" anchor="ctr"/>
          <a:lstStyle/>
          <a:p>
            <a:pPr indent="0" marL="0">
              <a:buNone/>
            </a:pPr>
            <a:r>
              <a:rPr lang="en-US" sz="950" i="1" dirty="0">
                <a:solidFill>
                  <a:srgbClr val="5C6678"/>
                </a:solidFill>
                <a:latin typeface="Calibri" pitchFamily="34" charset="0"/>
                <a:ea typeface="Calibri" pitchFamily="34" charset="-122"/>
                <a:cs typeface="Calibri" pitchFamily="34" charset="-120"/>
              </a:rPr>
              <a:t>8 MDA × 3 %</a:t>
            </a:r>
            <a:endParaRPr lang="en-US" sz="950" dirty="0"/>
          </a:p>
        </p:txBody>
      </p:sp>
      <p:sp>
        <p:nvSpPr>
          <p:cNvPr id="25" name="Text 22"/>
          <p:cNvSpPr/>
          <p:nvPr/>
        </p:nvSpPr>
        <p:spPr>
          <a:xfrm>
            <a:off x="6720840" y="3273552"/>
            <a:ext cx="1737360" cy="841248"/>
          </a:xfrm>
          <a:prstGeom prst="rect">
            <a:avLst/>
          </a:prstGeom>
          <a:noFill/>
          <a:ln/>
        </p:spPr>
        <p:txBody>
          <a:bodyPr wrap="square" lIns="0" tIns="0" rIns="0" bIns="0" rtlCol="0" anchor="ctr"/>
          <a:lstStyle/>
          <a:p>
            <a:pPr algn="r" indent="0" marL="0">
              <a:buNone/>
            </a:pPr>
            <a:r>
              <a:rPr lang="en-US" sz="1800" b="1" dirty="0">
                <a:solidFill>
                  <a:srgbClr val="00A3A1"/>
                </a:solidFill>
                <a:latin typeface="Arial" pitchFamily="34" charset="0"/>
                <a:ea typeface="Arial" pitchFamily="34" charset="-122"/>
                <a:cs typeface="Arial" pitchFamily="34" charset="-120"/>
              </a:rPr>
              <a:t>240 KDA</a:t>
            </a:r>
            <a:endParaRPr lang="en-US" sz="1800" dirty="0"/>
          </a:p>
        </p:txBody>
      </p:sp>
      <p:sp>
        <p:nvSpPr>
          <p:cNvPr id="26" name="Text 23"/>
          <p:cNvSpPr/>
          <p:nvPr/>
        </p:nvSpPr>
        <p:spPr>
          <a:xfrm>
            <a:off x="502920" y="4315968"/>
            <a:ext cx="8138160" cy="457200"/>
          </a:xfrm>
          <a:prstGeom prst="rect">
            <a:avLst/>
          </a:prstGeom>
          <a:noFill/>
          <a:ln/>
        </p:spPr>
        <p:txBody>
          <a:bodyPr wrap="square" lIns="0" tIns="0" rIns="0" bIns="0" rtlCol="0" anchor="t"/>
          <a:lstStyle/>
          <a:p>
            <a:pPr indent="0" marL="0">
              <a:lnSpc>
                <a:spcPct val="100000"/>
              </a:lnSpc>
              <a:buNone/>
            </a:pPr>
            <a:r>
              <a:rPr lang="en-US" sz="900" b="1" dirty="0">
                <a:solidFill>
                  <a:srgbClr val="00338D"/>
                </a:solidFill>
                <a:latin typeface="Calibri" pitchFamily="34" charset="0"/>
                <a:ea typeface="Calibri" pitchFamily="34" charset="-122"/>
                <a:cs typeface="Calibri" pitchFamily="34" charset="-120"/>
              </a:rPr>
              <a:t>Justification : </a:t>
            </a:r>
            <a:pPr indent="0" marL="0">
              <a:lnSpc>
                <a:spcPct val="100000"/>
              </a:lnSpc>
              <a:buNone/>
            </a:pPr>
            <a:r>
              <a:rPr lang="en-US" sz="900" i="1" dirty="0">
                <a:solidFill>
                  <a:srgbClr val="5C6678"/>
                </a:solidFill>
                <a:latin typeface="Calibri" pitchFamily="34" charset="0"/>
                <a:ea typeface="Calibri" pitchFamily="34" charset="-122"/>
                <a:cs typeface="Calibri" pitchFamily="34" charset="-120"/>
              </a:rPr>
              <a:t>le RI élevé conduit à un seuil de planification au bas de la fourchette (50 %) et un seuil d'investigation à 3 % — afin d'accumuler davantage d'anomalies.</a:t>
            </a:r>
            <a:endParaRPr lang="en-US" sz="900" dirty="0"/>
          </a:p>
        </p:txBody>
      </p:sp>
      <p:sp>
        <p:nvSpPr>
          <p:cNvPr id="27" name="Text 24"/>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Q3 seuils</a:t>
            </a:r>
            <a:endParaRPr lang="en-US" sz="750" dirty="0"/>
          </a:p>
        </p:txBody>
      </p:sp>
      <p:sp>
        <p:nvSpPr>
          <p:cNvPr id="28" name="Text 25"/>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79</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SÉQUENCE 1 · 08H30</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Quizz de reprise</a:t>
            </a:r>
            <a:endParaRPr lang="en-US" sz="3400" dirty="0"/>
          </a:p>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et clarifications</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Durée : 15 min · Plénière interactive</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Continuité pédagogique avec le Jour 2 → transition vers l'approche par les risques</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Séquence 1 · 08h30</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a:t>
            </a:r>
            <a:endParaRPr lang="en-US" sz="75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Q4</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Q4 — schémas de fraude (F1–F7) &amp; réponses</a:t>
            </a:r>
            <a:endParaRPr lang="en-US" sz="2700" dirty="0"/>
          </a:p>
        </p:txBody>
      </p:sp>
      <p:graphicFrame>
        <p:nvGraphicFramePr>
          <p:cNvPr id="81" name="Table 0"/>
          <p:cNvGraphicFramePr>
            <a:graphicFrameLocks noGrp="1"/>
          </p:cNvGraphicFramePr>
          <p:nvPr>
            <p:extLst>
              <p:ext uri="{D42A27DB-BD31-4B8C-83A1-F6EECF244321}">
                <p14:modId xmlns:p14="http://schemas.microsoft.com/office/powerpoint/2010/main" val="1579011935"/>
              </p:ext>
            </p:extLst>
          </p:nvPr>
        </p:nvGraphicFramePr>
        <p:xfrm>
          <a:off x="502920" y="1371600"/>
          <a:ext cx="8138160" cy="914400"/>
        </p:xfrm>
        <a:graphic>
          <a:graphicData uri="http://schemas.openxmlformats.org/drawingml/2006/table">
            <a:tbl>
              <a:tblPr/>
              <a:tblGrid>
                <a:gridCol w="3611880"/>
                <a:gridCol w="4526280"/>
              </a:tblGrid>
              <a:tr h="384048">
                <a:tc>
                  <a:txBody>
                    <a:bodyPr/>
                    <a:lstStyle/>
                    <a:p>
                      <a:pPr algn="l" indent="0" marL="0">
                        <a:buNone/>
                      </a:pPr>
                      <a:r>
                        <a:rPr lang="en-US" sz="870" b="1" dirty="0">
                          <a:solidFill>
                            <a:srgbClr val="FFFFFF"/>
                          </a:solidFill>
                          <a:latin typeface="Calibri" pitchFamily="34" charset="0"/>
                          <a:ea typeface="Calibri" pitchFamily="34" charset="-122"/>
                          <a:cs typeface="Calibri" pitchFamily="34" charset="-120"/>
                        </a:rPr>
                        <a:t>Schéma de fraude potentiel</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70" b="1" dirty="0">
                          <a:solidFill>
                            <a:srgbClr val="FFFFFF"/>
                          </a:solidFill>
                          <a:latin typeface="Calibri" pitchFamily="34" charset="0"/>
                          <a:ea typeface="Calibri" pitchFamily="34" charset="-122"/>
                          <a:cs typeface="Calibri" pitchFamily="34" charset="-120"/>
                        </a:rPr>
                        <a:t>Procédure d'audit en réponse</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F1 · Gonflement du CA (prestations fictives)</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Test de cut-off, corroboration des prestations, contrats de transport</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F2 · Actifs fictifs (35 véhicules)</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Inventaire physique exhaustif, cartes grises, suivi GPS, cessions</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F3 · Salariés fictifs (paie)</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Rapprochement effectifs/paie, RIB, déclarations CNAS</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F4 · Détournement d'espèces</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Contrôle des encaissements, rapprochement caisse, remises en banque</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F5 · Parties liées (PDG/frère)</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Identification des conventions réglementées, conditions de marché</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F6 · Override (écritures SI)</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Test des écritures Sage X3, écritures manuelles, intégrité de la reprise</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411480">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F7 · Fraude fiscale</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l" indent="0" marL="0">
                        <a:buNone/>
                      </a:pPr>
                      <a:r>
                        <a:rPr lang="en-US" sz="870" dirty="0">
                          <a:solidFill>
                            <a:srgbClr val="1B2333"/>
                          </a:solidFill>
                          <a:latin typeface="Calibri" pitchFamily="34" charset="0"/>
                          <a:ea typeface="Calibri" pitchFamily="34" charset="-122"/>
                          <a:cs typeface="Calibri" pitchFamily="34" charset="-120"/>
                        </a:rPr>
                        <a:t>Rapprochement CA / déclarations TVA-TAP, flux espèces</a:t>
                      </a:r>
                      <a:endParaRPr lang="en-US" sz="87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bl>
          </a:graphicData>
        </a:graphic>
      </p:graphicFrame>
      <p:sp>
        <p:nvSpPr>
          <p:cNvPr id="6" name="Text 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Q4 fraude</a:t>
            </a:r>
            <a:endParaRPr lang="en-US" sz="750" dirty="0"/>
          </a:p>
        </p:txBody>
      </p:sp>
      <p:sp>
        <p:nvSpPr>
          <p:cNvPr id="7" name="Text 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80</a:t>
            </a:r>
            <a:endParaRPr lang="en-US" sz="75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Q4 (SUITE)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Q4 — obligations de communication</a:t>
            </a:r>
            <a:endParaRPr lang="en-US" sz="2700" dirty="0"/>
          </a:p>
        </p:txBody>
      </p:sp>
      <p:sp>
        <p:nvSpPr>
          <p:cNvPr id="5" name="Shape 3"/>
          <p:cNvSpPr/>
          <p:nvPr/>
        </p:nvSpPr>
        <p:spPr>
          <a:xfrm>
            <a:off x="502920" y="1417320"/>
            <a:ext cx="8138160" cy="969264"/>
          </a:xfrm>
          <a:prstGeom prst="rect">
            <a:avLst/>
          </a:prstGeom>
          <a:solidFill>
            <a:srgbClr val="FFFFFF"/>
          </a:solidFill>
          <a:ln w="12700">
            <a:solidFill>
              <a:srgbClr val="D7DEEC"/>
            </a:solidFill>
            <a:prstDash val="solid"/>
          </a:ln>
        </p:spPr>
      </p:sp>
      <p:sp>
        <p:nvSpPr>
          <p:cNvPr id="6" name="Shape 4"/>
          <p:cNvSpPr/>
          <p:nvPr/>
        </p:nvSpPr>
        <p:spPr>
          <a:xfrm>
            <a:off x="502920" y="1417320"/>
            <a:ext cx="68580" cy="969264"/>
          </a:xfrm>
          <a:prstGeom prst="rect">
            <a:avLst/>
          </a:prstGeom>
          <a:solidFill>
            <a:srgbClr val="1E49E2"/>
          </a:solidFill>
          <a:ln/>
        </p:spPr>
      </p:sp>
      <p:sp>
        <p:nvSpPr>
          <p:cNvPr id="7" name="Shape 5"/>
          <p:cNvSpPr/>
          <p:nvPr/>
        </p:nvSpPr>
        <p:spPr>
          <a:xfrm>
            <a:off x="704088" y="1691640"/>
            <a:ext cx="420624" cy="420624"/>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17656" y="1805208"/>
            <a:ext cx="193487" cy="193487"/>
          </a:xfrm>
          <a:prstGeom prst="rect">
            <a:avLst/>
          </a:prstGeom>
        </p:spPr>
      </p:pic>
      <p:sp>
        <p:nvSpPr>
          <p:cNvPr id="9" name="Text 6"/>
          <p:cNvSpPr/>
          <p:nvPr/>
        </p:nvSpPr>
        <p:spPr>
          <a:xfrm>
            <a:off x="1289304" y="1545336"/>
            <a:ext cx="7178040" cy="347472"/>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Communication au gouvernement d'entreprise</a:t>
            </a:r>
            <a:endParaRPr lang="en-US" sz="1200" dirty="0"/>
          </a:p>
        </p:txBody>
      </p:sp>
      <p:sp>
        <p:nvSpPr>
          <p:cNvPr id="10" name="Text 7"/>
          <p:cNvSpPr/>
          <p:nvPr/>
        </p:nvSpPr>
        <p:spPr>
          <a:xfrm>
            <a:off x="1289304" y="1892808"/>
            <a:ext cx="7132320" cy="457200"/>
          </a:xfrm>
          <a:prstGeom prst="rect">
            <a:avLst/>
          </a:prstGeom>
          <a:noFill/>
          <a:ln/>
        </p:spPr>
        <p:txBody>
          <a:bodyPr wrap="square" lIns="0" tIns="0" rIns="0" bIns="0" rtlCol="0" anchor="t"/>
          <a:lstStyle/>
          <a:p>
            <a:pPr indent="0" marL="0">
              <a:lnSpc>
                <a:spcPct val="102000"/>
              </a:lnSpc>
              <a:buNone/>
            </a:pPr>
            <a:r>
              <a:rPr lang="en-US" sz="940" dirty="0">
                <a:solidFill>
                  <a:srgbClr val="1B2333"/>
                </a:solidFill>
                <a:latin typeface="Calibri" pitchFamily="34" charset="0"/>
                <a:ea typeface="Calibri" pitchFamily="34" charset="-122"/>
                <a:cs typeface="Calibri" pitchFamily="34" charset="-120"/>
              </a:rPr>
              <a:t>Toute fraude impliquant la direction est communiquée sans délai au niveau approprié (NAA 260) — ici, vigilance car PDG et VP contrôlent 100 % du capital.</a:t>
            </a:r>
            <a:endParaRPr lang="en-US" sz="940" dirty="0"/>
          </a:p>
        </p:txBody>
      </p:sp>
      <p:sp>
        <p:nvSpPr>
          <p:cNvPr id="11" name="Shape 8"/>
          <p:cNvSpPr/>
          <p:nvPr/>
        </p:nvSpPr>
        <p:spPr>
          <a:xfrm>
            <a:off x="502920" y="2496312"/>
            <a:ext cx="8138160" cy="969264"/>
          </a:xfrm>
          <a:prstGeom prst="rect">
            <a:avLst/>
          </a:prstGeom>
          <a:solidFill>
            <a:srgbClr val="FFFFFF"/>
          </a:solidFill>
          <a:ln w="12700">
            <a:solidFill>
              <a:srgbClr val="D7DEEC"/>
            </a:solidFill>
            <a:prstDash val="solid"/>
          </a:ln>
        </p:spPr>
      </p:sp>
      <p:sp>
        <p:nvSpPr>
          <p:cNvPr id="12" name="Shape 9"/>
          <p:cNvSpPr/>
          <p:nvPr/>
        </p:nvSpPr>
        <p:spPr>
          <a:xfrm>
            <a:off x="502920" y="2496312"/>
            <a:ext cx="68580" cy="969264"/>
          </a:xfrm>
          <a:prstGeom prst="rect">
            <a:avLst/>
          </a:prstGeom>
          <a:solidFill>
            <a:srgbClr val="C77700"/>
          </a:solidFill>
          <a:ln/>
        </p:spPr>
      </p:sp>
      <p:sp>
        <p:nvSpPr>
          <p:cNvPr id="13" name="Shape 10"/>
          <p:cNvSpPr/>
          <p:nvPr/>
        </p:nvSpPr>
        <p:spPr>
          <a:xfrm>
            <a:off x="704088" y="2770632"/>
            <a:ext cx="420624" cy="420624"/>
          </a:xfrm>
          <a:prstGeom prst="ellipse">
            <a:avLst/>
          </a:prstGeom>
          <a:solidFill>
            <a:srgbClr val="C77700"/>
          </a:solidFill>
          <a:ln/>
        </p:spPr>
      </p:sp>
      <p:pic>
        <p:nvPicPr>
          <p:cNvPr id="14" name="Image 1" descr="preencoded.png">    </p:cNvPr>
          <p:cNvPicPr>
            <a:picLocks noChangeAspect="1"/>
          </p:cNvPicPr>
          <p:nvPr/>
        </p:nvPicPr>
        <p:blipFill>
          <a:blip r:embed="rId2"/>
          <a:stretch>
            <a:fillRect/>
          </a:stretch>
        </p:blipFill>
        <p:spPr>
          <a:xfrm>
            <a:off x="817656" y="2884200"/>
            <a:ext cx="193487" cy="193487"/>
          </a:xfrm>
          <a:prstGeom prst="rect">
            <a:avLst/>
          </a:prstGeom>
        </p:spPr>
      </p:pic>
      <p:sp>
        <p:nvSpPr>
          <p:cNvPr id="15" name="Text 11"/>
          <p:cNvSpPr/>
          <p:nvPr/>
        </p:nvSpPr>
        <p:spPr>
          <a:xfrm>
            <a:off x="1289304" y="2624328"/>
            <a:ext cx="7178040" cy="347472"/>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Déclaration de soupçon (CTRF)</a:t>
            </a:r>
            <a:endParaRPr lang="en-US" sz="1200" dirty="0"/>
          </a:p>
        </p:txBody>
      </p:sp>
      <p:sp>
        <p:nvSpPr>
          <p:cNvPr id="16" name="Text 12"/>
          <p:cNvSpPr/>
          <p:nvPr/>
        </p:nvSpPr>
        <p:spPr>
          <a:xfrm>
            <a:off x="1289304" y="2971800"/>
            <a:ext cx="7132320" cy="457200"/>
          </a:xfrm>
          <a:prstGeom prst="rect">
            <a:avLst/>
          </a:prstGeom>
          <a:noFill/>
          <a:ln/>
        </p:spPr>
        <p:txBody>
          <a:bodyPr wrap="square" lIns="0" tIns="0" rIns="0" bIns="0" rtlCol="0" anchor="t"/>
          <a:lstStyle/>
          <a:p>
            <a:pPr indent="0" marL="0">
              <a:lnSpc>
                <a:spcPct val="102000"/>
              </a:lnSpc>
              <a:buNone/>
            </a:pPr>
            <a:r>
              <a:rPr lang="en-US" sz="940" dirty="0">
                <a:solidFill>
                  <a:srgbClr val="1B2333"/>
                </a:solidFill>
                <a:latin typeface="Calibri" pitchFamily="34" charset="0"/>
                <a:ea typeface="Calibri" pitchFamily="34" charset="-122"/>
                <a:cs typeface="Calibri" pitchFamily="34" charset="-120"/>
              </a:rPr>
              <a:t>Si des flux laissent soupçonner un blanchiment (loi 05-01 modifiée) — par ex. lié à l'enquête du parquet — déclaration à la CTRF.</a:t>
            </a:r>
            <a:endParaRPr lang="en-US" sz="940" dirty="0"/>
          </a:p>
        </p:txBody>
      </p:sp>
      <p:sp>
        <p:nvSpPr>
          <p:cNvPr id="17" name="Shape 13"/>
          <p:cNvSpPr/>
          <p:nvPr/>
        </p:nvSpPr>
        <p:spPr>
          <a:xfrm>
            <a:off x="502920" y="3575304"/>
            <a:ext cx="8138160" cy="969264"/>
          </a:xfrm>
          <a:prstGeom prst="rect">
            <a:avLst/>
          </a:prstGeom>
          <a:solidFill>
            <a:srgbClr val="FFFFFF"/>
          </a:solidFill>
          <a:ln w="12700">
            <a:solidFill>
              <a:srgbClr val="D7DEEC"/>
            </a:solidFill>
            <a:prstDash val="solid"/>
          </a:ln>
        </p:spPr>
      </p:sp>
      <p:sp>
        <p:nvSpPr>
          <p:cNvPr id="18" name="Shape 14"/>
          <p:cNvSpPr/>
          <p:nvPr/>
        </p:nvSpPr>
        <p:spPr>
          <a:xfrm>
            <a:off x="502920" y="3575304"/>
            <a:ext cx="68580" cy="969264"/>
          </a:xfrm>
          <a:prstGeom prst="rect">
            <a:avLst/>
          </a:prstGeom>
          <a:solidFill>
            <a:srgbClr val="C8102E"/>
          </a:solidFill>
          <a:ln/>
        </p:spPr>
      </p:sp>
      <p:sp>
        <p:nvSpPr>
          <p:cNvPr id="19" name="Shape 15"/>
          <p:cNvSpPr/>
          <p:nvPr/>
        </p:nvSpPr>
        <p:spPr>
          <a:xfrm>
            <a:off x="704088" y="3849624"/>
            <a:ext cx="420624" cy="420624"/>
          </a:xfrm>
          <a:prstGeom prst="ellipse">
            <a:avLst/>
          </a:prstGeom>
          <a:solidFill>
            <a:srgbClr val="C8102E"/>
          </a:solidFill>
          <a:ln/>
        </p:spPr>
      </p:sp>
      <p:pic>
        <p:nvPicPr>
          <p:cNvPr id="20" name="Image 2" descr="preencoded.png">    </p:cNvPr>
          <p:cNvPicPr>
            <a:picLocks noChangeAspect="1"/>
          </p:cNvPicPr>
          <p:nvPr/>
        </p:nvPicPr>
        <p:blipFill>
          <a:blip r:embed="rId3"/>
          <a:stretch>
            <a:fillRect/>
          </a:stretch>
        </p:blipFill>
        <p:spPr>
          <a:xfrm>
            <a:off x="817656" y="3963192"/>
            <a:ext cx="193487" cy="193487"/>
          </a:xfrm>
          <a:prstGeom prst="rect">
            <a:avLst/>
          </a:prstGeom>
        </p:spPr>
      </p:pic>
      <p:sp>
        <p:nvSpPr>
          <p:cNvPr id="21" name="Text 16"/>
          <p:cNvSpPr/>
          <p:nvPr/>
        </p:nvSpPr>
        <p:spPr>
          <a:xfrm>
            <a:off x="1289304" y="3703320"/>
            <a:ext cx="7178040" cy="347472"/>
          </a:xfrm>
          <a:prstGeom prst="rect">
            <a:avLst/>
          </a:prstGeom>
          <a:noFill/>
          <a:ln/>
        </p:spPr>
        <p:txBody>
          <a:bodyPr wrap="square" lIns="0" tIns="0" rIns="0" bIns="0" rtlCol="0" anchor="ctr"/>
          <a:lstStyle/>
          <a:p>
            <a:pPr indent="0" marL="0">
              <a:buNone/>
            </a:pPr>
            <a:r>
              <a:rPr lang="en-US" sz="1200" b="1" dirty="0">
                <a:solidFill>
                  <a:srgbClr val="00338D"/>
                </a:solidFill>
                <a:latin typeface="Arial" pitchFamily="34" charset="0"/>
                <a:ea typeface="Arial" pitchFamily="34" charset="-122"/>
                <a:cs typeface="Arial" pitchFamily="34" charset="-120"/>
              </a:rPr>
              <a:t>Révélation au procureur</a:t>
            </a:r>
            <a:endParaRPr lang="en-US" sz="1200" dirty="0"/>
          </a:p>
        </p:txBody>
      </p:sp>
      <p:sp>
        <p:nvSpPr>
          <p:cNvPr id="22" name="Text 17"/>
          <p:cNvSpPr/>
          <p:nvPr/>
        </p:nvSpPr>
        <p:spPr>
          <a:xfrm>
            <a:off x="1289304" y="4050792"/>
            <a:ext cx="7132320" cy="457200"/>
          </a:xfrm>
          <a:prstGeom prst="rect">
            <a:avLst/>
          </a:prstGeom>
          <a:noFill/>
          <a:ln/>
        </p:spPr>
        <p:txBody>
          <a:bodyPr wrap="square" lIns="0" tIns="0" rIns="0" bIns="0" rtlCol="0" anchor="t"/>
          <a:lstStyle/>
          <a:p>
            <a:pPr indent="0" marL="0">
              <a:lnSpc>
                <a:spcPct val="102000"/>
              </a:lnSpc>
              <a:buNone/>
            </a:pPr>
            <a:r>
              <a:rPr lang="en-US" sz="940" dirty="0">
                <a:solidFill>
                  <a:srgbClr val="1B2333"/>
                </a:solidFill>
                <a:latin typeface="Calibri" pitchFamily="34" charset="0"/>
                <a:ea typeface="Calibri" pitchFamily="34" charset="-122"/>
                <a:cs typeface="Calibri" pitchFamily="34" charset="-120"/>
              </a:rPr>
              <a:t>Révélation des faits délictueux au procureur de la République (art. 715 bis 13 C. com. ; loi 10-01). Documentation rigoureuse au dossier (NAA 230).</a:t>
            </a:r>
            <a:endParaRPr lang="en-US" sz="940" dirty="0"/>
          </a:p>
        </p:txBody>
      </p:sp>
      <p:sp>
        <p:nvSpPr>
          <p:cNvPr id="23" name="Text 1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Q4 communication</a:t>
            </a:r>
            <a:endParaRPr lang="en-US" sz="750" dirty="0"/>
          </a:p>
        </p:txBody>
      </p:sp>
      <p:sp>
        <p:nvSpPr>
          <p:cNvPr id="24" name="Text 1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81</a:t>
            </a:r>
            <a:endParaRPr lang="en-US" sz="75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CAS DE SYNTHÈSE · Q5</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Q5 — tableau de synthèse du RAS &amp; stratégie</a:t>
            </a:r>
            <a:endParaRPr lang="en-US" sz="2700" dirty="0"/>
          </a:p>
        </p:txBody>
      </p:sp>
      <p:graphicFrame>
        <p:nvGraphicFramePr>
          <p:cNvPr id="83" name="Table 0"/>
          <p:cNvGraphicFramePr>
            <a:graphicFrameLocks noGrp="1"/>
          </p:cNvGraphicFramePr>
          <p:nvPr>
            <p:extLst>
              <p:ext uri="{D42A27DB-BD31-4B8C-83A1-F6EECF244321}">
                <p14:modId xmlns:p14="http://schemas.microsoft.com/office/powerpoint/2010/main" val="1579011935"/>
              </p:ext>
            </p:extLst>
          </p:nvPr>
        </p:nvGraphicFramePr>
        <p:xfrm>
          <a:off x="502920" y="1335024"/>
          <a:ext cx="8138160" cy="914400"/>
        </p:xfrm>
        <a:graphic>
          <a:graphicData uri="http://schemas.openxmlformats.org/drawingml/2006/table">
            <a:tbl>
              <a:tblPr/>
              <a:tblGrid>
                <a:gridCol w="2057400"/>
                <a:gridCol w="640080"/>
                <a:gridCol w="640080"/>
                <a:gridCol w="731520"/>
                <a:gridCol w="4069080"/>
              </a:tblGrid>
              <a:tr h="365760">
                <a:tc>
                  <a:txBody>
                    <a:bodyPr/>
                    <a:lstStyle/>
                    <a:p>
                      <a:pPr algn="l" indent="0" marL="0">
                        <a:buNone/>
                      </a:pPr>
                      <a:r>
                        <a:rPr lang="en-US" sz="880" b="1" dirty="0">
                          <a:solidFill>
                            <a:srgbClr val="FFFFFF"/>
                          </a:solidFill>
                          <a:latin typeface="Calibri" pitchFamily="34" charset="0"/>
                          <a:ea typeface="Calibri" pitchFamily="34" charset="-122"/>
                          <a:cs typeface="Calibri" pitchFamily="34" charset="-120"/>
                        </a:rPr>
                        <a:t>Cycle</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80" b="1" dirty="0">
                          <a:solidFill>
                            <a:srgbClr val="FFFFFF"/>
                          </a:solidFill>
                          <a:latin typeface="Calibri" pitchFamily="34" charset="0"/>
                          <a:ea typeface="Calibri" pitchFamily="34" charset="-122"/>
                          <a:cs typeface="Calibri" pitchFamily="34" charset="-120"/>
                        </a:rPr>
                        <a:t>RI</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80" b="1" dirty="0">
                          <a:solidFill>
                            <a:srgbClr val="FFFFFF"/>
                          </a:solidFill>
                          <a:latin typeface="Calibri" pitchFamily="34" charset="0"/>
                          <a:ea typeface="Calibri" pitchFamily="34" charset="-122"/>
                          <a:cs typeface="Calibri" pitchFamily="34" charset="-120"/>
                        </a:rPr>
                        <a:t>RC</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80" b="1" dirty="0">
                          <a:solidFill>
                            <a:srgbClr val="FFFFFF"/>
                          </a:solidFill>
                          <a:latin typeface="Calibri" pitchFamily="34" charset="0"/>
                          <a:ea typeface="Calibri" pitchFamily="34" charset="-122"/>
                          <a:cs typeface="Calibri" pitchFamily="34" charset="-120"/>
                        </a:rPr>
                        <a:t>RAS</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c>
                  <a:txBody>
                    <a:bodyPr/>
                    <a:lstStyle/>
                    <a:p>
                      <a:pPr algn="l" indent="0" marL="0">
                        <a:buNone/>
                      </a:pPr>
                      <a:r>
                        <a:rPr lang="en-US" sz="880" b="1" dirty="0">
                          <a:solidFill>
                            <a:srgbClr val="FFFFFF"/>
                          </a:solidFill>
                          <a:latin typeface="Calibri" pitchFamily="34" charset="0"/>
                          <a:ea typeface="Calibri" pitchFamily="34" charset="-122"/>
                          <a:cs typeface="Calibri" pitchFamily="34" charset="-120"/>
                        </a:rPr>
                        <a:t>Stratégie d'audit</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00338D"/>
                    </a:solidFill>
                  </a:tcPr>
                </a:tc>
              </a:tr>
              <a:tr h="420624">
                <a:tc>
                  <a:txBody>
                    <a:bodyPr/>
                    <a:lstStyle/>
                    <a:p>
                      <a:pPr algn="l" indent="0" marL="0">
                        <a:buNone/>
                      </a:pPr>
                      <a:r>
                        <a:rPr lang="en-US" sz="880" dirty="0">
                          <a:solidFill>
                            <a:srgbClr val="1B2333"/>
                          </a:solidFill>
                          <a:latin typeface="Calibri" pitchFamily="34" charset="0"/>
                          <a:ea typeface="Calibri" pitchFamily="34" charset="-122"/>
                          <a:cs typeface="Calibri" pitchFamily="34" charset="-120"/>
                        </a:rPr>
                        <a:t>Ventes / prestations</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7A0010"/>
                    </a:solidFill>
                  </a:tcPr>
                </a:tc>
                <a:tc>
                  <a:txBody>
                    <a:bodyPr/>
                    <a:lstStyle/>
                    <a:p>
                      <a:pPr algn="l" indent="0" marL="0">
                        <a:buNone/>
                      </a:pPr>
                      <a:r>
                        <a:rPr lang="en-US" sz="860" dirty="0">
                          <a:solidFill>
                            <a:srgbClr val="1B2333"/>
                          </a:solidFill>
                          <a:latin typeface="Calibri" pitchFamily="34" charset="0"/>
                          <a:ea typeface="Calibri" pitchFamily="34" charset="-122"/>
                          <a:cs typeface="Calibri" pitchFamily="34" charset="-120"/>
                        </a:rPr>
                        <a:t>Substantif étendu + corroboration externe</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20624">
                <a:tc>
                  <a:txBody>
                    <a:bodyPr/>
                    <a:lstStyle/>
                    <a:p>
                      <a:pPr algn="l" indent="0" marL="0">
                        <a:buNone/>
                      </a:pPr>
                      <a:r>
                        <a:rPr lang="en-US" sz="880" dirty="0">
                          <a:solidFill>
                            <a:srgbClr val="1B2333"/>
                          </a:solidFill>
                          <a:latin typeface="Calibri" pitchFamily="34" charset="0"/>
                          <a:ea typeface="Calibri" pitchFamily="34" charset="-122"/>
                          <a:cs typeface="Calibri" pitchFamily="34" charset="-120"/>
                        </a:rPr>
                        <a:t>Immobilisations (parc)</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M</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60" dirty="0">
                          <a:solidFill>
                            <a:srgbClr val="1B2333"/>
                          </a:solidFill>
                          <a:latin typeface="Calibri" pitchFamily="34" charset="0"/>
                          <a:ea typeface="Calibri" pitchFamily="34" charset="-122"/>
                          <a:cs typeface="Calibri" pitchFamily="34" charset="-120"/>
                        </a:rPr>
                        <a:t>Inventaire physique exhaustif + titres de propriété</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420624">
                <a:tc>
                  <a:txBody>
                    <a:bodyPr/>
                    <a:lstStyle/>
                    <a:p>
                      <a:pPr algn="l" indent="0" marL="0">
                        <a:buNone/>
                      </a:pPr>
                      <a:r>
                        <a:rPr lang="en-US" sz="880" dirty="0">
                          <a:solidFill>
                            <a:srgbClr val="1B2333"/>
                          </a:solidFill>
                          <a:latin typeface="Calibri" pitchFamily="34" charset="0"/>
                          <a:ea typeface="Calibri" pitchFamily="34" charset="-122"/>
                          <a:cs typeface="Calibri" pitchFamily="34" charset="-120"/>
                        </a:rPr>
                        <a:t>Personnel &amp; paie</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M</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60" dirty="0">
                          <a:solidFill>
                            <a:srgbClr val="1B2333"/>
                          </a:solidFill>
                          <a:latin typeface="Calibri" pitchFamily="34" charset="0"/>
                          <a:ea typeface="Calibri" pitchFamily="34" charset="-122"/>
                          <a:cs typeface="Calibri" pitchFamily="34" charset="-120"/>
                        </a:rPr>
                        <a:t>Tests substantifs paie + rapprochements effectifs</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20624">
                <a:tc>
                  <a:txBody>
                    <a:bodyPr/>
                    <a:lstStyle/>
                    <a:p>
                      <a:pPr algn="l" indent="0" marL="0">
                        <a:buNone/>
                      </a:pPr>
                      <a:r>
                        <a:rPr lang="en-US" sz="880" dirty="0">
                          <a:solidFill>
                            <a:srgbClr val="1B2333"/>
                          </a:solidFill>
                          <a:latin typeface="Calibri" pitchFamily="34" charset="0"/>
                          <a:ea typeface="Calibri" pitchFamily="34" charset="-122"/>
                          <a:cs typeface="Calibri" pitchFamily="34" charset="-120"/>
                        </a:rPr>
                        <a:t>Trésorerie / caisse</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M</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60" dirty="0">
                          <a:solidFill>
                            <a:srgbClr val="1B2333"/>
                          </a:solidFill>
                          <a:latin typeface="Calibri" pitchFamily="34" charset="0"/>
                          <a:ea typeface="Calibri" pitchFamily="34" charset="-122"/>
                          <a:cs typeface="Calibri" pitchFamily="34" charset="-120"/>
                        </a:rPr>
                        <a:t>Contrôle des encaissements + rapprochements</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r h="420624">
                <a:tc>
                  <a:txBody>
                    <a:bodyPr/>
                    <a:lstStyle/>
                    <a:p>
                      <a:pPr algn="l" indent="0" marL="0">
                        <a:buNone/>
                      </a:pPr>
                      <a:r>
                        <a:rPr lang="en-US" sz="880" dirty="0">
                          <a:solidFill>
                            <a:srgbClr val="1B2333"/>
                          </a:solidFill>
                          <a:latin typeface="Calibri" pitchFamily="34" charset="0"/>
                          <a:ea typeface="Calibri" pitchFamily="34" charset="-122"/>
                          <a:cs typeface="Calibri" pitchFamily="34" charset="-120"/>
                        </a:rPr>
                        <a:t>Comptes fiscaux (44)</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M</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77700"/>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l" indent="0" marL="0">
                        <a:buNone/>
                      </a:pPr>
                      <a:r>
                        <a:rPr lang="en-US" sz="860" dirty="0">
                          <a:solidFill>
                            <a:srgbClr val="1B2333"/>
                          </a:solidFill>
                          <a:latin typeface="Calibri" pitchFamily="34" charset="0"/>
                          <a:ea typeface="Calibri" pitchFamily="34" charset="-122"/>
                          <a:cs typeface="Calibri" pitchFamily="34" charset="-120"/>
                        </a:rPr>
                        <a:t>Rapprochements déclaratifs + revue exhaustivité</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FFFFF"/>
                    </a:solidFill>
                  </a:tcPr>
                </a:tc>
              </a:tr>
              <a:tr h="420624">
                <a:tc>
                  <a:txBody>
                    <a:bodyPr/>
                    <a:lstStyle/>
                    <a:p>
                      <a:pPr algn="l" indent="0" marL="0">
                        <a:buNone/>
                      </a:pPr>
                      <a:r>
                        <a:rPr lang="en-US" sz="880" dirty="0">
                          <a:solidFill>
                            <a:srgbClr val="1B2333"/>
                          </a:solidFill>
                          <a:latin typeface="Calibri" pitchFamily="34" charset="0"/>
                          <a:ea typeface="Calibri" pitchFamily="34" charset="-122"/>
                          <a:cs typeface="Calibri" pitchFamily="34" charset="-120"/>
                        </a:rPr>
                        <a:t>Parties liées</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C8102E"/>
                    </a:solidFill>
                  </a:tcPr>
                </a:tc>
                <a:tc>
                  <a:txBody>
                    <a:bodyPr/>
                    <a:lstStyle/>
                    <a:p>
                      <a:pPr algn="ctr" indent="0" marL="0">
                        <a:buNone/>
                      </a:pPr>
                      <a:r>
                        <a:rPr lang="en-US" sz="880" b="1" dirty="0">
                          <a:solidFill>
                            <a:srgbClr val="FFFFFF"/>
                          </a:solidFill>
                          <a:latin typeface="Calibri" pitchFamily="34" charset="0"/>
                          <a:ea typeface="Calibri" pitchFamily="34" charset="-122"/>
                          <a:cs typeface="Calibri" pitchFamily="34" charset="-120"/>
                        </a:rPr>
                        <a:t>TÉ</a:t>
                      </a:r>
                      <a:endParaRPr lang="en-US" sz="88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7A0010"/>
                    </a:solidFill>
                  </a:tcPr>
                </a:tc>
                <a:tc>
                  <a:txBody>
                    <a:bodyPr/>
                    <a:lstStyle/>
                    <a:p>
                      <a:pPr algn="l" indent="0" marL="0">
                        <a:buNone/>
                      </a:pPr>
                      <a:r>
                        <a:rPr lang="en-US" sz="860" dirty="0">
                          <a:solidFill>
                            <a:srgbClr val="1B2333"/>
                          </a:solidFill>
                          <a:latin typeface="Calibri" pitchFamily="34" charset="0"/>
                          <a:ea typeface="Calibri" pitchFamily="34" charset="-122"/>
                          <a:cs typeface="Calibri" pitchFamily="34" charset="-120"/>
                        </a:rPr>
                        <a:t>Procédures spécifiques conventions réglementées</a:t>
                      </a:r>
                      <a:endParaRPr lang="en-US" sz="860" dirty="0">
                        <a:latin typeface="Calibri" charset="0"/>
                        <a:ea typeface="Calibri" charset="0"/>
                        <a:cs typeface="Calibri" charset="0"/>
                      </a:endParaRPr>
                    </a:p>
                  </a:txBody>
                  <a:tcPr marL="50800" marR="50800" marT="25400" marB="25400" anchor="ctr">
                    <a:lnL w="6350" cap="flat" cmpd="sng" algn="ctr">
                      <a:solidFill>
                        <a:srgbClr val="BFCAE0"/>
                      </a:solidFill>
                      <a:prstDash val="solid"/>
                      <a:round/>
                      <a:headEnd type="none" w="med" len="med"/>
                      <a:tailEnd type="none" w="med" len="med"/>
                    </a:lnL>
                    <a:lnR w="6350" cap="flat" cmpd="sng" algn="ctr">
                      <a:solidFill>
                        <a:srgbClr val="BFCAE0"/>
                      </a:solidFill>
                      <a:prstDash val="solid"/>
                      <a:round/>
                      <a:headEnd type="none" w="med" len="med"/>
                      <a:tailEnd type="none" w="med" len="med"/>
                    </a:lnR>
                    <a:lnT w="6350" cap="flat" cmpd="sng" algn="ctr">
                      <a:solidFill>
                        <a:srgbClr val="BFCAE0"/>
                      </a:solidFill>
                      <a:prstDash val="solid"/>
                      <a:round/>
                      <a:headEnd type="none" w="med" len="med"/>
                      <a:tailEnd type="none" w="med" len="med"/>
                    </a:lnT>
                    <a:lnB w="6350" cap="flat" cmpd="sng" algn="ctr">
                      <a:solidFill>
                        <a:srgbClr val="BFCAE0"/>
                      </a:solidFill>
                      <a:prstDash val="solid"/>
                      <a:round/>
                      <a:headEnd type="none" w="med" len="med"/>
                      <a:tailEnd type="none" w="med" len="med"/>
                    </a:lnB>
                    <a:solidFill>
                      <a:srgbClr val="F3F6FC"/>
                    </a:solidFill>
                  </a:tcPr>
                </a:tc>
              </a:tr>
            </a:tbl>
          </a:graphicData>
        </a:graphic>
      </p:graphicFrame>
      <p:sp>
        <p:nvSpPr>
          <p:cNvPr id="6" name="Shape 3"/>
          <p:cNvSpPr/>
          <p:nvPr/>
        </p:nvSpPr>
        <p:spPr>
          <a:xfrm>
            <a:off x="502920" y="4224528"/>
            <a:ext cx="8138160" cy="548640"/>
          </a:xfrm>
          <a:prstGeom prst="rect">
            <a:avLst/>
          </a:prstGeom>
          <a:solidFill>
            <a:srgbClr val="E8EFFB"/>
          </a:solidFill>
          <a:ln w="12700">
            <a:solidFill>
              <a:srgbClr val="1E49E2"/>
            </a:solidFill>
            <a:prstDash val="solid"/>
          </a:ln>
        </p:spPr>
      </p:sp>
      <p:sp>
        <p:nvSpPr>
          <p:cNvPr id="7" name="Shape 4"/>
          <p:cNvSpPr/>
          <p:nvPr/>
        </p:nvSpPr>
        <p:spPr>
          <a:xfrm>
            <a:off x="502920" y="4224528"/>
            <a:ext cx="73152" cy="548640"/>
          </a:xfrm>
          <a:prstGeom prst="rect">
            <a:avLst/>
          </a:prstGeom>
          <a:solidFill>
            <a:srgbClr val="1E49E2"/>
          </a:solidFill>
          <a:ln/>
        </p:spPr>
      </p:sp>
      <p:sp>
        <p:nvSpPr>
          <p:cNvPr id="8" name="Shape 5"/>
          <p:cNvSpPr/>
          <p:nvPr/>
        </p:nvSpPr>
        <p:spPr>
          <a:xfrm>
            <a:off x="704088" y="4389120"/>
            <a:ext cx="384048" cy="384048"/>
          </a:xfrm>
          <a:prstGeom prst="ellipse">
            <a:avLst/>
          </a:prstGeom>
          <a:solidFill>
            <a:srgbClr val="1E49E2"/>
          </a:solidFill>
          <a:ln/>
        </p:spPr>
      </p:sp>
      <p:pic>
        <p:nvPicPr>
          <p:cNvPr id="9" name="Image 0" descr="preencoded.png">    </p:cNvPr>
          <p:cNvPicPr>
            <a:picLocks noChangeAspect="1"/>
          </p:cNvPicPr>
          <p:nvPr/>
        </p:nvPicPr>
        <p:blipFill>
          <a:blip r:embed="rId1"/>
          <a:stretch>
            <a:fillRect/>
          </a:stretch>
        </p:blipFill>
        <p:spPr>
          <a:xfrm>
            <a:off x="807781" y="4492813"/>
            <a:ext cx="176662" cy="176662"/>
          </a:xfrm>
          <a:prstGeom prst="rect">
            <a:avLst/>
          </a:prstGeom>
        </p:spPr>
      </p:pic>
      <p:sp>
        <p:nvSpPr>
          <p:cNvPr id="10" name="Text 6"/>
          <p:cNvSpPr/>
          <p:nvPr/>
        </p:nvSpPr>
        <p:spPr>
          <a:xfrm>
            <a:off x="1216152" y="4370832"/>
            <a:ext cx="7223760" cy="384048"/>
          </a:xfrm>
          <a:prstGeom prst="rect">
            <a:avLst/>
          </a:prstGeom>
          <a:noFill/>
          <a:ln/>
        </p:spPr>
        <p:txBody>
          <a:bodyPr wrap="square" lIns="0" tIns="0" rIns="0" bIns="0" rtlCol="0" anchor="ctr"/>
          <a:lstStyle/>
          <a:p>
            <a:pPr indent="0" marL="0">
              <a:buNone/>
            </a:pPr>
            <a:r>
              <a:rPr lang="en-US" sz="1100" b="1" dirty="0">
                <a:solidFill>
                  <a:srgbClr val="1E49E2"/>
                </a:solidFill>
                <a:latin typeface="Arial" pitchFamily="34" charset="0"/>
                <a:ea typeface="Arial" pitchFamily="34" charset="-122"/>
                <a:cs typeface="Arial" pitchFamily="34" charset="-120"/>
              </a:rPr>
              <a:t>Synthèse de la mission</a:t>
            </a:r>
            <a:endParaRPr lang="en-US" sz="1100" dirty="0"/>
          </a:p>
        </p:txBody>
      </p:sp>
      <p:sp>
        <p:nvSpPr>
          <p:cNvPr id="11" name="Text 7"/>
          <p:cNvSpPr/>
          <p:nvPr/>
        </p:nvSpPr>
        <p:spPr>
          <a:xfrm>
            <a:off x="777240" y="4864608"/>
            <a:ext cx="7635240" cy="-237744"/>
          </a:xfrm>
          <a:prstGeom prst="rect">
            <a:avLst/>
          </a:prstGeom>
          <a:noFill/>
          <a:ln/>
        </p:spPr>
        <p:txBody>
          <a:bodyPr wrap="square" lIns="0" tIns="0" rIns="0" bIns="0" rtlCol="0" anchor="t"/>
          <a:lstStyle/>
          <a:p>
            <a:pPr indent="0" marL="0">
              <a:lnSpc>
                <a:spcPct val="103000"/>
              </a:lnSpc>
              <a:buNone/>
            </a:pPr>
            <a:r>
              <a:rPr lang="en-US" sz="930" dirty="0">
                <a:solidFill>
                  <a:srgbClr val="1B2333"/>
                </a:solidFill>
                <a:latin typeface="Calibri" pitchFamily="34" charset="0"/>
                <a:ea typeface="Calibri" pitchFamily="34" charset="-122"/>
                <a:cs typeface="Calibri" pitchFamily="34" charset="-120"/>
              </a:rPr>
              <a:t>Mission à risque élevé : programme orienté substantif, travaux concentrés à la clôture, équipe expérimentée, scepticisme renforcé et documentation soignée.</a:t>
            </a:r>
            <a:endParaRPr lang="en-US" sz="930" dirty="0"/>
          </a:p>
        </p:txBody>
      </p:sp>
      <p:sp>
        <p:nvSpPr>
          <p:cNvPr id="12" name="Text 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Cas TRANSLOG — Q5 synthèse RAS</a:t>
            </a:r>
            <a:endParaRPr lang="en-US" sz="750" dirty="0"/>
          </a:p>
        </p:txBody>
      </p:sp>
      <p:sp>
        <p:nvSpPr>
          <p:cNvPr id="13" name="Text 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82</a:t>
            </a:r>
            <a:endParaRPr lang="en-US" sz="75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3">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6675120" y="0"/>
            <a:ext cx="2468880" cy="5143500"/>
          </a:xfrm>
          <a:prstGeom prst="rect">
            <a:avLst/>
          </a:prstGeom>
          <a:solidFill>
            <a:srgbClr val="0C2A63"/>
          </a:solidFill>
          <a:ln/>
        </p:spPr>
      </p:sp>
      <p:sp>
        <p:nvSpPr>
          <p:cNvPr id="3" name="Shape 1"/>
          <p:cNvSpPr/>
          <p:nvPr/>
        </p:nvSpPr>
        <p:spPr>
          <a:xfrm>
            <a:off x="6675120" y="0"/>
            <a:ext cx="54864" cy="5143500"/>
          </a:xfrm>
          <a:prstGeom prst="rect">
            <a:avLst/>
          </a:prstGeom>
          <a:solidFill>
            <a:srgbClr val="1E49E2"/>
          </a:solidFill>
          <a:ln/>
        </p:spPr>
      </p:sp>
      <p:sp>
        <p:nvSpPr>
          <p:cNvPr id="4" name="Shape 2"/>
          <p:cNvSpPr/>
          <p:nvPr/>
        </p:nvSpPr>
        <p:spPr>
          <a:xfrm>
            <a:off x="502920" y="502920"/>
            <a:ext cx="182880" cy="182880"/>
          </a:xfrm>
          <a:prstGeom prst="rect">
            <a:avLst/>
          </a:prstGeom>
          <a:solidFill>
            <a:srgbClr val="1E49E2"/>
          </a:solidFill>
          <a:ln/>
        </p:spPr>
      </p:sp>
      <p:sp>
        <p:nvSpPr>
          <p:cNvPr id="5" name="Shape 3"/>
          <p:cNvSpPr/>
          <p:nvPr/>
        </p:nvSpPr>
        <p:spPr>
          <a:xfrm>
            <a:off x="740664" y="502920"/>
            <a:ext cx="182880" cy="182880"/>
          </a:xfrm>
          <a:prstGeom prst="rect">
            <a:avLst/>
          </a:prstGeom>
          <a:solidFill>
            <a:srgbClr val="0091DA"/>
          </a:solidFill>
          <a:ln/>
        </p:spPr>
      </p:sp>
      <p:sp>
        <p:nvSpPr>
          <p:cNvPr id="6" name="Shape 4"/>
          <p:cNvSpPr/>
          <p:nvPr/>
        </p:nvSpPr>
        <p:spPr>
          <a:xfrm>
            <a:off x="978408" y="502920"/>
            <a:ext cx="182880" cy="182880"/>
          </a:xfrm>
          <a:prstGeom prst="rect">
            <a:avLst/>
          </a:prstGeom>
          <a:solidFill>
            <a:srgbClr val="00A3A1"/>
          </a:solidFill>
          <a:ln/>
        </p:spPr>
      </p:sp>
      <p:pic>
        <p:nvPicPr>
          <p:cNvPr id="7" name="Image 0" descr="preencoded.png">    </p:cNvPr>
          <p:cNvPicPr>
            <a:picLocks noChangeAspect="1"/>
          </p:cNvPicPr>
          <p:nvPr/>
        </p:nvPicPr>
        <p:blipFill>
          <a:blip r:embed="rId1">
            <a:alphaModFix amt="82000"/>
          </a:blip>
          <a:stretch>
            <a:fillRect/>
          </a:stretch>
        </p:blipFill>
        <p:spPr>
          <a:xfrm>
            <a:off x="7360920" y="1874520"/>
            <a:ext cx="1280160" cy="1280160"/>
          </a:xfrm>
          <a:prstGeom prst="rect">
            <a:avLst/>
          </a:prstGeom>
        </p:spPr>
      </p:pic>
      <p:sp>
        <p:nvSpPr>
          <p:cNvPr id="8" name="Text 5"/>
          <p:cNvSpPr/>
          <p:nvPr/>
        </p:nvSpPr>
        <p:spPr>
          <a:xfrm>
            <a:off x="502920" y="1417320"/>
            <a:ext cx="5852160" cy="274320"/>
          </a:xfrm>
          <a:prstGeom prst="rect">
            <a:avLst/>
          </a:prstGeom>
          <a:noFill/>
          <a:ln/>
        </p:spPr>
        <p:txBody>
          <a:bodyPr wrap="square" lIns="0" tIns="0" rIns="0" bIns="0" rtlCol="0" anchor="ctr"/>
          <a:lstStyle/>
          <a:p>
            <a:pPr indent="0" marL="0">
              <a:buNone/>
            </a:pPr>
            <a:r>
              <a:rPr lang="en-US" sz="1300" b="1" spc="250" kern="0" dirty="0">
                <a:solidFill>
                  <a:srgbClr val="7FC9F0"/>
                </a:solidFill>
                <a:latin typeface="Calibri" pitchFamily="34" charset="0"/>
                <a:ea typeface="Calibri" pitchFamily="34" charset="-122"/>
                <a:cs typeface="Calibri" pitchFamily="34" charset="-120"/>
              </a:rPr>
              <a:t>CLÔTURE · 16H30</a:t>
            </a:r>
            <a:endParaRPr lang="en-US" sz="1300" dirty="0"/>
          </a:p>
        </p:txBody>
      </p:sp>
      <p:sp>
        <p:nvSpPr>
          <p:cNvPr id="9" name="Text 6"/>
          <p:cNvSpPr/>
          <p:nvPr/>
        </p:nvSpPr>
        <p:spPr>
          <a:xfrm>
            <a:off x="502920" y="1783080"/>
            <a:ext cx="5943600" cy="1554480"/>
          </a:xfrm>
          <a:prstGeom prst="rect">
            <a:avLst/>
          </a:prstGeom>
          <a:noFill/>
          <a:ln/>
        </p:spPr>
        <p:txBody>
          <a:bodyPr wrap="square" lIns="0" tIns="0" rIns="0" bIns="0" rtlCol="0" anchor="t"/>
          <a:lstStyle/>
          <a:p>
            <a:pPr indent="0" marL="0">
              <a:lnSpc>
                <a:spcPct val="100000"/>
              </a:lnSpc>
              <a:buNone/>
            </a:pPr>
            <a:r>
              <a:rPr lang="en-US" sz="3400" b="1" dirty="0">
                <a:solidFill>
                  <a:srgbClr val="FFFFFF"/>
                </a:solidFill>
                <a:latin typeface="Arial" pitchFamily="34" charset="0"/>
                <a:ea typeface="Arial" pitchFamily="34" charset="-122"/>
                <a:cs typeface="Arial" pitchFamily="34" charset="-120"/>
              </a:rPr>
              <a:t>Quizz de fin de journée</a:t>
            </a:r>
            <a:endParaRPr lang="en-US" sz="3400" dirty="0"/>
          </a:p>
        </p:txBody>
      </p:sp>
      <p:sp>
        <p:nvSpPr>
          <p:cNvPr id="10" name="Shape 7"/>
          <p:cNvSpPr/>
          <p:nvPr/>
        </p:nvSpPr>
        <p:spPr>
          <a:xfrm>
            <a:off x="502920" y="3794760"/>
            <a:ext cx="502920" cy="20117"/>
          </a:xfrm>
          <a:prstGeom prst="rect">
            <a:avLst/>
          </a:prstGeom>
          <a:solidFill>
            <a:srgbClr val="1E49E2"/>
          </a:solidFill>
          <a:ln/>
        </p:spPr>
      </p:sp>
      <p:sp>
        <p:nvSpPr>
          <p:cNvPr id="11" name="Text 8"/>
          <p:cNvSpPr/>
          <p:nvPr/>
        </p:nvSpPr>
        <p:spPr>
          <a:xfrm>
            <a:off x="502920" y="3913632"/>
            <a:ext cx="5852160" cy="274320"/>
          </a:xfrm>
          <a:prstGeom prst="rect">
            <a:avLst/>
          </a:prstGeom>
          <a:noFill/>
          <a:ln/>
        </p:spPr>
        <p:txBody>
          <a:bodyPr wrap="square" lIns="0" tIns="0" rIns="0" bIns="0" rtlCol="0" anchor="ctr"/>
          <a:lstStyle/>
          <a:p>
            <a:pPr indent="0" marL="0">
              <a:buNone/>
            </a:pPr>
            <a:r>
              <a:rPr lang="en-US" sz="1200" b="1" dirty="0">
                <a:solidFill>
                  <a:srgbClr val="7FC9F0"/>
                </a:solidFill>
                <a:latin typeface="Calibri" pitchFamily="34" charset="0"/>
                <a:ea typeface="Calibri" pitchFamily="34" charset="-122"/>
                <a:cs typeface="Calibri" pitchFamily="34" charset="-120"/>
              </a:rPr>
              <a:t>15 questions à choix multiples · une seule réponse exacte · 15 minutes</a:t>
            </a:r>
            <a:endParaRPr lang="en-US" sz="1200" dirty="0"/>
          </a:p>
        </p:txBody>
      </p:sp>
      <p:sp>
        <p:nvSpPr>
          <p:cNvPr id="12" name="Text 9"/>
          <p:cNvSpPr/>
          <p:nvPr/>
        </p:nvSpPr>
        <p:spPr>
          <a:xfrm>
            <a:off x="502920" y="4224528"/>
            <a:ext cx="5852160" cy="274320"/>
          </a:xfrm>
          <a:prstGeom prst="rect">
            <a:avLst/>
          </a:prstGeom>
          <a:noFill/>
          <a:ln/>
        </p:spPr>
        <p:txBody>
          <a:bodyPr wrap="square" lIns="0" tIns="0" rIns="0" bIns="0" rtlCol="0" anchor="ctr"/>
          <a:lstStyle/>
          <a:p>
            <a:pPr indent="0" marL="0">
              <a:buNone/>
            </a:pPr>
            <a:r>
              <a:rPr lang="en-US" sz="1100" i="1" dirty="0">
                <a:solidFill>
                  <a:srgbClr val="AEBBD6"/>
                </a:solidFill>
                <a:latin typeface="Calibri" pitchFamily="34" charset="0"/>
                <a:ea typeface="Calibri" pitchFamily="34" charset="-122"/>
                <a:cs typeface="Calibri" pitchFamily="34" charset="-120"/>
              </a:rPr>
              <a:t>Évaluation des acquis du Jour 3</a:t>
            </a:r>
            <a:endParaRPr lang="en-US" sz="1100" dirty="0"/>
          </a:p>
        </p:txBody>
      </p:sp>
      <p:sp>
        <p:nvSpPr>
          <p:cNvPr id="13" name="Text 10"/>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Clôture · 16h30</a:t>
            </a:r>
            <a:endParaRPr lang="en-US" sz="750" dirty="0"/>
          </a:p>
        </p:txBody>
      </p:sp>
      <p:sp>
        <p:nvSpPr>
          <p:cNvPr id="14" name="Text 11"/>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83</a:t>
            </a:r>
            <a:endParaRPr lang="en-US" sz="75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 8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QUIZZ DE FIN DE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500" b="1" dirty="0">
                <a:solidFill>
                  <a:srgbClr val="00338D"/>
                </a:solidFill>
                <a:latin typeface="Arial" pitchFamily="34" charset="0"/>
                <a:ea typeface="Arial" pitchFamily="34" charset="-122"/>
                <a:cs typeface="Arial" pitchFamily="34" charset="-120"/>
              </a:rPr>
              <a:t>Questions 1 à 8</a:t>
            </a:r>
            <a:endParaRPr lang="en-US" sz="2500" dirty="0"/>
          </a:p>
        </p:txBody>
      </p:sp>
      <p:sp>
        <p:nvSpPr>
          <p:cNvPr id="5" name="Shape 3"/>
          <p:cNvSpPr/>
          <p:nvPr/>
        </p:nvSpPr>
        <p:spPr>
          <a:xfrm>
            <a:off x="502920" y="1298448"/>
            <a:ext cx="8138160" cy="379476"/>
          </a:xfrm>
          <a:prstGeom prst="rect">
            <a:avLst/>
          </a:prstGeom>
          <a:solidFill>
            <a:srgbClr val="F3F6FC"/>
          </a:solidFill>
          <a:ln w="6350">
            <a:solidFill>
              <a:srgbClr val="D7DEEC"/>
            </a:solidFill>
            <a:prstDash val="solid"/>
          </a:ln>
        </p:spPr>
      </p:sp>
      <p:sp>
        <p:nvSpPr>
          <p:cNvPr id="6" name="Shape 4"/>
          <p:cNvSpPr/>
          <p:nvPr/>
        </p:nvSpPr>
        <p:spPr>
          <a:xfrm>
            <a:off x="594360" y="1362456"/>
            <a:ext cx="274320" cy="274320"/>
          </a:xfrm>
          <a:prstGeom prst="ellipse">
            <a:avLst/>
          </a:prstGeom>
          <a:solidFill>
            <a:srgbClr val="1E49E2"/>
          </a:solidFill>
          <a:ln/>
        </p:spPr>
      </p:sp>
      <p:sp>
        <p:nvSpPr>
          <p:cNvPr id="7" name="Text 5"/>
          <p:cNvSpPr/>
          <p:nvPr/>
        </p:nvSpPr>
        <p:spPr>
          <a:xfrm>
            <a:off x="594360" y="136245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Q1</a:t>
            </a:r>
            <a:endParaRPr lang="en-US" sz="850" dirty="0"/>
          </a:p>
        </p:txBody>
      </p:sp>
      <p:sp>
        <p:nvSpPr>
          <p:cNvPr id="8" name="Text 6"/>
          <p:cNvSpPr/>
          <p:nvPr/>
        </p:nvSpPr>
        <p:spPr>
          <a:xfrm>
            <a:off x="978408" y="129844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Quelle norme porte sur l'identification et l'évaluation des risques d'anomalies significatives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NAA 240   B. NAA 300   C. NAA 315   D. NAA 330</a:t>
            </a:r>
            <a:endParaRPr lang="en-US" sz="870" dirty="0"/>
          </a:p>
        </p:txBody>
      </p:sp>
      <p:sp>
        <p:nvSpPr>
          <p:cNvPr id="9" name="Shape 7"/>
          <p:cNvSpPr/>
          <p:nvPr/>
        </p:nvSpPr>
        <p:spPr>
          <a:xfrm>
            <a:off x="502920" y="1732788"/>
            <a:ext cx="8138160" cy="379476"/>
          </a:xfrm>
          <a:prstGeom prst="rect">
            <a:avLst/>
          </a:prstGeom>
          <a:solidFill>
            <a:srgbClr val="FFFFFF"/>
          </a:solidFill>
          <a:ln w="6350">
            <a:solidFill>
              <a:srgbClr val="D7DEEC"/>
            </a:solidFill>
            <a:prstDash val="solid"/>
          </a:ln>
        </p:spPr>
      </p:sp>
      <p:sp>
        <p:nvSpPr>
          <p:cNvPr id="10" name="Shape 8"/>
          <p:cNvSpPr/>
          <p:nvPr/>
        </p:nvSpPr>
        <p:spPr>
          <a:xfrm>
            <a:off x="594360" y="1796796"/>
            <a:ext cx="274320" cy="274320"/>
          </a:xfrm>
          <a:prstGeom prst="ellipse">
            <a:avLst/>
          </a:prstGeom>
          <a:solidFill>
            <a:srgbClr val="1E49E2"/>
          </a:solidFill>
          <a:ln/>
        </p:spPr>
      </p:sp>
      <p:sp>
        <p:nvSpPr>
          <p:cNvPr id="11" name="Text 9"/>
          <p:cNvSpPr/>
          <p:nvPr/>
        </p:nvSpPr>
        <p:spPr>
          <a:xfrm>
            <a:off x="594360" y="179679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Q2</a:t>
            </a:r>
            <a:endParaRPr lang="en-US" sz="850" dirty="0"/>
          </a:p>
        </p:txBody>
      </p:sp>
      <p:sp>
        <p:nvSpPr>
          <p:cNvPr id="12" name="Text 10"/>
          <p:cNvSpPr/>
          <p:nvPr/>
        </p:nvSpPr>
        <p:spPr>
          <a:xfrm>
            <a:off x="978408" y="173278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Quelle norme traite du caractère significatif (seuils)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NAA 230   B. NAA 320   C. NAA 450   D. NAA 200</a:t>
            </a:r>
            <a:endParaRPr lang="en-US" sz="870" dirty="0"/>
          </a:p>
        </p:txBody>
      </p:sp>
      <p:sp>
        <p:nvSpPr>
          <p:cNvPr id="13" name="Shape 11"/>
          <p:cNvSpPr/>
          <p:nvPr/>
        </p:nvSpPr>
        <p:spPr>
          <a:xfrm>
            <a:off x="502920" y="2167128"/>
            <a:ext cx="8138160" cy="379476"/>
          </a:xfrm>
          <a:prstGeom prst="rect">
            <a:avLst/>
          </a:prstGeom>
          <a:solidFill>
            <a:srgbClr val="F3F6FC"/>
          </a:solidFill>
          <a:ln w="6350">
            <a:solidFill>
              <a:srgbClr val="D7DEEC"/>
            </a:solidFill>
            <a:prstDash val="solid"/>
          </a:ln>
        </p:spPr>
      </p:sp>
      <p:sp>
        <p:nvSpPr>
          <p:cNvPr id="14" name="Shape 12"/>
          <p:cNvSpPr/>
          <p:nvPr/>
        </p:nvSpPr>
        <p:spPr>
          <a:xfrm>
            <a:off x="594360" y="2231136"/>
            <a:ext cx="274320" cy="274320"/>
          </a:xfrm>
          <a:prstGeom prst="ellipse">
            <a:avLst/>
          </a:prstGeom>
          <a:solidFill>
            <a:srgbClr val="1E49E2"/>
          </a:solidFill>
          <a:ln/>
        </p:spPr>
      </p:sp>
      <p:sp>
        <p:nvSpPr>
          <p:cNvPr id="15" name="Text 13"/>
          <p:cNvSpPr/>
          <p:nvPr/>
        </p:nvSpPr>
        <p:spPr>
          <a:xfrm>
            <a:off x="594360" y="223113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Q3</a:t>
            </a:r>
            <a:endParaRPr lang="en-US" sz="850" dirty="0"/>
          </a:p>
        </p:txBody>
      </p:sp>
      <p:sp>
        <p:nvSpPr>
          <p:cNvPr id="16" name="Text 14"/>
          <p:cNvSpPr/>
          <p:nvPr/>
        </p:nvSpPr>
        <p:spPr>
          <a:xfrm>
            <a:off x="978408" y="216712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Quelle norme porte sur les réponses de l'auditeur aux risques évalués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NAA 300   B. NAA 315   C. NAA 330   D. NAA 500</a:t>
            </a:r>
            <a:endParaRPr lang="en-US" sz="870" dirty="0"/>
          </a:p>
        </p:txBody>
      </p:sp>
      <p:sp>
        <p:nvSpPr>
          <p:cNvPr id="17" name="Shape 15"/>
          <p:cNvSpPr/>
          <p:nvPr/>
        </p:nvSpPr>
        <p:spPr>
          <a:xfrm>
            <a:off x="502920" y="2601468"/>
            <a:ext cx="8138160" cy="379476"/>
          </a:xfrm>
          <a:prstGeom prst="rect">
            <a:avLst/>
          </a:prstGeom>
          <a:solidFill>
            <a:srgbClr val="FFFFFF"/>
          </a:solidFill>
          <a:ln w="6350">
            <a:solidFill>
              <a:srgbClr val="D7DEEC"/>
            </a:solidFill>
            <a:prstDash val="solid"/>
          </a:ln>
        </p:spPr>
      </p:sp>
      <p:sp>
        <p:nvSpPr>
          <p:cNvPr id="18" name="Shape 16"/>
          <p:cNvSpPr/>
          <p:nvPr/>
        </p:nvSpPr>
        <p:spPr>
          <a:xfrm>
            <a:off x="594360" y="2665476"/>
            <a:ext cx="274320" cy="274320"/>
          </a:xfrm>
          <a:prstGeom prst="ellipse">
            <a:avLst/>
          </a:prstGeom>
          <a:solidFill>
            <a:srgbClr val="1E49E2"/>
          </a:solidFill>
          <a:ln/>
        </p:spPr>
      </p:sp>
      <p:sp>
        <p:nvSpPr>
          <p:cNvPr id="19" name="Text 17"/>
          <p:cNvSpPr/>
          <p:nvPr/>
        </p:nvSpPr>
        <p:spPr>
          <a:xfrm>
            <a:off x="594360" y="266547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Q4</a:t>
            </a:r>
            <a:endParaRPr lang="en-US" sz="850" dirty="0"/>
          </a:p>
        </p:txBody>
      </p:sp>
      <p:sp>
        <p:nvSpPr>
          <p:cNvPr id="20" name="Text 18"/>
          <p:cNvSpPr/>
          <p:nvPr/>
        </p:nvSpPr>
        <p:spPr>
          <a:xfrm>
            <a:off x="978408" y="260146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Quelle norme traite spécifiquement de la fraude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NAA 200   B. NAA 240   C. NAA 260   D. NAA 315</a:t>
            </a:r>
            <a:endParaRPr lang="en-US" sz="870" dirty="0"/>
          </a:p>
        </p:txBody>
      </p:sp>
      <p:sp>
        <p:nvSpPr>
          <p:cNvPr id="21" name="Shape 19"/>
          <p:cNvSpPr/>
          <p:nvPr/>
        </p:nvSpPr>
        <p:spPr>
          <a:xfrm>
            <a:off x="502920" y="3035808"/>
            <a:ext cx="8138160" cy="379476"/>
          </a:xfrm>
          <a:prstGeom prst="rect">
            <a:avLst/>
          </a:prstGeom>
          <a:solidFill>
            <a:srgbClr val="F3F6FC"/>
          </a:solidFill>
          <a:ln w="6350">
            <a:solidFill>
              <a:srgbClr val="D7DEEC"/>
            </a:solidFill>
            <a:prstDash val="solid"/>
          </a:ln>
        </p:spPr>
      </p:sp>
      <p:sp>
        <p:nvSpPr>
          <p:cNvPr id="22" name="Shape 20"/>
          <p:cNvSpPr/>
          <p:nvPr/>
        </p:nvSpPr>
        <p:spPr>
          <a:xfrm>
            <a:off x="594360" y="3099816"/>
            <a:ext cx="274320" cy="274320"/>
          </a:xfrm>
          <a:prstGeom prst="ellipse">
            <a:avLst/>
          </a:prstGeom>
          <a:solidFill>
            <a:srgbClr val="1E49E2"/>
          </a:solidFill>
          <a:ln/>
        </p:spPr>
      </p:sp>
      <p:sp>
        <p:nvSpPr>
          <p:cNvPr id="23" name="Text 21"/>
          <p:cNvSpPr/>
          <p:nvPr/>
        </p:nvSpPr>
        <p:spPr>
          <a:xfrm>
            <a:off x="594360" y="309981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Q5</a:t>
            </a:r>
            <a:endParaRPr lang="en-US" sz="850" dirty="0"/>
          </a:p>
        </p:txBody>
      </p:sp>
      <p:sp>
        <p:nvSpPr>
          <p:cNvPr id="24" name="Text 22"/>
          <p:cNvSpPr/>
          <p:nvPr/>
        </p:nvSpPr>
        <p:spPr>
          <a:xfrm>
            <a:off x="978408" y="303580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Quelle norme traite de l'évaluation des anomalies relevées au cours de l'audit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NAA 240   B. NAA 320   C. NAA 450   D. NAA 700</a:t>
            </a:r>
            <a:endParaRPr lang="en-US" sz="870" dirty="0"/>
          </a:p>
        </p:txBody>
      </p:sp>
      <p:sp>
        <p:nvSpPr>
          <p:cNvPr id="25" name="Shape 23"/>
          <p:cNvSpPr/>
          <p:nvPr/>
        </p:nvSpPr>
        <p:spPr>
          <a:xfrm>
            <a:off x="502920" y="3470148"/>
            <a:ext cx="8138160" cy="379476"/>
          </a:xfrm>
          <a:prstGeom prst="rect">
            <a:avLst/>
          </a:prstGeom>
          <a:solidFill>
            <a:srgbClr val="FFFFFF"/>
          </a:solidFill>
          <a:ln w="6350">
            <a:solidFill>
              <a:srgbClr val="D7DEEC"/>
            </a:solidFill>
            <a:prstDash val="solid"/>
          </a:ln>
        </p:spPr>
      </p:sp>
      <p:sp>
        <p:nvSpPr>
          <p:cNvPr id="26" name="Shape 24"/>
          <p:cNvSpPr/>
          <p:nvPr/>
        </p:nvSpPr>
        <p:spPr>
          <a:xfrm>
            <a:off x="594360" y="3534156"/>
            <a:ext cx="274320" cy="274320"/>
          </a:xfrm>
          <a:prstGeom prst="ellipse">
            <a:avLst/>
          </a:prstGeom>
          <a:solidFill>
            <a:srgbClr val="1E49E2"/>
          </a:solidFill>
          <a:ln/>
        </p:spPr>
      </p:sp>
      <p:sp>
        <p:nvSpPr>
          <p:cNvPr id="27" name="Text 25"/>
          <p:cNvSpPr/>
          <p:nvPr/>
        </p:nvSpPr>
        <p:spPr>
          <a:xfrm>
            <a:off x="594360" y="353415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Q6</a:t>
            </a:r>
            <a:endParaRPr lang="en-US" sz="850" dirty="0"/>
          </a:p>
        </p:txBody>
      </p:sp>
      <p:sp>
        <p:nvSpPr>
          <p:cNvPr id="28" name="Text 26"/>
          <p:cNvSpPr/>
          <p:nvPr/>
        </p:nvSpPr>
        <p:spPr>
          <a:xfrm>
            <a:off x="978408" y="347014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La formule fondamentale du modèle de risque d'audit est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RA = RI + RC + RND   B. RA = RI × RC × RND   C. RAS = RI + RC   D. RA = RAS − RND</a:t>
            </a:r>
            <a:endParaRPr lang="en-US" sz="870" dirty="0"/>
          </a:p>
        </p:txBody>
      </p:sp>
      <p:sp>
        <p:nvSpPr>
          <p:cNvPr id="29" name="Shape 27"/>
          <p:cNvSpPr/>
          <p:nvPr/>
        </p:nvSpPr>
        <p:spPr>
          <a:xfrm>
            <a:off x="502920" y="3904488"/>
            <a:ext cx="8138160" cy="379476"/>
          </a:xfrm>
          <a:prstGeom prst="rect">
            <a:avLst/>
          </a:prstGeom>
          <a:solidFill>
            <a:srgbClr val="F3F6FC"/>
          </a:solidFill>
          <a:ln w="6350">
            <a:solidFill>
              <a:srgbClr val="D7DEEC"/>
            </a:solidFill>
            <a:prstDash val="solid"/>
          </a:ln>
        </p:spPr>
      </p:sp>
      <p:sp>
        <p:nvSpPr>
          <p:cNvPr id="30" name="Shape 28"/>
          <p:cNvSpPr/>
          <p:nvPr/>
        </p:nvSpPr>
        <p:spPr>
          <a:xfrm>
            <a:off x="594360" y="3968496"/>
            <a:ext cx="274320" cy="274320"/>
          </a:xfrm>
          <a:prstGeom prst="ellipse">
            <a:avLst/>
          </a:prstGeom>
          <a:solidFill>
            <a:srgbClr val="1E49E2"/>
          </a:solidFill>
          <a:ln/>
        </p:spPr>
      </p:sp>
      <p:sp>
        <p:nvSpPr>
          <p:cNvPr id="31" name="Text 29"/>
          <p:cNvSpPr/>
          <p:nvPr/>
        </p:nvSpPr>
        <p:spPr>
          <a:xfrm>
            <a:off x="594360" y="396849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Q7</a:t>
            </a:r>
            <a:endParaRPr lang="en-US" sz="850" dirty="0"/>
          </a:p>
        </p:txBody>
      </p:sp>
      <p:sp>
        <p:nvSpPr>
          <p:cNvPr id="32" name="Text 30"/>
          <p:cNvSpPr/>
          <p:nvPr/>
        </p:nvSpPr>
        <p:spPr>
          <a:xfrm>
            <a:off x="978408" y="390448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Le risque inhérent est défini comme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Risque que le CI ne détecte pas une anomalie   B. Risque que les procédures ne détectent pas   C. Susceptibilité d'une assertion à une anomalie avant CI   D. Risque d'opinion incorrecte</a:t>
            </a:r>
            <a:endParaRPr lang="en-US" sz="870" dirty="0"/>
          </a:p>
        </p:txBody>
      </p:sp>
      <p:sp>
        <p:nvSpPr>
          <p:cNvPr id="33" name="Shape 31"/>
          <p:cNvSpPr/>
          <p:nvPr/>
        </p:nvSpPr>
        <p:spPr>
          <a:xfrm>
            <a:off x="502920" y="4338828"/>
            <a:ext cx="8138160" cy="379476"/>
          </a:xfrm>
          <a:prstGeom prst="rect">
            <a:avLst/>
          </a:prstGeom>
          <a:solidFill>
            <a:srgbClr val="FFFFFF"/>
          </a:solidFill>
          <a:ln w="6350">
            <a:solidFill>
              <a:srgbClr val="D7DEEC"/>
            </a:solidFill>
            <a:prstDash val="solid"/>
          </a:ln>
        </p:spPr>
      </p:sp>
      <p:sp>
        <p:nvSpPr>
          <p:cNvPr id="34" name="Shape 32"/>
          <p:cNvSpPr/>
          <p:nvPr/>
        </p:nvSpPr>
        <p:spPr>
          <a:xfrm>
            <a:off x="594360" y="4402836"/>
            <a:ext cx="274320" cy="274320"/>
          </a:xfrm>
          <a:prstGeom prst="ellipse">
            <a:avLst/>
          </a:prstGeom>
          <a:solidFill>
            <a:srgbClr val="1E49E2"/>
          </a:solidFill>
          <a:ln/>
        </p:spPr>
      </p:sp>
      <p:sp>
        <p:nvSpPr>
          <p:cNvPr id="35" name="Text 33"/>
          <p:cNvSpPr/>
          <p:nvPr/>
        </p:nvSpPr>
        <p:spPr>
          <a:xfrm>
            <a:off x="594360" y="4402836"/>
            <a:ext cx="274320" cy="274320"/>
          </a:xfrm>
          <a:prstGeom prst="rect">
            <a:avLst/>
          </a:prstGeom>
          <a:noFill/>
          <a:ln/>
        </p:spPr>
        <p:txBody>
          <a:bodyPr wrap="square" lIns="0" tIns="0" rIns="0" bIns="0" rtlCol="0" anchor="ctr"/>
          <a:lstStyle/>
          <a:p>
            <a:pPr algn="ctr" indent="0" marL="0">
              <a:buNone/>
            </a:pPr>
            <a:r>
              <a:rPr lang="en-US" sz="850" b="1" dirty="0">
                <a:solidFill>
                  <a:srgbClr val="FFFFFF"/>
                </a:solidFill>
                <a:latin typeface="Arial" pitchFamily="34" charset="0"/>
                <a:ea typeface="Arial" pitchFamily="34" charset="-122"/>
                <a:cs typeface="Arial" pitchFamily="34" charset="-120"/>
              </a:rPr>
              <a:t>Q8</a:t>
            </a:r>
            <a:endParaRPr lang="en-US" sz="850" dirty="0"/>
          </a:p>
        </p:txBody>
      </p:sp>
      <p:sp>
        <p:nvSpPr>
          <p:cNvPr id="36" name="Text 34"/>
          <p:cNvSpPr/>
          <p:nvPr/>
        </p:nvSpPr>
        <p:spPr>
          <a:xfrm>
            <a:off x="978408" y="4338828"/>
            <a:ext cx="7571232" cy="379476"/>
          </a:xfrm>
          <a:prstGeom prst="rect">
            <a:avLst/>
          </a:prstGeom>
          <a:noFill/>
          <a:ln/>
        </p:spPr>
        <p:txBody>
          <a:bodyPr wrap="square" lIns="0" tIns="0" rIns="0" bIns="0" rtlCol="0" anchor="ctr"/>
          <a:lstStyle/>
          <a:p>
            <a:pPr indent="0" marL="0">
              <a:lnSpc>
                <a:spcPct val="94000"/>
              </a:lnSpc>
              <a:buNone/>
            </a:pPr>
            <a:r>
              <a:rPr lang="en-US" sz="870" b="1" dirty="0">
                <a:solidFill>
                  <a:srgbClr val="122046"/>
                </a:solidFill>
                <a:latin typeface="Calibri" pitchFamily="34" charset="0"/>
                <a:ea typeface="Calibri" pitchFamily="34" charset="-122"/>
                <a:cs typeface="Calibri" pitchFamily="34" charset="-120"/>
              </a:rPr>
              <a:t>Combien de composantes du contrôle interne la NAA 315 distingue-t-elle (COSO) ?  </a:t>
            </a:r>
            <a:pPr indent="0" marL="0">
              <a:lnSpc>
                <a:spcPct val="94000"/>
              </a:lnSpc>
              <a:buNone/>
            </a:pPr>
            <a:r>
              <a:rPr lang="en-US" sz="870" i="1" dirty="0">
                <a:solidFill>
                  <a:srgbClr val="5C6678"/>
                </a:solidFill>
                <a:latin typeface="Calibri" pitchFamily="34" charset="0"/>
                <a:ea typeface="Calibri" pitchFamily="34" charset="-122"/>
                <a:cs typeface="Calibri" pitchFamily="34" charset="-120"/>
              </a:rPr>
              <a:t>A. 3        B. 4        C. 5        D. 7</a:t>
            </a:r>
            <a:endParaRPr lang="en-US" sz="870" dirty="0"/>
          </a:p>
        </p:txBody>
      </p:sp>
      <p:sp>
        <p:nvSpPr>
          <p:cNvPr id="37" name="Text 35"/>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Quizz — questions 1 à 8</a:t>
            </a:r>
            <a:endParaRPr lang="en-US" sz="750" dirty="0"/>
          </a:p>
        </p:txBody>
      </p:sp>
      <p:sp>
        <p:nvSpPr>
          <p:cNvPr id="38" name="Text 36"/>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84</a:t>
            </a:r>
            <a:endParaRPr lang="en-US" sz="75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 8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QUIZZ DE FIN DE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500" b="1" dirty="0">
                <a:solidFill>
                  <a:srgbClr val="00338D"/>
                </a:solidFill>
                <a:latin typeface="Arial" pitchFamily="34" charset="0"/>
                <a:ea typeface="Arial" pitchFamily="34" charset="-122"/>
                <a:cs typeface="Arial" pitchFamily="34" charset="-120"/>
              </a:rPr>
              <a:t>Questions 9 à 15</a:t>
            </a:r>
            <a:endParaRPr lang="en-US" sz="2500" dirty="0"/>
          </a:p>
        </p:txBody>
      </p:sp>
      <p:sp>
        <p:nvSpPr>
          <p:cNvPr id="5" name="Shape 3"/>
          <p:cNvSpPr/>
          <p:nvPr/>
        </p:nvSpPr>
        <p:spPr>
          <a:xfrm>
            <a:off x="502920" y="1298448"/>
            <a:ext cx="8138160" cy="434340"/>
          </a:xfrm>
          <a:prstGeom prst="rect">
            <a:avLst/>
          </a:prstGeom>
          <a:solidFill>
            <a:srgbClr val="F3F6FC"/>
          </a:solidFill>
          <a:ln w="6350">
            <a:solidFill>
              <a:srgbClr val="D7DEEC"/>
            </a:solidFill>
            <a:prstDash val="solid"/>
          </a:ln>
        </p:spPr>
      </p:sp>
      <p:sp>
        <p:nvSpPr>
          <p:cNvPr id="6" name="Shape 4"/>
          <p:cNvSpPr/>
          <p:nvPr/>
        </p:nvSpPr>
        <p:spPr>
          <a:xfrm>
            <a:off x="594360" y="1380744"/>
            <a:ext cx="292608" cy="292608"/>
          </a:xfrm>
          <a:prstGeom prst="ellipse">
            <a:avLst/>
          </a:prstGeom>
          <a:solidFill>
            <a:srgbClr val="1E49E2"/>
          </a:solidFill>
          <a:ln/>
        </p:spPr>
      </p:sp>
      <p:sp>
        <p:nvSpPr>
          <p:cNvPr id="7" name="Text 5"/>
          <p:cNvSpPr/>
          <p:nvPr/>
        </p:nvSpPr>
        <p:spPr>
          <a:xfrm>
            <a:off x="594360" y="1380744"/>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Q9</a:t>
            </a:r>
            <a:endParaRPr lang="en-US" sz="800" dirty="0"/>
          </a:p>
        </p:txBody>
      </p:sp>
      <p:sp>
        <p:nvSpPr>
          <p:cNvPr id="8" name="Text 6"/>
          <p:cNvSpPr/>
          <p:nvPr/>
        </p:nvSpPr>
        <p:spPr>
          <a:xfrm>
            <a:off x="996696" y="1298448"/>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Le triangle de Cressey identifie comme conditions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Opportunité, intention, capacité   B. Pression/incitation, opportunité, rationalisation   C. Motif, moyen, mobile   D. Stress, contrainte, justification</a:t>
            </a:r>
            <a:endParaRPr lang="en-US" sz="860" dirty="0"/>
          </a:p>
        </p:txBody>
      </p:sp>
      <p:sp>
        <p:nvSpPr>
          <p:cNvPr id="9" name="Shape 7"/>
          <p:cNvSpPr/>
          <p:nvPr/>
        </p:nvSpPr>
        <p:spPr>
          <a:xfrm>
            <a:off x="502920" y="1787652"/>
            <a:ext cx="8138160" cy="434340"/>
          </a:xfrm>
          <a:prstGeom prst="rect">
            <a:avLst/>
          </a:prstGeom>
          <a:solidFill>
            <a:srgbClr val="FFFFFF"/>
          </a:solidFill>
          <a:ln w="6350">
            <a:solidFill>
              <a:srgbClr val="D7DEEC"/>
            </a:solidFill>
            <a:prstDash val="solid"/>
          </a:ln>
        </p:spPr>
      </p:sp>
      <p:sp>
        <p:nvSpPr>
          <p:cNvPr id="10" name="Shape 8"/>
          <p:cNvSpPr/>
          <p:nvPr/>
        </p:nvSpPr>
        <p:spPr>
          <a:xfrm>
            <a:off x="594360" y="1869948"/>
            <a:ext cx="292608" cy="292608"/>
          </a:xfrm>
          <a:prstGeom prst="ellipse">
            <a:avLst/>
          </a:prstGeom>
          <a:solidFill>
            <a:srgbClr val="1E49E2"/>
          </a:solidFill>
          <a:ln/>
        </p:spPr>
      </p:sp>
      <p:sp>
        <p:nvSpPr>
          <p:cNvPr id="11" name="Text 9"/>
          <p:cNvSpPr/>
          <p:nvPr/>
        </p:nvSpPr>
        <p:spPr>
          <a:xfrm>
            <a:off x="594360" y="1869948"/>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Q10</a:t>
            </a:r>
            <a:endParaRPr lang="en-US" sz="800" dirty="0"/>
          </a:p>
        </p:txBody>
      </p:sp>
      <p:sp>
        <p:nvSpPr>
          <p:cNvPr id="12" name="Text 10"/>
          <p:cNvSpPr/>
          <p:nvPr/>
        </p:nvSpPr>
        <p:spPr>
          <a:xfrm>
            <a:off x="996696" y="1787652"/>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Pour un seuil global basé sur le résultat avant impôt, la fourchette indicative est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0,5–2 %   B. 1–5 %   C. 5–10 %   D. 10–20 %</a:t>
            </a:r>
            <a:endParaRPr lang="en-US" sz="860" dirty="0"/>
          </a:p>
        </p:txBody>
      </p:sp>
      <p:sp>
        <p:nvSpPr>
          <p:cNvPr id="13" name="Shape 11"/>
          <p:cNvSpPr/>
          <p:nvPr/>
        </p:nvSpPr>
        <p:spPr>
          <a:xfrm>
            <a:off x="502920" y="2276856"/>
            <a:ext cx="8138160" cy="434340"/>
          </a:xfrm>
          <a:prstGeom prst="rect">
            <a:avLst/>
          </a:prstGeom>
          <a:solidFill>
            <a:srgbClr val="F3F6FC"/>
          </a:solidFill>
          <a:ln w="6350">
            <a:solidFill>
              <a:srgbClr val="D7DEEC"/>
            </a:solidFill>
            <a:prstDash val="solid"/>
          </a:ln>
        </p:spPr>
      </p:sp>
      <p:sp>
        <p:nvSpPr>
          <p:cNvPr id="14" name="Shape 12"/>
          <p:cNvSpPr/>
          <p:nvPr/>
        </p:nvSpPr>
        <p:spPr>
          <a:xfrm>
            <a:off x="594360" y="2359152"/>
            <a:ext cx="292608" cy="292608"/>
          </a:xfrm>
          <a:prstGeom prst="ellipse">
            <a:avLst/>
          </a:prstGeom>
          <a:solidFill>
            <a:srgbClr val="1E49E2"/>
          </a:solidFill>
          <a:ln/>
        </p:spPr>
      </p:sp>
      <p:sp>
        <p:nvSpPr>
          <p:cNvPr id="15" name="Text 13"/>
          <p:cNvSpPr/>
          <p:nvPr/>
        </p:nvSpPr>
        <p:spPr>
          <a:xfrm>
            <a:off x="594360" y="2359152"/>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Q11</a:t>
            </a:r>
            <a:endParaRPr lang="en-US" sz="800" dirty="0"/>
          </a:p>
        </p:txBody>
      </p:sp>
      <p:sp>
        <p:nvSpPr>
          <p:cNvPr id="16" name="Text 14"/>
          <p:cNvSpPr/>
          <p:nvPr/>
        </p:nvSpPr>
        <p:spPr>
          <a:xfrm>
            <a:off x="996696" y="2276856"/>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Le seuil de planification est généralement fixé entre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30–40 %   B. 50–75 %   C. 80–90 %   D. 95–100 % du seuil global</a:t>
            </a:r>
            <a:endParaRPr lang="en-US" sz="860" dirty="0"/>
          </a:p>
        </p:txBody>
      </p:sp>
      <p:sp>
        <p:nvSpPr>
          <p:cNvPr id="17" name="Shape 15"/>
          <p:cNvSpPr/>
          <p:nvPr/>
        </p:nvSpPr>
        <p:spPr>
          <a:xfrm>
            <a:off x="502920" y="2766060"/>
            <a:ext cx="8138160" cy="434340"/>
          </a:xfrm>
          <a:prstGeom prst="rect">
            <a:avLst/>
          </a:prstGeom>
          <a:solidFill>
            <a:srgbClr val="FFFFFF"/>
          </a:solidFill>
          <a:ln w="6350">
            <a:solidFill>
              <a:srgbClr val="D7DEEC"/>
            </a:solidFill>
            <a:prstDash val="solid"/>
          </a:ln>
        </p:spPr>
      </p:sp>
      <p:sp>
        <p:nvSpPr>
          <p:cNvPr id="18" name="Shape 16"/>
          <p:cNvSpPr/>
          <p:nvPr/>
        </p:nvSpPr>
        <p:spPr>
          <a:xfrm>
            <a:off x="594360" y="2848356"/>
            <a:ext cx="292608" cy="292608"/>
          </a:xfrm>
          <a:prstGeom prst="ellipse">
            <a:avLst/>
          </a:prstGeom>
          <a:solidFill>
            <a:srgbClr val="1E49E2"/>
          </a:solidFill>
          <a:ln/>
        </p:spPr>
      </p:sp>
      <p:sp>
        <p:nvSpPr>
          <p:cNvPr id="19" name="Text 17"/>
          <p:cNvSpPr/>
          <p:nvPr/>
        </p:nvSpPr>
        <p:spPr>
          <a:xfrm>
            <a:off x="594360" y="2848356"/>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Q12</a:t>
            </a:r>
            <a:endParaRPr lang="en-US" sz="800" dirty="0"/>
          </a:p>
        </p:txBody>
      </p:sp>
      <p:sp>
        <p:nvSpPr>
          <p:cNvPr id="20" name="Text 18"/>
          <p:cNvSpPr/>
          <p:nvPr/>
        </p:nvSpPr>
        <p:spPr>
          <a:xfrm>
            <a:off x="996696" y="2766060"/>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Pour un risque significatif, la NAA 330 §21 impose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Uniquement des tests de contrôle   B. Uniquement de l'analytique   C. Des procédures de corroboration spécifiques   D. Aucune procédure</a:t>
            </a:r>
            <a:endParaRPr lang="en-US" sz="860" dirty="0"/>
          </a:p>
        </p:txBody>
      </p:sp>
      <p:sp>
        <p:nvSpPr>
          <p:cNvPr id="21" name="Shape 19"/>
          <p:cNvSpPr/>
          <p:nvPr/>
        </p:nvSpPr>
        <p:spPr>
          <a:xfrm>
            <a:off x="502920" y="3255264"/>
            <a:ext cx="8138160" cy="434340"/>
          </a:xfrm>
          <a:prstGeom prst="rect">
            <a:avLst/>
          </a:prstGeom>
          <a:solidFill>
            <a:srgbClr val="F3F6FC"/>
          </a:solidFill>
          <a:ln w="6350">
            <a:solidFill>
              <a:srgbClr val="D7DEEC"/>
            </a:solidFill>
            <a:prstDash val="solid"/>
          </a:ln>
        </p:spPr>
      </p:sp>
      <p:sp>
        <p:nvSpPr>
          <p:cNvPr id="22" name="Shape 20"/>
          <p:cNvSpPr/>
          <p:nvPr/>
        </p:nvSpPr>
        <p:spPr>
          <a:xfrm>
            <a:off x="594360" y="3337560"/>
            <a:ext cx="292608" cy="292608"/>
          </a:xfrm>
          <a:prstGeom prst="ellipse">
            <a:avLst/>
          </a:prstGeom>
          <a:solidFill>
            <a:srgbClr val="1E49E2"/>
          </a:solidFill>
          <a:ln/>
        </p:spPr>
      </p:sp>
      <p:sp>
        <p:nvSpPr>
          <p:cNvPr id="23" name="Text 21"/>
          <p:cNvSpPr/>
          <p:nvPr/>
        </p:nvSpPr>
        <p:spPr>
          <a:xfrm>
            <a:off x="594360" y="3337560"/>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Q13</a:t>
            </a:r>
            <a:endParaRPr lang="en-US" sz="800" dirty="0"/>
          </a:p>
        </p:txBody>
      </p:sp>
      <p:sp>
        <p:nvSpPr>
          <p:cNvPr id="24" name="Text 22"/>
          <p:cNvSpPr/>
          <p:nvPr/>
        </p:nvSpPr>
        <p:spPr>
          <a:xfrm>
            <a:off x="996696" y="3255264"/>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La NAA 240 considère que la reconnaissance des produits comporte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Un risque normal   B. Une présomption de risque significatif de fraude   C. Un risque négligeable   D. Pas de risque spécifique</a:t>
            </a:r>
            <a:endParaRPr lang="en-US" sz="860" dirty="0"/>
          </a:p>
        </p:txBody>
      </p:sp>
      <p:sp>
        <p:nvSpPr>
          <p:cNvPr id="25" name="Shape 23"/>
          <p:cNvSpPr/>
          <p:nvPr/>
        </p:nvSpPr>
        <p:spPr>
          <a:xfrm>
            <a:off x="502920" y="3744468"/>
            <a:ext cx="8138160" cy="434340"/>
          </a:xfrm>
          <a:prstGeom prst="rect">
            <a:avLst/>
          </a:prstGeom>
          <a:solidFill>
            <a:srgbClr val="FFFFFF"/>
          </a:solidFill>
          <a:ln w="6350">
            <a:solidFill>
              <a:srgbClr val="D7DEEC"/>
            </a:solidFill>
            <a:prstDash val="solid"/>
          </a:ln>
        </p:spPr>
      </p:sp>
      <p:sp>
        <p:nvSpPr>
          <p:cNvPr id="26" name="Shape 24"/>
          <p:cNvSpPr/>
          <p:nvPr/>
        </p:nvSpPr>
        <p:spPr>
          <a:xfrm>
            <a:off x="594360" y="3826764"/>
            <a:ext cx="292608" cy="292608"/>
          </a:xfrm>
          <a:prstGeom prst="ellipse">
            <a:avLst/>
          </a:prstGeom>
          <a:solidFill>
            <a:srgbClr val="1E49E2"/>
          </a:solidFill>
          <a:ln/>
        </p:spPr>
      </p:sp>
      <p:sp>
        <p:nvSpPr>
          <p:cNvPr id="27" name="Text 25"/>
          <p:cNvSpPr/>
          <p:nvPr/>
        </p:nvSpPr>
        <p:spPr>
          <a:xfrm>
            <a:off x="594360" y="3826764"/>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Q14</a:t>
            </a:r>
            <a:endParaRPr lang="en-US" sz="800" dirty="0"/>
          </a:p>
        </p:txBody>
      </p:sp>
      <p:sp>
        <p:nvSpPr>
          <p:cNvPr id="28" name="Text 26"/>
          <p:cNvSpPr/>
          <p:nvPr/>
        </p:nvSpPr>
        <p:spPr>
          <a:xfrm>
            <a:off x="996696" y="3744468"/>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Pour tester un contrôle quotidien (~250/an), la taille d'échantillon recommandée est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5–10   B. 25–40   C. 50–100   D. 250 (exhaustif)</a:t>
            </a:r>
            <a:endParaRPr lang="en-US" sz="860" dirty="0"/>
          </a:p>
        </p:txBody>
      </p:sp>
      <p:sp>
        <p:nvSpPr>
          <p:cNvPr id="29" name="Shape 27"/>
          <p:cNvSpPr/>
          <p:nvPr/>
        </p:nvSpPr>
        <p:spPr>
          <a:xfrm>
            <a:off x="502920" y="4233672"/>
            <a:ext cx="8138160" cy="434340"/>
          </a:xfrm>
          <a:prstGeom prst="rect">
            <a:avLst/>
          </a:prstGeom>
          <a:solidFill>
            <a:srgbClr val="F3F6FC"/>
          </a:solidFill>
          <a:ln w="6350">
            <a:solidFill>
              <a:srgbClr val="D7DEEC"/>
            </a:solidFill>
            <a:prstDash val="solid"/>
          </a:ln>
        </p:spPr>
      </p:sp>
      <p:sp>
        <p:nvSpPr>
          <p:cNvPr id="30" name="Shape 28"/>
          <p:cNvSpPr/>
          <p:nvPr/>
        </p:nvSpPr>
        <p:spPr>
          <a:xfrm>
            <a:off x="594360" y="4315968"/>
            <a:ext cx="292608" cy="292608"/>
          </a:xfrm>
          <a:prstGeom prst="ellipse">
            <a:avLst/>
          </a:prstGeom>
          <a:solidFill>
            <a:srgbClr val="1E49E2"/>
          </a:solidFill>
          <a:ln/>
        </p:spPr>
      </p:sp>
      <p:sp>
        <p:nvSpPr>
          <p:cNvPr id="31" name="Text 29"/>
          <p:cNvSpPr/>
          <p:nvPr/>
        </p:nvSpPr>
        <p:spPr>
          <a:xfrm>
            <a:off x="594360" y="4315968"/>
            <a:ext cx="292608" cy="292608"/>
          </a:xfrm>
          <a:prstGeom prst="rect">
            <a:avLst/>
          </a:prstGeom>
          <a:noFill/>
          <a:ln/>
        </p:spPr>
        <p:txBody>
          <a:bodyPr wrap="square" lIns="0" tIns="0" rIns="0" bIns="0" rtlCol="0" anchor="ctr"/>
          <a:lstStyle/>
          <a:p>
            <a:pPr algn="ctr" indent="0" marL="0">
              <a:buNone/>
            </a:pPr>
            <a:r>
              <a:rPr lang="en-US" sz="800" b="1" dirty="0">
                <a:solidFill>
                  <a:srgbClr val="FFFFFF"/>
                </a:solidFill>
                <a:latin typeface="Arial" pitchFamily="34" charset="0"/>
                <a:ea typeface="Arial" pitchFamily="34" charset="-122"/>
                <a:cs typeface="Arial" pitchFamily="34" charset="-120"/>
              </a:rPr>
              <a:t>Q15</a:t>
            </a:r>
            <a:endParaRPr lang="en-US" sz="800" dirty="0"/>
          </a:p>
        </p:txBody>
      </p:sp>
      <p:sp>
        <p:nvSpPr>
          <p:cNvPr id="32" name="Text 30"/>
          <p:cNvSpPr/>
          <p:nvPr/>
        </p:nvSpPr>
        <p:spPr>
          <a:xfrm>
            <a:off x="996696" y="4233672"/>
            <a:ext cx="7552944" cy="434340"/>
          </a:xfrm>
          <a:prstGeom prst="rect">
            <a:avLst/>
          </a:prstGeom>
          <a:noFill/>
          <a:ln/>
        </p:spPr>
        <p:txBody>
          <a:bodyPr wrap="square" lIns="0" tIns="0" rIns="0" bIns="0" rtlCol="0" anchor="ctr"/>
          <a:lstStyle/>
          <a:p>
            <a:pPr indent="0" marL="0">
              <a:lnSpc>
                <a:spcPct val="94000"/>
              </a:lnSpc>
              <a:buNone/>
            </a:pPr>
            <a:r>
              <a:rPr lang="en-US" sz="860" b="1" dirty="0">
                <a:solidFill>
                  <a:srgbClr val="122046"/>
                </a:solidFill>
                <a:latin typeface="Calibri" pitchFamily="34" charset="0"/>
                <a:ea typeface="Calibri" pitchFamily="34" charset="-122"/>
                <a:cs typeface="Calibri" pitchFamily="34" charset="-120"/>
              </a:rPr>
              <a:t>En Algérie, face à une fraude pénalement qualifiable, l'auditeur :  </a:t>
            </a:r>
            <a:pPr indent="0" marL="0">
              <a:lnSpc>
                <a:spcPct val="94000"/>
              </a:lnSpc>
              <a:buNone/>
            </a:pPr>
            <a:r>
              <a:rPr lang="en-US" sz="860" i="1" dirty="0">
                <a:solidFill>
                  <a:srgbClr val="5C6678"/>
                </a:solidFill>
                <a:latin typeface="Calibri" pitchFamily="34" charset="0"/>
                <a:ea typeface="Calibri" pitchFamily="34" charset="-122"/>
                <a:cs typeface="Calibri" pitchFamily="34" charset="-120"/>
              </a:rPr>
              <a:t>A. Garde le secret absolu   B. A une obligation de révélation au procureur (715 bis 13 + loi 10-01)   C. Démissionne sans communiquer   D. Consulte seulement la CNCC</a:t>
            </a:r>
            <a:endParaRPr lang="en-US" sz="860" dirty="0"/>
          </a:p>
        </p:txBody>
      </p:sp>
      <p:sp>
        <p:nvSpPr>
          <p:cNvPr id="33" name="Text 31"/>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Quizz — questions 9 à 15</a:t>
            </a:r>
            <a:endParaRPr lang="en-US" sz="750" dirty="0"/>
          </a:p>
        </p:txBody>
      </p:sp>
      <p:sp>
        <p:nvSpPr>
          <p:cNvPr id="34" name="Text 32"/>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85</a:t>
            </a:r>
            <a:endParaRPr lang="en-US" sz="75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 8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QUIZZ DE FIN DE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Corrigé &amp; grille d'auto-évaluation</a:t>
            </a:r>
            <a:endParaRPr lang="en-US" sz="2700" dirty="0"/>
          </a:p>
        </p:txBody>
      </p:sp>
      <p:sp>
        <p:nvSpPr>
          <p:cNvPr id="5" name="Text 3"/>
          <p:cNvSpPr/>
          <p:nvPr/>
        </p:nvSpPr>
        <p:spPr>
          <a:xfrm>
            <a:off x="502920" y="1353312"/>
            <a:ext cx="8138160" cy="27432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Réponses correctes</a:t>
            </a:r>
            <a:endParaRPr lang="en-US" sz="1300" dirty="0"/>
          </a:p>
        </p:txBody>
      </p:sp>
      <p:sp>
        <p:nvSpPr>
          <p:cNvPr id="6" name="Shape 4"/>
          <p:cNvSpPr/>
          <p:nvPr/>
        </p:nvSpPr>
        <p:spPr>
          <a:xfrm>
            <a:off x="502920" y="1755648"/>
            <a:ext cx="868680" cy="566928"/>
          </a:xfrm>
          <a:prstGeom prst="rect">
            <a:avLst/>
          </a:prstGeom>
          <a:solidFill>
            <a:srgbClr val="F3F6FC"/>
          </a:solidFill>
          <a:ln w="9525">
            <a:solidFill>
              <a:srgbClr val="D7DEEC"/>
            </a:solidFill>
            <a:prstDash val="solid"/>
          </a:ln>
        </p:spPr>
      </p:sp>
      <p:sp>
        <p:nvSpPr>
          <p:cNvPr id="7" name="Text 5"/>
          <p:cNvSpPr/>
          <p:nvPr/>
        </p:nvSpPr>
        <p:spPr>
          <a:xfrm>
            <a:off x="50292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a:t>
            </a:r>
            <a:endParaRPr lang="en-US" sz="850" dirty="0"/>
          </a:p>
        </p:txBody>
      </p:sp>
      <p:sp>
        <p:nvSpPr>
          <p:cNvPr id="8" name="Text 6"/>
          <p:cNvSpPr/>
          <p:nvPr/>
        </p:nvSpPr>
        <p:spPr>
          <a:xfrm>
            <a:off x="50292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9" name="Shape 7"/>
          <p:cNvSpPr/>
          <p:nvPr/>
        </p:nvSpPr>
        <p:spPr>
          <a:xfrm>
            <a:off x="1463040" y="1755648"/>
            <a:ext cx="868680" cy="566928"/>
          </a:xfrm>
          <a:prstGeom prst="rect">
            <a:avLst/>
          </a:prstGeom>
          <a:solidFill>
            <a:srgbClr val="F3F6FC"/>
          </a:solidFill>
          <a:ln w="9525">
            <a:solidFill>
              <a:srgbClr val="D7DEEC"/>
            </a:solidFill>
            <a:prstDash val="solid"/>
          </a:ln>
        </p:spPr>
      </p:sp>
      <p:sp>
        <p:nvSpPr>
          <p:cNvPr id="10" name="Text 8"/>
          <p:cNvSpPr/>
          <p:nvPr/>
        </p:nvSpPr>
        <p:spPr>
          <a:xfrm>
            <a:off x="146304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Q2</a:t>
            </a:r>
            <a:endParaRPr lang="en-US" sz="850" dirty="0"/>
          </a:p>
        </p:txBody>
      </p:sp>
      <p:sp>
        <p:nvSpPr>
          <p:cNvPr id="11" name="Text 9"/>
          <p:cNvSpPr/>
          <p:nvPr/>
        </p:nvSpPr>
        <p:spPr>
          <a:xfrm>
            <a:off x="146304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12" name="Shape 10"/>
          <p:cNvSpPr/>
          <p:nvPr/>
        </p:nvSpPr>
        <p:spPr>
          <a:xfrm>
            <a:off x="2423160" y="1755648"/>
            <a:ext cx="868680" cy="566928"/>
          </a:xfrm>
          <a:prstGeom prst="rect">
            <a:avLst/>
          </a:prstGeom>
          <a:solidFill>
            <a:srgbClr val="F3F6FC"/>
          </a:solidFill>
          <a:ln w="9525">
            <a:solidFill>
              <a:srgbClr val="D7DEEC"/>
            </a:solidFill>
            <a:prstDash val="solid"/>
          </a:ln>
        </p:spPr>
      </p:sp>
      <p:sp>
        <p:nvSpPr>
          <p:cNvPr id="13" name="Text 11"/>
          <p:cNvSpPr/>
          <p:nvPr/>
        </p:nvSpPr>
        <p:spPr>
          <a:xfrm>
            <a:off x="242316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Q3</a:t>
            </a:r>
            <a:endParaRPr lang="en-US" sz="850" dirty="0"/>
          </a:p>
        </p:txBody>
      </p:sp>
      <p:sp>
        <p:nvSpPr>
          <p:cNvPr id="14" name="Text 12"/>
          <p:cNvSpPr/>
          <p:nvPr/>
        </p:nvSpPr>
        <p:spPr>
          <a:xfrm>
            <a:off x="242316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15" name="Shape 13"/>
          <p:cNvSpPr/>
          <p:nvPr/>
        </p:nvSpPr>
        <p:spPr>
          <a:xfrm>
            <a:off x="3383280" y="1755648"/>
            <a:ext cx="868680" cy="566928"/>
          </a:xfrm>
          <a:prstGeom prst="rect">
            <a:avLst/>
          </a:prstGeom>
          <a:solidFill>
            <a:srgbClr val="F3F6FC"/>
          </a:solidFill>
          <a:ln w="9525">
            <a:solidFill>
              <a:srgbClr val="D7DEEC"/>
            </a:solidFill>
            <a:prstDash val="solid"/>
          </a:ln>
        </p:spPr>
      </p:sp>
      <p:sp>
        <p:nvSpPr>
          <p:cNvPr id="16" name="Text 14"/>
          <p:cNvSpPr/>
          <p:nvPr/>
        </p:nvSpPr>
        <p:spPr>
          <a:xfrm>
            <a:off x="338328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Q4</a:t>
            </a:r>
            <a:endParaRPr lang="en-US" sz="850" dirty="0"/>
          </a:p>
        </p:txBody>
      </p:sp>
      <p:sp>
        <p:nvSpPr>
          <p:cNvPr id="17" name="Text 15"/>
          <p:cNvSpPr/>
          <p:nvPr/>
        </p:nvSpPr>
        <p:spPr>
          <a:xfrm>
            <a:off x="338328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18" name="Shape 16"/>
          <p:cNvSpPr/>
          <p:nvPr/>
        </p:nvSpPr>
        <p:spPr>
          <a:xfrm>
            <a:off x="4343400" y="1755648"/>
            <a:ext cx="868680" cy="566928"/>
          </a:xfrm>
          <a:prstGeom prst="rect">
            <a:avLst/>
          </a:prstGeom>
          <a:solidFill>
            <a:srgbClr val="F3F6FC"/>
          </a:solidFill>
          <a:ln w="9525">
            <a:solidFill>
              <a:srgbClr val="D7DEEC"/>
            </a:solidFill>
            <a:prstDash val="solid"/>
          </a:ln>
        </p:spPr>
      </p:sp>
      <p:sp>
        <p:nvSpPr>
          <p:cNvPr id="19" name="Text 17"/>
          <p:cNvSpPr/>
          <p:nvPr/>
        </p:nvSpPr>
        <p:spPr>
          <a:xfrm>
            <a:off x="434340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Q5</a:t>
            </a:r>
            <a:endParaRPr lang="en-US" sz="850" dirty="0"/>
          </a:p>
        </p:txBody>
      </p:sp>
      <p:sp>
        <p:nvSpPr>
          <p:cNvPr id="20" name="Text 18"/>
          <p:cNvSpPr/>
          <p:nvPr/>
        </p:nvSpPr>
        <p:spPr>
          <a:xfrm>
            <a:off x="434340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21" name="Shape 19"/>
          <p:cNvSpPr/>
          <p:nvPr/>
        </p:nvSpPr>
        <p:spPr>
          <a:xfrm>
            <a:off x="5303520" y="1755648"/>
            <a:ext cx="868680" cy="566928"/>
          </a:xfrm>
          <a:prstGeom prst="rect">
            <a:avLst/>
          </a:prstGeom>
          <a:solidFill>
            <a:srgbClr val="F3F6FC"/>
          </a:solidFill>
          <a:ln w="9525">
            <a:solidFill>
              <a:srgbClr val="D7DEEC"/>
            </a:solidFill>
            <a:prstDash val="solid"/>
          </a:ln>
        </p:spPr>
      </p:sp>
      <p:sp>
        <p:nvSpPr>
          <p:cNvPr id="22" name="Text 20"/>
          <p:cNvSpPr/>
          <p:nvPr/>
        </p:nvSpPr>
        <p:spPr>
          <a:xfrm>
            <a:off x="530352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Q6</a:t>
            </a:r>
            <a:endParaRPr lang="en-US" sz="850" dirty="0"/>
          </a:p>
        </p:txBody>
      </p:sp>
      <p:sp>
        <p:nvSpPr>
          <p:cNvPr id="23" name="Text 21"/>
          <p:cNvSpPr/>
          <p:nvPr/>
        </p:nvSpPr>
        <p:spPr>
          <a:xfrm>
            <a:off x="530352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24" name="Shape 22"/>
          <p:cNvSpPr/>
          <p:nvPr/>
        </p:nvSpPr>
        <p:spPr>
          <a:xfrm>
            <a:off x="6263640" y="1755648"/>
            <a:ext cx="868680" cy="566928"/>
          </a:xfrm>
          <a:prstGeom prst="rect">
            <a:avLst/>
          </a:prstGeom>
          <a:solidFill>
            <a:srgbClr val="F3F6FC"/>
          </a:solidFill>
          <a:ln w="9525">
            <a:solidFill>
              <a:srgbClr val="D7DEEC"/>
            </a:solidFill>
            <a:prstDash val="solid"/>
          </a:ln>
        </p:spPr>
      </p:sp>
      <p:sp>
        <p:nvSpPr>
          <p:cNvPr id="25" name="Text 23"/>
          <p:cNvSpPr/>
          <p:nvPr/>
        </p:nvSpPr>
        <p:spPr>
          <a:xfrm>
            <a:off x="626364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Q7</a:t>
            </a:r>
            <a:endParaRPr lang="en-US" sz="850" dirty="0"/>
          </a:p>
        </p:txBody>
      </p:sp>
      <p:sp>
        <p:nvSpPr>
          <p:cNvPr id="26" name="Text 24"/>
          <p:cNvSpPr/>
          <p:nvPr/>
        </p:nvSpPr>
        <p:spPr>
          <a:xfrm>
            <a:off x="626364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27" name="Shape 25"/>
          <p:cNvSpPr/>
          <p:nvPr/>
        </p:nvSpPr>
        <p:spPr>
          <a:xfrm>
            <a:off x="7223760" y="1755648"/>
            <a:ext cx="868680" cy="566928"/>
          </a:xfrm>
          <a:prstGeom prst="rect">
            <a:avLst/>
          </a:prstGeom>
          <a:solidFill>
            <a:srgbClr val="F3F6FC"/>
          </a:solidFill>
          <a:ln w="9525">
            <a:solidFill>
              <a:srgbClr val="D7DEEC"/>
            </a:solidFill>
            <a:prstDash val="solid"/>
          </a:ln>
        </p:spPr>
      </p:sp>
      <p:sp>
        <p:nvSpPr>
          <p:cNvPr id="28" name="Text 26"/>
          <p:cNvSpPr/>
          <p:nvPr/>
        </p:nvSpPr>
        <p:spPr>
          <a:xfrm>
            <a:off x="7223760" y="1792224"/>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Q8</a:t>
            </a:r>
            <a:endParaRPr lang="en-US" sz="850" dirty="0"/>
          </a:p>
        </p:txBody>
      </p:sp>
      <p:sp>
        <p:nvSpPr>
          <p:cNvPr id="29" name="Text 27"/>
          <p:cNvSpPr/>
          <p:nvPr/>
        </p:nvSpPr>
        <p:spPr>
          <a:xfrm>
            <a:off x="7223760" y="1956816"/>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30" name="Shape 28"/>
          <p:cNvSpPr/>
          <p:nvPr/>
        </p:nvSpPr>
        <p:spPr>
          <a:xfrm>
            <a:off x="502920" y="2450592"/>
            <a:ext cx="868680" cy="566928"/>
          </a:xfrm>
          <a:prstGeom prst="rect">
            <a:avLst/>
          </a:prstGeom>
          <a:solidFill>
            <a:srgbClr val="F3F6FC"/>
          </a:solidFill>
          <a:ln w="9525">
            <a:solidFill>
              <a:srgbClr val="D7DEEC"/>
            </a:solidFill>
            <a:prstDash val="solid"/>
          </a:ln>
        </p:spPr>
      </p:sp>
      <p:sp>
        <p:nvSpPr>
          <p:cNvPr id="31" name="Text 29"/>
          <p:cNvSpPr/>
          <p:nvPr/>
        </p:nvSpPr>
        <p:spPr>
          <a:xfrm>
            <a:off x="50292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Q9</a:t>
            </a:r>
            <a:endParaRPr lang="en-US" sz="850" dirty="0"/>
          </a:p>
        </p:txBody>
      </p:sp>
      <p:sp>
        <p:nvSpPr>
          <p:cNvPr id="32" name="Text 30"/>
          <p:cNvSpPr/>
          <p:nvPr/>
        </p:nvSpPr>
        <p:spPr>
          <a:xfrm>
            <a:off x="50292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33" name="Shape 31"/>
          <p:cNvSpPr/>
          <p:nvPr/>
        </p:nvSpPr>
        <p:spPr>
          <a:xfrm>
            <a:off x="1463040" y="2450592"/>
            <a:ext cx="868680" cy="566928"/>
          </a:xfrm>
          <a:prstGeom prst="rect">
            <a:avLst/>
          </a:prstGeom>
          <a:solidFill>
            <a:srgbClr val="F3F6FC"/>
          </a:solidFill>
          <a:ln w="9525">
            <a:solidFill>
              <a:srgbClr val="D7DEEC"/>
            </a:solidFill>
            <a:prstDash val="solid"/>
          </a:ln>
        </p:spPr>
      </p:sp>
      <p:sp>
        <p:nvSpPr>
          <p:cNvPr id="34" name="Text 32"/>
          <p:cNvSpPr/>
          <p:nvPr/>
        </p:nvSpPr>
        <p:spPr>
          <a:xfrm>
            <a:off x="146304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Q10</a:t>
            </a:r>
            <a:endParaRPr lang="en-US" sz="850" dirty="0"/>
          </a:p>
        </p:txBody>
      </p:sp>
      <p:sp>
        <p:nvSpPr>
          <p:cNvPr id="35" name="Text 33"/>
          <p:cNvSpPr/>
          <p:nvPr/>
        </p:nvSpPr>
        <p:spPr>
          <a:xfrm>
            <a:off x="146304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36" name="Shape 34"/>
          <p:cNvSpPr/>
          <p:nvPr/>
        </p:nvSpPr>
        <p:spPr>
          <a:xfrm>
            <a:off x="2423160" y="2450592"/>
            <a:ext cx="868680" cy="566928"/>
          </a:xfrm>
          <a:prstGeom prst="rect">
            <a:avLst/>
          </a:prstGeom>
          <a:solidFill>
            <a:srgbClr val="F3F6FC"/>
          </a:solidFill>
          <a:ln w="9525">
            <a:solidFill>
              <a:srgbClr val="D7DEEC"/>
            </a:solidFill>
            <a:prstDash val="solid"/>
          </a:ln>
        </p:spPr>
      </p:sp>
      <p:sp>
        <p:nvSpPr>
          <p:cNvPr id="37" name="Text 35"/>
          <p:cNvSpPr/>
          <p:nvPr/>
        </p:nvSpPr>
        <p:spPr>
          <a:xfrm>
            <a:off x="242316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Q11</a:t>
            </a:r>
            <a:endParaRPr lang="en-US" sz="850" dirty="0"/>
          </a:p>
        </p:txBody>
      </p:sp>
      <p:sp>
        <p:nvSpPr>
          <p:cNvPr id="38" name="Text 36"/>
          <p:cNvSpPr/>
          <p:nvPr/>
        </p:nvSpPr>
        <p:spPr>
          <a:xfrm>
            <a:off x="242316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39" name="Shape 37"/>
          <p:cNvSpPr/>
          <p:nvPr/>
        </p:nvSpPr>
        <p:spPr>
          <a:xfrm>
            <a:off x="3383280" y="2450592"/>
            <a:ext cx="868680" cy="566928"/>
          </a:xfrm>
          <a:prstGeom prst="rect">
            <a:avLst/>
          </a:prstGeom>
          <a:solidFill>
            <a:srgbClr val="F3F6FC"/>
          </a:solidFill>
          <a:ln w="9525">
            <a:solidFill>
              <a:srgbClr val="D7DEEC"/>
            </a:solidFill>
            <a:prstDash val="solid"/>
          </a:ln>
        </p:spPr>
      </p:sp>
      <p:sp>
        <p:nvSpPr>
          <p:cNvPr id="40" name="Text 38"/>
          <p:cNvSpPr/>
          <p:nvPr/>
        </p:nvSpPr>
        <p:spPr>
          <a:xfrm>
            <a:off x="338328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Q12</a:t>
            </a:r>
            <a:endParaRPr lang="en-US" sz="850" dirty="0"/>
          </a:p>
        </p:txBody>
      </p:sp>
      <p:sp>
        <p:nvSpPr>
          <p:cNvPr id="41" name="Text 39"/>
          <p:cNvSpPr/>
          <p:nvPr/>
        </p:nvSpPr>
        <p:spPr>
          <a:xfrm>
            <a:off x="338328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C</a:t>
            </a:r>
            <a:endParaRPr lang="en-US" sz="1700" dirty="0"/>
          </a:p>
        </p:txBody>
      </p:sp>
      <p:sp>
        <p:nvSpPr>
          <p:cNvPr id="42" name="Shape 40"/>
          <p:cNvSpPr/>
          <p:nvPr/>
        </p:nvSpPr>
        <p:spPr>
          <a:xfrm>
            <a:off x="4343400" y="2450592"/>
            <a:ext cx="868680" cy="566928"/>
          </a:xfrm>
          <a:prstGeom prst="rect">
            <a:avLst/>
          </a:prstGeom>
          <a:solidFill>
            <a:srgbClr val="F3F6FC"/>
          </a:solidFill>
          <a:ln w="9525">
            <a:solidFill>
              <a:srgbClr val="D7DEEC"/>
            </a:solidFill>
            <a:prstDash val="solid"/>
          </a:ln>
        </p:spPr>
      </p:sp>
      <p:sp>
        <p:nvSpPr>
          <p:cNvPr id="43" name="Text 41"/>
          <p:cNvSpPr/>
          <p:nvPr/>
        </p:nvSpPr>
        <p:spPr>
          <a:xfrm>
            <a:off x="434340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Q13</a:t>
            </a:r>
            <a:endParaRPr lang="en-US" sz="850" dirty="0"/>
          </a:p>
        </p:txBody>
      </p:sp>
      <p:sp>
        <p:nvSpPr>
          <p:cNvPr id="44" name="Text 42"/>
          <p:cNvSpPr/>
          <p:nvPr/>
        </p:nvSpPr>
        <p:spPr>
          <a:xfrm>
            <a:off x="434340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45" name="Shape 43"/>
          <p:cNvSpPr/>
          <p:nvPr/>
        </p:nvSpPr>
        <p:spPr>
          <a:xfrm>
            <a:off x="5303520" y="2450592"/>
            <a:ext cx="868680" cy="566928"/>
          </a:xfrm>
          <a:prstGeom prst="rect">
            <a:avLst/>
          </a:prstGeom>
          <a:solidFill>
            <a:srgbClr val="F3F6FC"/>
          </a:solidFill>
          <a:ln w="9525">
            <a:solidFill>
              <a:srgbClr val="D7DEEC"/>
            </a:solidFill>
            <a:prstDash val="solid"/>
          </a:ln>
        </p:spPr>
      </p:sp>
      <p:sp>
        <p:nvSpPr>
          <p:cNvPr id="46" name="Text 44"/>
          <p:cNvSpPr/>
          <p:nvPr/>
        </p:nvSpPr>
        <p:spPr>
          <a:xfrm>
            <a:off x="530352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Q14</a:t>
            </a:r>
            <a:endParaRPr lang="en-US" sz="850" dirty="0"/>
          </a:p>
        </p:txBody>
      </p:sp>
      <p:sp>
        <p:nvSpPr>
          <p:cNvPr id="47" name="Text 45"/>
          <p:cNvSpPr/>
          <p:nvPr/>
        </p:nvSpPr>
        <p:spPr>
          <a:xfrm>
            <a:off x="530352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48" name="Shape 46"/>
          <p:cNvSpPr/>
          <p:nvPr/>
        </p:nvSpPr>
        <p:spPr>
          <a:xfrm>
            <a:off x="6263640" y="2450592"/>
            <a:ext cx="868680" cy="566928"/>
          </a:xfrm>
          <a:prstGeom prst="rect">
            <a:avLst/>
          </a:prstGeom>
          <a:solidFill>
            <a:srgbClr val="F3F6FC"/>
          </a:solidFill>
          <a:ln w="9525">
            <a:solidFill>
              <a:srgbClr val="D7DEEC"/>
            </a:solidFill>
            <a:prstDash val="solid"/>
          </a:ln>
        </p:spPr>
      </p:sp>
      <p:sp>
        <p:nvSpPr>
          <p:cNvPr id="49" name="Text 47"/>
          <p:cNvSpPr/>
          <p:nvPr/>
        </p:nvSpPr>
        <p:spPr>
          <a:xfrm>
            <a:off x="6263640" y="2487168"/>
            <a:ext cx="868680" cy="201168"/>
          </a:xfrm>
          <a:prstGeom prst="rect">
            <a:avLst/>
          </a:prstGeom>
          <a:noFill/>
          <a:ln/>
        </p:spPr>
        <p:txBody>
          <a:bodyPr wrap="square" lIns="0" tIns="0" rIns="0" bIns="0" rtlCol="0" anchor="ctr"/>
          <a:lstStyle/>
          <a:p>
            <a:pPr algn="ctr" indent="0" marL="0">
              <a:buNone/>
            </a:pPr>
            <a:r>
              <a:rPr lang="en-US" sz="850" dirty="0">
                <a:solidFill>
                  <a:srgbClr val="5C6678"/>
                </a:solidFill>
                <a:latin typeface="Calibri" pitchFamily="34" charset="0"/>
                <a:ea typeface="Calibri" pitchFamily="34" charset="-122"/>
                <a:cs typeface="Calibri" pitchFamily="34" charset="-120"/>
              </a:rPr>
              <a:t>Q15</a:t>
            </a:r>
            <a:endParaRPr lang="en-US" sz="850" dirty="0"/>
          </a:p>
        </p:txBody>
      </p:sp>
      <p:sp>
        <p:nvSpPr>
          <p:cNvPr id="50" name="Text 48"/>
          <p:cNvSpPr/>
          <p:nvPr/>
        </p:nvSpPr>
        <p:spPr>
          <a:xfrm>
            <a:off x="6263640" y="2651760"/>
            <a:ext cx="868680" cy="329184"/>
          </a:xfrm>
          <a:prstGeom prst="rect">
            <a:avLst/>
          </a:prstGeom>
          <a:noFill/>
          <a:ln/>
        </p:spPr>
        <p:txBody>
          <a:bodyPr wrap="square" lIns="0" tIns="0" rIns="0" bIns="0" rtlCol="0" anchor="ctr"/>
          <a:lstStyle/>
          <a:p>
            <a:pPr algn="ctr" indent="0" marL="0">
              <a:buNone/>
            </a:pPr>
            <a:r>
              <a:rPr lang="en-US" sz="1700" b="1" dirty="0">
                <a:solidFill>
                  <a:srgbClr val="00A3A1"/>
                </a:solidFill>
                <a:latin typeface="Arial" pitchFamily="34" charset="0"/>
                <a:ea typeface="Arial" pitchFamily="34" charset="-122"/>
                <a:cs typeface="Arial" pitchFamily="34" charset="-120"/>
              </a:rPr>
              <a:t>B</a:t>
            </a:r>
            <a:endParaRPr lang="en-US" sz="1700" dirty="0"/>
          </a:p>
        </p:txBody>
      </p:sp>
      <p:sp>
        <p:nvSpPr>
          <p:cNvPr id="51" name="Text 49"/>
          <p:cNvSpPr/>
          <p:nvPr/>
        </p:nvSpPr>
        <p:spPr>
          <a:xfrm>
            <a:off x="502920" y="3246120"/>
            <a:ext cx="8138160" cy="274320"/>
          </a:xfrm>
          <a:prstGeom prst="rect">
            <a:avLst/>
          </a:prstGeom>
          <a:noFill/>
          <a:ln/>
        </p:spPr>
        <p:txBody>
          <a:bodyPr wrap="square" lIns="0" tIns="0" rIns="0" bIns="0" rtlCol="0" anchor="ctr"/>
          <a:lstStyle/>
          <a:p>
            <a:pPr indent="0" marL="0">
              <a:buNone/>
            </a:pPr>
            <a:r>
              <a:rPr lang="en-US" sz="1300" b="1" dirty="0">
                <a:solidFill>
                  <a:srgbClr val="00338D"/>
                </a:solidFill>
                <a:latin typeface="Arial" pitchFamily="34" charset="0"/>
                <a:ea typeface="Arial" pitchFamily="34" charset="-122"/>
                <a:cs typeface="Arial" pitchFamily="34" charset="-120"/>
              </a:rPr>
              <a:t>Grille d'auto-évaluation</a:t>
            </a:r>
            <a:endParaRPr lang="en-US" sz="1300" dirty="0"/>
          </a:p>
        </p:txBody>
      </p:sp>
      <p:sp>
        <p:nvSpPr>
          <p:cNvPr id="52" name="Shape 50"/>
          <p:cNvSpPr/>
          <p:nvPr/>
        </p:nvSpPr>
        <p:spPr>
          <a:xfrm>
            <a:off x="502920" y="3611880"/>
            <a:ext cx="3931920" cy="475488"/>
          </a:xfrm>
          <a:prstGeom prst="rect">
            <a:avLst/>
          </a:prstGeom>
          <a:solidFill>
            <a:srgbClr val="F3F6FC"/>
          </a:solidFill>
          <a:ln w="7620">
            <a:solidFill>
              <a:srgbClr val="D7DEEC"/>
            </a:solidFill>
            <a:prstDash val="solid"/>
          </a:ln>
        </p:spPr>
      </p:sp>
      <p:sp>
        <p:nvSpPr>
          <p:cNvPr id="53" name="Shape 51"/>
          <p:cNvSpPr/>
          <p:nvPr/>
        </p:nvSpPr>
        <p:spPr>
          <a:xfrm>
            <a:off x="502920" y="3611880"/>
            <a:ext cx="64008" cy="475488"/>
          </a:xfrm>
          <a:prstGeom prst="rect">
            <a:avLst/>
          </a:prstGeom>
          <a:solidFill>
            <a:srgbClr val="1E8449"/>
          </a:solidFill>
          <a:ln/>
        </p:spPr>
      </p:sp>
      <p:sp>
        <p:nvSpPr>
          <p:cNvPr id="54" name="Text 52"/>
          <p:cNvSpPr/>
          <p:nvPr/>
        </p:nvSpPr>
        <p:spPr>
          <a:xfrm>
            <a:off x="685800" y="3611880"/>
            <a:ext cx="914400" cy="475488"/>
          </a:xfrm>
          <a:prstGeom prst="rect">
            <a:avLst/>
          </a:prstGeom>
          <a:noFill/>
          <a:ln/>
        </p:spPr>
        <p:txBody>
          <a:bodyPr wrap="square" lIns="0" tIns="0" rIns="0" bIns="0" rtlCol="0" anchor="ctr"/>
          <a:lstStyle/>
          <a:p>
            <a:pPr indent="0" marL="0">
              <a:buNone/>
            </a:pPr>
            <a:r>
              <a:rPr lang="en-US" sz="1300" b="1" dirty="0">
                <a:solidFill>
                  <a:srgbClr val="1E8449"/>
                </a:solidFill>
                <a:latin typeface="Arial" pitchFamily="34" charset="0"/>
                <a:ea typeface="Arial" pitchFamily="34" charset="-122"/>
                <a:cs typeface="Arial" pitchFamily="34" charset="-120"/>
              </a:rPr>
              <a:t>13 – 15</a:t>
            </a:r>
            <a:endParaRPr lang="en-US" sz="1300" dirty="0"/>
          </a:p>
        </p:txBody>
      </p:sp>
      <p:sp>
        <p:nvSpPr>
          <p:cNvPr id="55" name="Text 53"/>
          <p:cNvSpPr/>
          <p:nvPr/>
        </p:nvSpPr>
        <p:spPr>
          <a:xfrm>
            <a:off x="1600200" y="3611880"/>
            <a:ext cx="2743200" cy="475488"/>
          </a:xfrm>
          <a:prstGeom prst="rect">
            <a:avLst/>
          </a:prstGeom>
          <a:noFill/>
          <a:ln/>
        </p:spPr>
        <p:txBody>
          <a:bodyPr wrap="square" lIns="0" tIns="0" rIns="0" bIns="0" rtlCol="0" anchor="ctr"/>
          <a:lstStyle/>
          <a:p>
            <a:pPr indent="0" marL="0">
              <a:lnSpc>
                <a:spcPct val="95000"/>
              </a:lnSpc>
              <a:buNone/>
            </a:pPr>
            <a:r>
              <a:rPr lang="en-US" sz="930" dirty="0">
                <a:solidFill>
                  <a:srgbClr val="1B2333"/>
                </a:solidFill>
                <a:latin typeface="Calibri" pitchFamily="34" charset="0"/>
                <a:ea typeface="Calibri" pitchFamily="34" charset="-122"/>
                <a:cs typeface="Calibri" pitchFamily="34" charset="-120"/>
              </a:rPr>
              <a:t>Maîtrise excellente</a:t>
            </a:r>
            <a:endParaRPr lang="en-US" sz="930" dirty="0"/>
          </a:p>
        </p:txBody>
      </p:sp>
      <p:sp>
        <p:nvSpPr>
          <p:cNvPr id="56" name="Shape 54"/>
          <p:cNvSpPr/>
          <p:nvPr/>
        </p:nvSpPr>
        <p:spPr>
          <a:xfrm>
            <a:off x="4572000" y="3611880"/>
            <a:ext cx="3931920" cy="475488"/>
          </a:xfrm>
          <a:prstGeom prst="rect">
            <a:avLst/>
          </a:prstGeom>
          <a:solidFill>
            <a:srgbClr val="F3F6FC"/>
          </a:solidFill>
          <a:ln w="7620">
            <a:solidFill>
              <a:srgbClr val="D7DEEC"/>
            </a:solidFill>
            <a:prstDash val="solid"/>
          </a:ln>
        </p:spPr>
      </p:sp>
      <p:sp>
        <p:nvSpPr>
          <p:cNvPr id="57" name="Shape 55"/>
          <p:cNvSpPr/>
          <p:nvPr/>
        </p:nvSpPr>
        <p:spPr>
          <a:xfrm>
            <a:off x="4572000" y="3611880"/>
            <a:ext cx="64008" cy="475488"/>
          </a:xfrm>
          <a:prstGeom prst="rect">
            <a:avLst/>
          </a:prstGeom>
          <a:solidFill>
            <a:srgbClr val="00A3A1"/>
          </a:solidFill>
          <a:ln/>
        </p:spPr>
      </p:sp>
      <p:sp>
        <p:nvSpPr>
          <p:cNvPr id="58" name="Text 56"/>
          <p:cNvSpPr/>
          <p:nvPr/>
        </p:nvSpPr>
        <p:spPr>
          <a:xfrm>
            <a:off x="4754880" y="3611880"/>
            <a:ext cx="914400" cy="475488"/>
          </a:xfrm>
          <a:prstGeom prst="rect">
            <a:avLst/>
          </a:prstGeom>
          <a:noFill/>
          <a:ln/>
        </p:spPr>
        <p:txBody>
          <a:bodyPr wrap="square" lIns="0" tIns="0" rIns="0" bIns="0" rtlCol="0" anchor="ctr"/>
          <a:lstStyle/>
          <a:p>
            <a:pPr indent="0" marL="0">
              <a:buNone/>
            </a:pPr>
            <a:r>
              <a:rPr lang="en-US" sz="1300" b="1" dirty="0">
                <a:solidFill>
                  <a:srgbClr val="00A3A1"/>
                </a:solidFill>
                <a:latin typeface="Arial" pitchFamily="34" charset="0"/>
                <a:ea typeface="Arial" pitchFamily="34" charset="-122"/>
                <a:cs typeface="Arial" pitchFamily="34" charset="-120"/>
              </a:rPr>
              <a:t>10 – 12</a:t>
            </a:r>
            <a:endParaRPr lang="en-US" sz="1300" dirty="0"/>
          </a:p>
        </p:txBody>
      </p:sp>
      <p:sp>
        <p:nvSpPr>
          <p:cNvPr id="59" name="Text 57"/>
          <p:cNvSpPr/>
          <p:nvPr/>
        </p:nvSpPr>
        <p:spPr>
          <a:xfrm>
            <a:off x="5669280" y="3611880"/>
            <a:ext cx="2743200" cy="475488"/>
          </a:xfrm>
          <a:prstGeom prst="rect">
            <a:avLst/>
          </a:prstGeom>
          <a:noFill/>
          <a:ln/>
        </p:spPr>
        <p:txBody>
          <a:bodyPr wrap="square" lIns="0" tIns="0" rIns="0" bIns="0" rtlCol="0" anchor="ctr"/>
          <a:lstStyle/>
          <a:p>
            <a:pPr indent="0" marL="0">
              <a:lnSpc>
                <a:spcPct val="95000"/>
              </a:lnSpc>
              <a:buNone/>
            </a:pPr>
            <a:r>
              <a:rPr lang="en-US" sz="930" dirty="0">
                <a:solidFill>
                  <a:srgbClr val="1B2333"/>
                </a:solidFill>
                <a:latin typeface="Calibri" pitchFamily="34" charset="0"/>
                <a:ea typeface="Calibri" pitchFamily="34" charset="-122"/>
                <a:cs typeface="Calibri" pitchFamily="34" charset="-120"/>
              </a:rPr>
              <a:t>Bonne maîtrise</a:t>
            </a:r>
            <a:endParaRPr lang="en-US" sz="930" dirty="0"/>
          </a:p>
        </p:txBody>
      </p:sp>
      <p:sp>
        <p:nvSpPr>
          <p:cNvPr id="60" name="Shape 58"/>
          <p:cNvSpPr/>
          <p:nvPr/>
        </p:nvSpPr>
        <p:spPr>
          <a:xfrm>
            <a:off x="502920" y="4178808"/>
            <a:ext cx="3931920" cy="475488"/>
          </a:xfrm>
          <a:prstGeom prst="rect">
            <a:avLst/>
          </a:prstGeom>
          <a:solidFill>
            <a:srgbClr val="F3F6FC"/>
          </a:solidFill>
          <a:ln w="7620">
            <a:solidFill>
              <a:srgbClr val="D7DEEC"/>
            </a:solidFill>
            <a:prstDash val="solid"/>
          </a:ln>
        </p:spPr>
      </p:sp>
      <p:sp>
        <p:nvSpPr>
          <p:cNvPr id="61" name="Shape 59"/>
          <p:cNvSpPr/>
          <p:nvPr/>
        </p:nvSpPr>
        <p:spPr>
          <a:xfrm>
            <a:off x="502920" y="4178808"/>
            <a:ext cx="64008" cy="475488"/>
          </a:xfrm>
          <a:prstGeom prst="rect">
            <a:avLst/>
          </a:prstGeom>
          <a:solidFill>
            <a:srgbClr val="C77700"/>
          </a:solidFill>
          <a:ln/>
        </p:spPr>
      </p:sp>
      <p:sp>
        <p:nvSpPr>
          <p:cNvPr id="62" name="Text 60"/>
          <p:cNvSpPr/>
          <p:nvPr/>
        </p:nvSpPr>
        <p:spPr>
          <a:xfrm>
            <a:off x="685800" y="4178808"/>
            <a:ext cx="914400" cy="475488"/>
          </a:xfrm>
          <a:prstGeom prst="rect">
            <a:avLst/>
          </a:prstGeom>
          <a:noFill/>
          <a:ln/>
        </p:spPr>
        <p:txBody>
          <a:bodyPr wrap="square" lIns="0" tIns="0" rIns="0" bIns="0" rtlCol="0" anchor="ctr"/>
          <a:lstStyle/>
          <a:p>
            <a:pPr indent="0" marL="0">
              <a:buNone/>
            </a:pPr>
            <a:r>
              <a:rPr lang="en-US" sz="1300" b="1" dirty="0">
                <a:solidFill>
                  <a:srgbClr val="C77700"/>
                </a:solidFill>
                <a:latin typeface="Arial" pitchFamily="34" charset="0"/>
                <a:ea typeface="Arial" pitchFamily="34" charset="-122"/>
                <a:cs typeface="Arial" pitchFamily="34" charset="-120"/>
              </a:rPr>
              <a:t>7 – 9</a:t>
            </a:r>
            <a:endParaRPr lang="en-US" sz="1300" dirty="0"/>
          </a:p>
        </p:txBody>
      </p:sp>
      <p:sp>
        <p:nvSpPr>
          <p:cNvPr id="63" name="Text 61"/>
          <p:cNvSpPr/>
          <p:nvPr/>
        </p:nvSpPr>
        <p:spPr>
          <a:xfrm>
            <a:off x="1600200" y="4178808"/>
            <a:ext cx="2743200" cy="475488"/>
          </a:xfrm>
          <a:prstGeom prst="rect">
            <a:avLst/>
          </a:prstGeom>
          <a:noFill/>
          <a:ln/>
        </p:spPr>
        <p:txBody>
          <a:bodyPr wrap="square" lIns="0" tIns="0" rIns="0" bIns="0" rtlCol="0" anchor="ctr"/>
          <a:lstStyle/>
          <a:p>
            <a:pPr indent="0" marL="0">
              <a:lnSpc>
                <a:spcPct val="95000"/>
              </a:lnSpc>
              <a:buNone/>
            </a:pPr>
            <a:r>
              <a:rPr lang="en-US" sz="930" dirty="0">
                <a:solidFill>
                  <a:srgbClr val="1B2333"/>
                </a:solidFill>
                <a:latin typeface="Calibri" pitchFamily="34" charset="0"/>
                <a:ea typeface="Calibri" pitchFamily="34" charset="-122"/>
                <a:cs typeface="Calibri" pitchFamily="34" charset="-120"/>
              </a:rPr>
              <a:t>Maîtrise partielle — reprendre les fiches outils</a:t>
            </a:r>
            <a:endParaRPr lang="en-US" sz="930" dirty="0"/>
          </a:p>
        </p:txBody>
      </p:sp>
      <p:sp>
        <p:nvSpPr>
          <p:cNvPr id="64" name="Shape 62"/>
          <p:cNvSpPr/>
          <p:nvPr/>
        </p:nvSpPr>
        <p:spPr>
          <a:xfrm>
            <a:off x="4572000" y="4178808"/>
            <a:ext cx="3931920" cy="475488"/>
          </a:xfrm>
          <a:prstGeom prst="rect">
            <a:avLst/>
          </a:prstGeom>
          <a:solidFill>
            <a:srgbClr val="F3F6FC"/>
          </a:solidFill>
          <a:ln w="7620">
            <a:solidFill>
              <a:srgbClr val="D7DEEC"/>
            </a:solidFill>
            <a:prstDash val="solid"/>
          </a:ln>
        </p:spPr>
      </p:sp>
      <p:sp>
        <p:nvSpPr>
          <p:cNvPr id="65" name="Shape 63"/>
          <p:cNvSpPr/>
          <p:nvPr/>
        </p:nvSpPr>
        <p:spPr>
          <a:xfrm>
            <a:off x="4572000" y="4178808"/>
            <a:ext cx="64008" cy="475488"/>
          </a:xfrm>
          <a:prstGeom prst="rect">
            <a:avLst/>
          </a:prstGeom>
          <a:solidFill>
            <a:srgbClr val="C8102E"/>
          </a:solidFill>
          <a:ln/>
        </p:spPr>
      </p:sp>
      <p:sp>
        <p:nvSpPr>
          <p:cNvPr id="66" name="Text 64"/>
          <p:cNvSpPr/>
          <p:nvPr/>
        </p:nvSpPr>
        <p:spPr>
          <a:xfrm>
            <a:off x="4754880" y="4178808"/>
            <a:ext cx="914400" cy="475488"/>
          </a:xfrm>
          <a:prstGeom prst="rect">
            <a:avLst/>
          </a:prstGeom>
          <a:noFill/>
          <a:ln/>
        </p:spPr>
        <p:txBody>
          <a:bodyPr wrap="square" lIns="0" tIns="0" rIns="0" bIns="0" rtlCol="0" anchor="ctr"/>
          <a:lstStyle/>
          <a:p>
            <a:pPr indent="0" marL="0">
              <a:buNone/>
            </a:pPr>
            <a:r>
              <a:rPr lang="en-US" sz="1300" b="1" dirty="0">
                <a:solidFill>
                  <a:srgbClr val="C8102E"/>
                </a:solidFill>
                <a:latin typeface="Arial" pitchFamily="34" charset="0"/>
                <a:ea typeface="Arial" pitchFamily="34" charset="-122"/>
                <a:cs typeface="Arial" pitchFamily="34" charset="-120"/>
              </a:rPr>
              <a:t>&lt; 7</a:t>
            </a:r>
            <a:endParaRPr lang="en-US" sz="1300" dirty="0"/>
          </a:p>
        </p:txBody>
      </p:sp>
      <p:sp>
        <p:nvSpPr>
          <p:cNvPr id="67" name="Text 65"/>
          <p:cNvSpPr/>
          <p:nvPr/>
        </p:nvSpPr>
        <p:spPr>
          <a:xfrm>
            <a:off x="5669280" y="4178808"/>
            <a:ext cx="2743200" cy="475488"/>
          </a:xfrm>
          <a:prstGeom prst="rect">
            <a:avLst/>
          </a:prstGeom>
          <a:noFill/>
          <a:ln/>
        </p:spPr>
        <p:txBody>
          <a:bodyPr wrap="square" lIns="0" tIns="0" rIns="0" bIns="0" rtlCol="0" anchor="ctr"/>
          <a:lstStyle/>
          <a:p>
            <a:pPr indent="0" marL="0">
              <a:lnSpc>
                <a:spcPct val="95000"/>
              </a:lnSpc>
              <a:buNone/>
            </a:pPr>
            <a:r>
              <a:rPr lang="en-US" sz="930" dirty="0">
                <a:solidFill>
                  <a:srgbClr val="1B2333"/>
                </a:solidFill>
                <a:latin typeface="Calibri" pitchFamily="34" charset="0"/>
                <a:ea typeface="Calibri" pitchFamily="34" charset="-122"/>
                <a:cs typeface="Calibri" pitchFamily="34" charset="-120"/>
              </a:rPr>
              <a:t>Reprise nécessaire avec l'animateur</a:t>
            </a:r>
            <a:endParaRPr lang="en-US" sz="930" dirty="0"/>
          </a:p>
        </p:txBody>
      </p:sp>
      <p:sp>
        <p:nvSpPr>
          <p:cNvPr id="68" name="Text 66"/>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Corrigé &amp; grille</a:t>
            </a:r>
            <a:endParaRPr lang="en-US" sz="750" dirty="0"/>
          </a:p>
        </p:txBody>
      </p:sp>
      <p:sp>
        <p:nvSpPr>
          <p:cNvPr id="69" name="Text 67"/>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86</a:t>
            </a:r>
            <a:endParaRPr lang="en-US" sz="75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 8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SYNTHÈSE DE LA JOURNÉE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Sept points clés à retenir</a:t>
            </a:r>
            <a:endParaRPr lang="en-US" sz="2700" dirty="0"/>
          </a:p>
        </p:txBody>
      </p:sp>
      <p:sp>
        <p:nvSpPr>
          <p:cNvPr id="5" name="Shape 3"/>
          <p:cNvSpPr/>
          <p:nvPr/>
        </p:nvSpPr>
        <p:spPr>
          <a:xfrm>
            <a:off x="502920" y="1325880"/>
            <a:ext cx="8138160" cy="416052"/>
          </a:xfrm>
          <a:prstGeom prst="rect">
            <a:avLst/>
          </a:prstGeom>
          <a:solidFill>
            <a:srgbClr val="F3F6FC"/>
          </a:solidFill>
          <a:ln w="6350">
            <a:solidFill>
              <a:srgbClr val="D7DEEC"/>
            </a:solidFill>
            <a:prstDash val="solid"/>
          </a:ln>
        </p:spPr>
      </p:sp>
      <p:sp>
        <p:nvSpPr>
          <p:cNvPr id="6" name="Shape 4"/>
          <p:cNvSpPr/>
          <p:nvPr/>
        </p:nvSpPr>
        <p:spPr>
          <a:xfrm>
            <a:off x="502920" y="1325880"/>
            <a:ext cx="54864" cy="416052"/>
          </a:xfrm>
          <a:prstGeom prst="rect">
            <a:avLst/>
          </a:prstGeom>
          <a:solidFill>
            <a:srgbClr val="00A3A1"/>
          </a:solidFill>
          <a:ln/>
        </p:spPr>
      </p:sp>
      <p:sp>
        <p:nvSpPr>
          <p:cNvPr id="7" name="Shape 5"/>
          <p:cNvSpPr/>
          <p:nvPr/>
        </p:nvSpPr>
        <p:spPr>
          <a:xfrm>
            <a:off x="667512" y="1389888"/>
            <a:ext cx="301752" cy="301752"/>
          </a:xfrm>
          <a:prstGeom prst="ellipse">
            <a:avLst/>
          </a:prstGeom>
          <a:solidFill>
            <a:srgbClr val="00A3A1"/>
          </a:solidFill>
          <a:ln/>
        </p:spPr>
      </p:sp>
      <p:pic>
        <p:nvPicPr>
          <p:cNvPr id="8" name="Image 0" descr="preencoded.png">    </p:cNvPr>
          <p:cNvPicPr>
            <a:picLocks noChangeAspect="1"/>
          </p:cNvPicPr>
          <p:nvPr/>
        </p:nvPicPr>
        <p:blipFill>
          <a:blip r:embed="rId1"/>
          <a:stretch>
            <a:fillRect/>
          </a:stretch>
        </p:blipFill>
        <p:spPr>
          <a:xfrm>
            <a:off x="748985" y="1471361"/>
            <a:ext cx="138806" cy="138806"/>
          </a:xfrm>
          <a:prstGeom prst="rect">
            <a:avLst/>
          </a:prstGeom>
        </p:spPr>
      </p:pic>
      <p:sp>
        <p:nvSpPr>
          <p:cNvPr id="9" name="Text 6"/>
          <p:cNvSpPr/>
          <p:nvPr/>
        </p:nvSpPr>
        <p:spPr>
          <a:xfrm>
            <a:off x="1069848" y="1325880"/>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L'approche par les risques est la colonne vertébrale de l'audit moderne — elle dimensionne l'effort et justifie les conclusions.</a:t>
            </a:r>
            <a:endParaRPr lang="en-US" sz="970" dirty="0"/>
          </a:p>
        </p:txBody>
      </p:sp>
      <p:sp>
        <p:nvSpPr>
          <p:cNvPr id="10" name="Shape 7"/>
          <p:cNvSpPr/>
          <p:nvPr/>
        </p:nvSpPr>
        <p:spPr>
          <a:xfrm>
            <a:off x="502920" y="1796796"/>
            <a:ext cx="8138160" cy="416052"/>
          </a:xfrm>
          <a:prstGeom prst="rect">
            <a:avLst/>
          </a:prstGeom>
          <a:solidFill>
            <a:srgbClr val="FFFFFF"/>
          </a:solidFill>
          <a:ln w="6350">
            <a:solidFill>
              <a:srgbClr val="D7DEEC"/>
            </a:solidFill>
            <a:prstDash val="solid"/>
          </a:ln>
        </p:spPr>
      </p:sp>
      <p:sp>
        <p:nvSpPr>
          <p:cNvPr id="11" name="Shape 8"/>
          <p:cNvSpPr/>
          <p:nvPr/>
        </p:nvSpPr>
        <p:spPr>
          <a:xfrm>
            <a:off x="502920" y="1796796"/>
            <a:ext cx="54864" cy="416052"/>
          </a:xfrm>
          <a:prstGeom prst="rect">
            <a:avLst/>
          </a:prstGeom>
          <a:solidFill>
            <a:srgbClr val="00A3A1"/>
          </a:solidFill>
          <a:ln/>
        </p:spPr>
      </p:sp>
      <p:sp>
        <p:nvSpPr>
          <p:cNvPr id="12" name="Shape 9"/>
          <p:cNvSpPr/>
          <p:nvPr/>
        </p:nvSpPr>
        <p:spPr>
          <a:xfrm>
            <a:off x="667512" y="1860804"/>
            <a:ext cx="301752" cy="301752"/>
          </a:xfrm>
          <a:prstGeom prst="ellipse">
            <a:avLst/>
          </a:prstGeom>
          <a:solidFill>
            <a:srgbClr val="00A3A1"/>
          </a:solidFill>
          <a:ln/>
        </p:spPr>
      </p:sp>
      <p:pic>
        <p:nvPicPr>
          <p:cNvPr id="13" name="Image 1" descr="preencoded.png">    </p:cNvPr>
          <p:cNvPicPr>
            <a:picLocks noChangeAspect="1"/>
          </p:cNvPicPr>
          <p:nvPr/>
        </p:nvPicPr>
        <p:blipFill>
          <a:blip r:embed="rId2"/>
          <a:stretch>
            <a:fillRect/>
          </a:stretch>
        </p:blipFill>
        <p:spPr>
          <a:xfrm>
            <a:off x="748985" y="1942277"/>
            <a:ext cx="138806" cy="138806"/>
          </a:xfrm>
          <a:prstGeom prst="rect">
            <a:avLst/>
          </a:prstGeom>
        </p:spPr>
      </p:pic>
      <p:sp>
        <p:nvSpPr>
          <p:cNvPr id="14" name="Text 10"/>
          <p:cNvSpPr/>
          <p:nvPr/>
        </p:nvSpPr>
        <p:spPr>
          <a:xfrm>
            <a:off x="1069848" y="1796796"/>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La matrice comptes × assertions est l'outil fondateur : ce qu'on n'y porte pas, on ne le couvrira pas.</a:t>
            </a:r>
            <a:endParaRPr lang="en-US" sz="970" dirty="0"/>
          </a:p>
        </p:txBody>
      </p:sp>
      <p:sp>
        <p:nvSpPr>
          <p:cNvPr id="15" name="Shape 11"/>
          <p:cNvSpPr/>
          <p:nvPr/>
        </p:nvSpPr>
        <p:spPr>
          <a:xfrm>
            <a:off x="502920" y="2267712"/>
            <a:ext cx="8138160" cy="416052"/>
          </a:xfrm>
          <a:prstGeom prst="rect">
            <a:avLst/>
          </a:prstGeom>
          <a:solidFill>
            <a:srgbClr val="F3F6FC"/>
          </a:solidFill>
          <a:ln w="6350">
            <a:solidFill>
              <a:srgbClr val="D7DEEC"/>
            </a:solidFill>
            <a:prstDash val="solid"/>
          </a:ln>
        </p:spPr>
      </p:sp>
      <p:sp>
        <p:nvSpPr>
          <p:cNvPr id="16" name="Shape 12"/>
          <p:cNvSpPr/>
          <p:nvPr/>
        </p:nvSpPr>
        <p:spPr>
          <a:xfrm>
            <a:off x="502920" y="2267712"/>
            <a:ext cx="54864" cy="416052"/>
          </a:xfrm>
          <a:prstGeom prst="rect">
            <a:avLst/>
          </a:prstGeom>
          <a:solidFill>
            <a:srgbClr val="00A3A1"/>
          </a:solidFill>
          <a:ln/>
        </p:spPr>
      </p:sp>
      <p:sp>
        <p:nvSpPr>
          <p:cNvPr id="17" name="Shape 13"/>
          <p:cNvSpPr/>
          <p:nvPr/>
        </p:nvSpPr>
        <p:spPr>
          <a:xfrm>
            <a:off x="667512" y="2331720"/>
            <a:ext cx="301752" cy="301752"/>
          </a:xfrm>
          <a:prstGeom prst="ellipse">
            <a:avLst/>
          </a:prstGeom>
          <a:solidFill>
            <a:srgbClr val="00A3A1"/>
          </a:solidFill>
          <a:ln/>
        </p:spPr>
      </p:sp>
      <p:pic>
        <p:nvPicPr>
          <p:cNvPr id="18" name="Image 2" descr="preencoded.png">    </p:cNvPr>
          <p:cNvPicPr>
            <a:picLocks noChangeAspect="1"/>
          </p:cNvPicPr>
          <p:nvPr/>
        </p:nvPicPr>
        <p:blipFill>
          <a:blip r:embed="rId3"/>
          <a:stretch>
            <a:fillRect/>
          </a:stretch>
        </p:blipFill>
        <p:spPr>
          <a:xfrm>
            <a:off x="748985" y="2413193"/>
            <a:ext cx="138806" cy="138806"/>
          </a:xfrm>
          <a:prstGeom prst="rect">
            <a:avLst/>
          </a:prstGeom>
        </p:spPr>
      </p:pic>
      <p:sp>
        <p:nvSpPr>
          <p:cNvPr id="19" name="Text 14"/>
          <p:cNvSpPr/>
          <p:nvPr/>
        </p:nvSpPr>
        <p:spPr>
          <a:xfrm>
            <a:off x="1069848" y="2267712"/>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RAS = RI × RC, évalué par compte et par assertion ; il guide la NAA 330 (nature, calendrier, étendue).</a:t>
            </a:r>
            <a:endParaRPr lang="en-US" sz="970" dirty="0"/>
          </a:p>
        </p:txBody>
      </p:sp>
      <p:sp>
        <p:nvSpPr>
          <p:cNvPr id="20" name="Shape 15"/>
          <p:cNvSpPr/>
          <p:nvPr/>
        </p:nvSpPr>
        <p:spPr>
          <a:xfrm>
            <a:off x="502920" y="2738628"/>
            <a:ext cx="8138160" cy="416052"/>
          </a:xfrm>
          <a:prstGeom prst="rect">
            <a:avLst/>
          </a:prstGeom>
          <a:solidFill>
            <a:srgbClr val="FFFFFF"/>
          </a:solidFill>
          <a:ln w="6350">
            <a:solidFill>
              <a:srgbClr val="D7DEEC"/>
            </a:solidFill>
            <a:prstDash val="solid"/>
          </a:ln>
        </p:spPr>
      </p:sp>
      <p:sp>
        <p:nvSpPr>
          <p:cNvPr id="21" name="Shape 16"/>
          <p:cNvSpPr/>
          <p:nvPr/>
        </p:nvSpPr>
        <p:spPr>
          <a:xfrm>
            <a:off x="502920" y="2738628"/>
            <a:ext cx="54864" cy="416052"/>
          </a:xfrm>
          <a:prstGeom prst="rect">
            <a:avLst/>
          </a:prstGeom>
          <a:solidFill>
            <a:srgbClr val="00A3A1"/>
          </a:solidFill>
          <a:ln/>
        </p:spPr>
      </p:sp>
      <p:sp>
        <p:nvSpPr>
          <p:cNvPr id="22" name="Shape 17"/>
          <p:cNvSpPr/>
          <p:nvPr/>
        </p:nvSpPr>
        <p:spPr>
          <a:xfrm>
            <a:off x="667512" y="2802636"/>
            <a:ext cx="301752" cy="301752"/>
          </a:xfrm>
          <a:prstGeom prst="ellipse">
            <a:avLst/>
          </a:prstGeom>
          <a:solidFill>
            <a:srgbClr val="00A3A1"/>
          </a:solidFill>
          <a:ln/>
        </p:spPr>
      </p:sp>
      <p:pic>
        <p:nvPicPr>
          <p:cNvPr id="23" name="Image 3" descr="preencoded.png">    </p:cNvPr>
          <p:cNvPicPr>
            <a:picLocks noChangeAspect="1"/>
          </p:cNvPicPr>
          <p:nvPr/>
        </p:nvPicPr>
        <p:blipFill>
          <a:blip r:embed="rId4"/>
          <a:stretch>
            <a:fillRect/>
          </a:stretch>
        </p:blipFill>
        <p:spPr>
          <a:xfrm>
            <a:off x="748985" y="2884109"/>
            <a:ext cx="138806" cy="138806"/>
          </a:xfrm>
          <a:prstGeom prst="rect">
            <a:avLst/>
          </a:prstGeom>
        </p:spPr>
      </p:pic>
      <p:sp>
        <p:nvSpPr>
          <p:cNvPr id="24" name="Text 18"/>
          <p:cNvSpPr/>
          <p:nvPr/>
        </p:nvSpPr>
        <p:spPr>
          <a:xfrm>
            <a:off x="1069848" y="2738628"/>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Les risques significatifs (NAA 315 §27) imposent des procédures substantives spécifiques (NAA 330 §21).</a:t>
            </a:r>
            <a:endParaRPr lang="en-US" sz="970" dirty="0"/>
          </a:p>
        </p:txBody>
      </p:sp>
      <p:sp>
        <p:nvSpPr>
          <p:cNvPr id="25" name="Shape 19"/>
          <p:cNvSpPr/>
          <p:nvPr/>
        </p:nvSpPr>
        <p:spPr>
          <a:xfrm>
            <a:off x="502920" y="3209544"/>
            <a:ext cx="8138160" cy="416052"/>
          </a:xfrm>
          <a:prstGeom prst="rect">
            <a:avLst/>
          </a:prstGeom>
          <a:solidFill>
            <a:srgbClr val="F3F6FC"/>
          </a:solidFill>
          <a:ln w="6350">
            <a:solidFill>
              <a:srgbClr val="D7DEEC"/>
            </a:solidFill>
            <a:prstDash val="solid"/>
          </a:ln>
        </p:spPr>
      </p:sp>
      <p:sp>
        <p:nvSpPr>
          <p:cNvPr id="26" name="Shape 20"/>
          <p:cNvSpPr/>
          <p:nvPr/>
        </p:nvSpPr>
        <p:spPr>
          <a:xfrm>
            <a:off x="502920" y="3209544"/>
            <a:ext cx="54864" cy="416052"/>
          </a:xfrm>
          <a:prstGeom prst="rect">
            <a:avLst/>
          </a:prstGeom>
          <a:solidFill>
            <a:srgbClr val="00A3A1"/>
          </a:solidFill>
          <a:ln/>
        </p:spPr>
      </p:sp>
      <p:sp>
        <p:nvSpPr>
          <p:cNvPr id="27" name="Shape 21"/>
          <p:cNvSpPr/>
          <p:nvPr/>
        </p:nvSpPr>
        <p:spPr>
          <a:xfrm>
            <a:off x="667512" y="3273552"/>
            <a:ext cx="301752" cy="301752"/>
          </a:xfrm>
          <a:prstGeom prst="ellipse">
            <a:avLst/>
          </a:prstGeom>
          <a:solidFill>
            <a:srgbClr val="00A3A1"/>
          </a:solidFill>
          <a:ln/>
        </p:spPr>
      </p:sp>
      <p:pic>
        <p:nvPicPr>
          <p:cNvPr id="28" name="Image 4" descr="preencoded.png">    </p:cNvPr>
          <p:cNvPicPr>
            <a:picLocks noChangeAspect="1"/>
          </p:cNvPicPr>
          <p:nvPr/>
        </p:nvPicPr>
        <p:blipFill>
          <a:blip r:embed="rId5"/>
          <a:stretch>
            <a:fillRect/>
          </a:stretch>
        </p:blipFill>
        <p:spPr>
          <a:xfrm>
            <a:off x="748985" y="3355025"/>
            <a:ext cx="138806" cy="138806"/>
          </a:xfrm>
          <a:prstGeom prst="rect">
            <a:avLst/>
          </a:prstGeom>
        </p:spPr>
      </p:pic>
      <p:sp>
        <p:nvSpPr>
          <p:cNvPr id="29" name="Text 22"/>
          <p:cNvSpPr/>
          <p:nvPr/>
        </p:nvSpPr>
        <p:spPr>
          <a:xfrm>
            <a:off x="1069848" y="3209544"/>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Le scepticisme professionnel est une obligation continue — vérification méthodique, sans préjuger de l'intégrité.</a:t>
            </a:r>
            <a:endParaRPr lang="en-US" sz="970" dirty="0"/>
          </a:p>
        </p:txBody>
      </p:sp>
      <p:sp>
        <p:nvSpPr>
          <p:cNvPr id="30" name="Shape 23"/>
          <p:cNvSpPr/>
          <p:nvPr/>
        </p:nvSpPr>
        <p:spPr>
          <a:xfrm>
            <a:off x="502920" y="3680460"/>
            <a:ext cx="8138160" cy="416052"/>
          </a:xfrm>
          <a:prstGeom prst="rect">
            <a:avLst/>
          </a:prstGeom>
          <a:solidFill>
            <a:srgbClr val="FFFFFF"/>
          </a:solidFill>
          <a:ln w="6350">
            <a:solidFill>
              <a:srgbClr val="D7DEEC"/>
            </a:solidFill>
            <a:prstDash val="solid"/>
          </a:ln>
        </p:spPr>
      </p:sp>
      <p:sp>
        <p:nvSpPr>
          <p:cNvPr id="31" name="Shape 24"/>
          <p:cNvSpPr/>
          <p:nvPr/>
        </p:nvSpPr>
        <p:spPr>
          <a:xfrm>
            <a:off x="502920" y="3680460"/>
            <a:ext cx="54864" cy="416052"/>
          </a:xfrm>
          <a:prstGeom prst="rect">
            <a:avLst/>
          </a:prstGeom>
          <a:solidFill>
            <a:srgbClr val="00A3A1"/>
          </a:solidFill>
          <a:ln/>
        </p:spPr>
      </p:sp>
      <p:sp>
        <p:nvSpPr>
          <p:cNvPr id="32" name="Shape 25"/>
          <p:cNvSpPr/>
          <p:nvPr/>
        </p:nvSpPr>
        <p:spPr>
          <a:xfrm>
            <a:off x="667512" y="3744468"/>
            <a:ext cx="301752" cy="301752"/>
          </a:xfrm>
          <a:prstGeom prst="ellipse">
            <a:avLst/>
          </a:prstGeom>
          <a:solidFill>
            <a:srgbClr val="00A3A1"/>
          </a:solidFill>
          <a:ln/>
        </p:spPr>
      </p:sp>
      <p:pic>
        <p:nvPicPr>
          <p:cNvPr id="33" name="Image 5" descr="preencoded.png">    </p:cNvPr>
          <p:cNvPicPr>
            <a:picLocks noChangeAspect="1"/>
          </p:cNvPicPr>
          <p:nvPr/>
        </p:nvPicPr>
        <p:blipFill>
          <a:blip r:embed="rId6"/>
          <a:stretch>
            <a:fillRect/>
          </a:stretch>
        </p:blipFill>
        <p:spPr>
          <a:xfrm>
            <a:off x="748985" y="3825941"/>
            <a:ext cx="138806" cy="138806"/>
          </a:xfrm>
          <a:prstGeom prst="rect">
            <a:avLst/>
          </a:prstGeom>
        </p:spPr>
      </p:pic>
      <p:sp>
        <p:nvSpPr>
          <p:cNvPr id="34" name="Text 26"/>
          <p:cNvSpPr/>
          <p:nvPr/>
        </p:nvSpPr>
        <p:spPr>
          <a:xfrm>
            <a:off x="1069848" y="3680460"/>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Les seuils NAA 320 ancrent la mission : trois seuils articulés + seuils spécifiques pour les enjeux qualitatifs.</a:t>
            </a:r>
            <a:endParaRPr lang="en-US" sz="970" dirty="0"/>
          </a:p>
        </p:txBody>
      </p:sp>
      <p:sp>
        <p:nvSpPr>
          <p:cNvPr id="35" name="Shape 27"/>
          <p:cNvSpPr/>
          <p:nvPr/>
        </p:nvSpPr>
        <p:spPr>
          <a:xfrm>
            <a:off x="502920" y="4151376"/>
            <a:ext cx="8138160" cy="416052"/>
          </a:xfrm>
          <a:prstGeom prst="rect">
            <a:avLst/>
          </a:prstGeom>
          <a:solidFill>
            <a:srgbClr val="F3F6FC"/>
          </a:solidFill>
          <a:ln w="6350">
            <a:solidFill>
              <a:srgbClr val="D7DEEC"/>
            </a:solidFill>
            <a:prstDash val="solid"/>
          </a:ln>
        </p:spPr>
      </p:sp>
      <p:sp>
        <p:nvSpPr>
          <p:cNvPr id="36" name="Shape 28"/>
          <p:cNvSpPr/>
          <p:nvPr/>
        </p:nvSpPr>
        <p:spPr>
          <a:xfrm>
            <a:off x="502920" y="4151376"/>
            <a:ext cx="54864" cy="416052"/>
          </a:xfrm>
          <a:prstGeom prst="rect">
            <a:avLst/>
          </a:prstGeom>
          <a:solidFill>
            <a:srgbClr val="00A3A1"/>
          </a:solidFill>
          <a:ln/>
        </p:spPr>
      </p:sp>
      <p:sp>
        <p:nvSpPr>
          <p:cNvPr id="37" name="Shape 29"/>
          <p:cNvSpPr/>
          <p:nvPr/>
        </p:nvSpPr>
        <p:spPr>
          <a:xfrm>
            <a:off x="667512" y="4215384"/>
            <a:ext cx="301752" cy="301752"/>
          </a:xfrm>
          <a:prstGeom prst="ellipse">
            <a:avLst/>
          </a:prstGeom>
          <a:solidFill>
            <a:srgbClr val="00A3A1"/>
          </a:solidFill>
          <a:ln/>
        </p:spPr>
      </p:sp>
      <p:pic>
        <p:nvPicPr>
          <p:cNvPr id="38" name="Image 6" descr="preencoded.png">    </p:cNvPr>
          <p:cNvPicPr>
            <a:picLocks noChangeAspect="1"/>
          </p:cNvPicPr>
          <p:nvPr/>
        </p:nvPicPr>
        <p:blipFill>
          <a:blip r:embed="rId7"/>
          <a:stretch>
            <a:fillRect/>
          </a:stretch>
        </p:blipFill>
        <p:spPr>
          <a:xfrm>
            <a:off x="748985" y="4296857"/>
            <a:ext cx="138806" cy="138806"/>
          </a:xfrm>
          <a:prstGeom prst="rect">
            <a:avLst/>
          </a:prstGeom>
        </p:spPr>
      </p:pic>
      <p:sp>
        <p:nvSpPr>
          <p:cNvPr id="39" name="Text 30"/>
          <p:cNvSpPr/>
          <p:nvPr/>
        </p:nvSpPr>
        <p:spPr>
          <a:xfrm>
            <a:off x="1069848" y="4151376"/>
            <a:ext cx="7461504" cy="416052"/>
          </a:xfrm>
          <a:prstGeom prst="rect">
            <a:avLst/>
          </a:prstGeom>
          <a:noFill/>
          <a:ln/>
        </p:spPr>
        <p:txBody>
          <a:bodyPr wrap="square" lIns="0" tIns="0" rIns="0" bIns="0" rtlCol="0" anchor="ctr"/>
          <a:lstStyle/>
          <a:p>
            <a:pPr indent="0" marL="0">
              <a:lnSpc>
                <a:spcPct val="97000"/>
              </a:lnSpc>
              <a:buNone/>
            </a:pPr>
            <a:r>
              <a:rPr lang="en-US" sz="970" dirty="0">
                <a:solidFill>
                  <a:srgbClr val="1B2333"/>
                </a:solidFill>
                <a:latin typeface="Calibri" pitchFamily="34" charset="0"/>
                <a:ea typeface="Calibri" pitchFamily="34" charset="-122"/>
                <a:cs typeface="Calibri" pitchFamily="34" charset="-120"/>
              </a:rPr>
              <a:t>En Algérie, le CAC qui découvre une fraude pénale a une obligation de révélation au procureur (715 bis 13, loi 10-01).</a:t>
            </a:r>
            <a:endParaRPr lang="en-US" sz="970" dirty="0"/>
          </a:p>
        </p:txBody>
      </p:sp>
      <p:sp>
        <p:nvSpPr>
          <p:cNvPr id="40" name="Text 31"/>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Points clés à retenir</a:t>
            </a:r>
            <a:endParaRPr lang="en-US" sz="750" dirty="0"/>
          </a:p>
        </p:txBody>
      </p:sp>
      <p:sp>
        <p:nvSpPr>
          <p:cNvPr id="41" name="Text 32"/>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87</a:t>
            </a:r>
            <a:endParaRPr lang="en-US" sz="75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 8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BOÎTE À OUTILS</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six outils mobilisés — récapitulatif</a:t>
            </a:r>
            <a:endParaRPr lang="en-US" sz="2700" dirty="0"/>
          </a:p>
        </p:txBody>
      </p:sp>
      <p:sp>
        <p:nvSpPr>
          <p:cNvPr id="5" name="Shape 3"/>
          <p:cNvSpPr/>
          <p:nvPr/>
        </p:nvSpPr>
        <p:spPr>
          <a:xfrm>
            <a:off x="502920" y="1371600"/>
            <a:ext cx="3931920" cy="960120"/>
          </a:xfrm>
          <a:prstGeom prst="rect">
            <a:avLst/>
          </a:prstGeom>
          <a:solidFill>
            <a:srgbClr val="FFFFFF"/>
          </a:solidFill>
          <a:ln w="12700">
            <a:solidFill>
              <a:srgbClr val="D7DEEC"/>
            </a:solidFill>
            <a:prstDash val="solid"/>
          </a:ln>
        </p:spPr>
      </p:sp>
      <p:sp>
        <p:nvSpPr>
          <p:cNvPr id="6" name="Shape 4"/>
          <p:cNvSpPr/>
          <p:nvPr/>
        </p:nvSpPr>
        <p:spPr>
          <a:xfrm>
            <a:off x="502920" y="1371600"/>
            <a:ext cx="68580" cy="960120"/>
          </a:xfrm>
          <a:prstGeom prst="rect">
            <a:avLst/>
          </a:prstGeom>
          <a:solidFill>
            <a:srgbClr val="1E49E2"/>
          </a:solidFill>
          <a:ln/>
        </p:spPr>
      </p:sp>
      <p:sp>
        <p:nvSpPr>
          <p:cNvPr id="7" name="Shape 5"/>
          <p:cNvSpPr/>
          <p:nvPr/>
        </p:nvSpPr>
        <p:spPr>
          <a:xfrm>
            <a:off x="685800" y="1536192"/>
            <a:ext cx="402336" cy="402336"/>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794431" y="1644823"/>
            <a:ext cx="185075" cy="185075"/>
          </a:xfrm>
          <a:prstGeom prst="rect">
            <a:avLst/>
          </a:prstGeom>
        </p:spPr>
      </p:pic>
      <p:sp>
        <p:nvSpPr>
          <p:cNvPr id="9" name="Text 6"/>
          <p:cNvSpPr/>
          <p:nvPr/>
        </p:nvSpPr>
        <p:spPr>
          <a:xfrm>
            <a:off x="1179576" y="1490472"/>
            <a:ext cx="3108960" cy="219456"/>
          </a:xfrm>
          <a:prstGeom prst="rect">
            <a:avLst/>
          </a:prstGeom>
          <a:noFill/>
          <a:ln/>
        </p:spPr>
        <p:txBody>
          <a:bodyPr wrap="square" lIns="0" tIns="0" rIns="0" bIns="0" rtlCol="0" anchor="ctr"/>
          <a:lstStyle/>
          <a:p>
            <a:pPr indent="0" marL="0">
              <a:buNone/>
            </a:pPr>
            <a:r>
              <a:rPr lang="en-US" sz="900" b="1" spc="100" kern="0" dirty="0">
                <a:solidFill>
                  <a:srgbClr val="1E49E2"/>
                </a:solidFill>
                <a:latin typeface="Calibri" pitchFamily="34" charset="0"/>
                <a:ea typeface="Calibri" pitchFamily="34" charset="-122"/>
                <a:cs typeface="Calibri" pitchFamily="34" charset="-120"/>
              </a:rPr>
              <a:t>Outil 17</a:t>
            </a:r>
            <a:endParaRPr lang="en-US" sz="900" dirty="0"/>
          </a:p>
        </p:txBody>
      </p:sp>
      <p:sp>
        <p:nvSpPr>
          <p:cNvPr id="10" name="Text 7"/>
          <p:cNvSpPr/>
          <p:nvPr/>
        </p:nvSpPr>
        <p:spPr>
          <a:xfrm>
            <a:off x="1179576" y="1691640"/>
            <a:ext cx="3154680" cy="310896"/>
          </a:xfrm>
          <a:prstGeom prst="rect">
            <a:avLst/>
          </a:prstGeom>
          <a:noFill/>
          <a:ln/>
        </p:spPr>
        <p:txBody>
          <a:bodyPr wrap="square" lIns="0" tIns="0" rIns="0" bIns="0" rtlCol="0" anchor="t"/>
          <a:lstStyle/>
          <a:p>
            <a:pPr indent="0" marL="0">
              <a:lnSpc>
                <a:spcPct val="90000"/>
              </a:lnSpc>
              <a:buNone/>
            </a:pPr>
            <a:r>
              <a:rPr lang="en-US" sz="1100" b="1" dirty="0">
                <a:solidFill>
                  <a:srgbClr val="00338D"/>
                </a:solidFill>
                <a:latin typeface="Arial" pitchFamily="34" charset="0"/>
                <a:ea typeface="Arial" pitchFamily="34" charset="-122"/>
                <a:cs typeface="Arial" pitchFamily="34" charset="-120"/>
              </a:rPr>
              <a:t>Matrice comptes × assertions</a:t>
            </a:r>
            <a:endParaRPr lang="en-US" sz="1100" dirty="0"/>
          </a:p>
        </p:txBody>
      </p:sp>
      <p:sp>
        <p:nvSpPr>
          <p:cNvPr id="11" name="Text 8"/>
          <p:cNvSpPr/>
          <p:nvPr/>
        </p:nvSpPr>
        <p:spPr>
          <a:xfrm>
            <a:off x="704088" y="2011680"/>
            <a:ext cx="3611880" cy="292608"/>
          </a:xfrm>
          <a:prstGeom prst="rect">
            <a:avLst/>
          </a:prstGeom>
          <a:noFill/>
          <a:ln/>
        </p:spPr>
        <p:txBody>
          <a:bodyPr wrap="square" lIns="0" tIns="0" rIns="0" bIns="0" rtlCol="0" anchor="t"/>
          <a:lstStyle/>
          <a:p>
            <a:pPr indent="0" marL="0">
              <a:lnSpc>
                <a:spcPct val="95000"/>
              </a:lnSpc>
              <a:buNone/>
            </a:pPr>
            <a:r>
              <a:rPr lang="en-US" sz="840" dirty="0">
                <a:solidFill>
                  <a:srgbClr val="1B2333"/>
                </a:solidFill>
                <a:latin typeface="Calibri" pitchFamily="34" charset="0"/>
                <a:ea typeface="Calibri" pitchFamily="34" charset="-122"/>
                <a:cs typeface="Calibri" pitchFamily="34" charset="-120"/>
              </a:rPr>
              <a:t>Cartographie fondatrice : risque inhérent par compte et assertion.</a:t>
            </a:r>
            <a:endParaRPr lang="en-US" sz="840" dirty="0"/>
          </a:p>
        </p:txBody>
      </p:sp>
      <p:sp>
        <p:nvSpPr>
          <p:cNvPr id="12" name="Shape 9"/>
          <p:cNvSpPr/>
          <p:nvPr/>
        </p:nvSpPr>
        <p:spPr>
          <a:xfrm>
            <a:off x="4617720" y="1371600"/>
            <a:ext cx="3931920" cy="960120"/>
          </a:xfrm>
          <a:prstGeom prst="rect">
            <a:avLst/>
          </a:prstGeom>
          <a:solidFill>
            <a:srgbClr val="FFFFFF"/>
          </a:solidFill>
          <a:ln w="12700">
            <a:solidFill>
              <a:srgbClr val="D7DEEC"/>
            </a:solidFill>
            <a:prstDash val="solid"/>
          </a:ln>
        </p:spPr>
      </p:sp>
      <p:sp>
        <p:nvSpPr>
          <p:cNvPr id="13" name="Shape 10"/>
          <p:cNvSpPr/>
          <p:nvPr/>
        </p:nvSpPr>
        <p:spPr>
          <a:xfrm>
            <a:off x="4617720" y="1371600"/>
            <a:ext cx="68580" cy="960120"/>
          </a:xfrm>
          <a:prstGeom prst="rect">
            <a:avLst/>
          </a:prstGeom>
          <a:solidFill>
            <a:srgbClr val="0091DA"/>
          </a:solidFill>
          <a:ln/>
        </p:spPr>
      </p:sp>
      <p:sp>
        <p:nvSpPr>
          <p:cNvPr id="14" name="Shape 11"/>
          <p:cNvSpPr/>
          <p:nvPr/>
        </p:nvSpPr>
        <p:spPr>
          <a:xfrm>
            <a:off x="4800600" y="1536192"/>
            <a:ext cx="402336" cy="402336"/>
          </a:xfrm>
          <a:prstGeom prst="ellipse">
            <a:avLst/>
          </a:prstGeom>
          <a:solidFill>
            <a:srgbClr val="0091DA"/>
          </a:solidFill>
          <a:ln/>
        </p:spPr>
      </p:sp>
      <p:pic>
        <p:nvPicPr>
          <p:cNvPr id="15" name="Image 1" descr="preencoded.png">    </p:cNvPr>
          <p:cNvPicPr>
            <a:picLocks noChangeAspect="1"/>
          </p:cNvPicPr>
          <p:nvPr/>
        </p:nvPicPr>
        <p:blipFill>
          <a:blip r:embed="rId2"/>
          <a:stretch>
            <a:fillRect/>
          </a:stretch>
        </p:blipFill>
        <p:spPr>
          <a:xfrm>
            <a:off x="4909231" y="1644823"/>
            <a:ext cx="185075" cy="185075"/>
          </a:xfrm>
          <a:prstGeom prst="rect">
            <a:avLst/>
          </a:prstGeom>
        </p:spPr>
      </p:pic>
      <p:sp>
        <p:nvSpPr>
          <p:cNvPr id="16" name="Text 12"/>
          <p:cNvSpPr/>
          <p:nvPr/>
        </p:nvSpPr>
        <p:spPr>
          <a:xfrm>
            <a:off x="5294376" y="1490472"/>
            <a:ext cx="3108960" cy="219456"/>
          </a:xfrm>
          <a:prstGeom prst="rect">
            <a:avLst/>
          </a:prstGeom>
          <a:noFill/>
          <a:ln/>
        </p:spPr>
        <p:txBody>
          <a:bodyPr wrap="square" lIns="0" tIns="0" rIns="0" bIns="0" rtlCol="0" anchor="ctr"/>
          <a:lstStyle/>
          <a:p>
            <a:pPr indent="0" marL="0">
              <a:buNone/>
            </a:pPr>
            <a:r>
              <a:rPr lang="en-US" sz="900" b="1" spc="100" kern="0" dirty="0">
                <a:solidFill>
                  <a:srgbClr val="0091DA"/>
                </a:solidFill>
                <a:latin typeface="Calibri" pitchFamily="34" charset="0"/>
                <a:ea typeface="Calibri" pitchFamily="34" charset="-122"/>
                <a:cs typeface="Calibri" pitchFamily="34" charset="-120"/>
              </a:rPr>
              <a:t>Outil 18</a:t>
            </a:r>
            <a:endParaRPr lang="en-US" sz="900" dirty="0"/>
          </a:p>
        </p:txBody>
      </p:sp>
      <p:sp>
        <p:nvSpPr>
          <p:cNvPr id="17" name="Text 13"/>
          <p:cNvSpPr/>
          <p:nvPr/>
        </p:nvSpPr>
        <p:spPr>
          <a:xfrm>
            <a:off x="5294376" y="1691640"/>
            <a:ext cx="3154680" cy="310896"/>
          </a:xfrm>
          <a:prstGeom prst="rect">
            <a:avLst/>
          </a:prstGeom>
          <a:noFill/>
          <a:ln/>
        </p:spPr>
        <p:txBody>
          <a:bodyPr wrap="square" lIns="0" tIns="0" rIns="0" bIns="0" rtlCol="0" anchor="t"/>
          <a:lstStyle/>
          <a:p>
            <a:pPr indent="0" marL="0">
              <a:lnSpc>
                <a:spcPct val="90000"/>
              </a:lnSpc>
              <a:buNone/>
            </a:pPr>
            <a:r>
              <a:rPr lang="en-US" sz="1100" b="1" dirty="0">
                <a:solidFill>
                  <a:srgbClr val="00338D"/>
                </a:solidFill>
                <a:latin typeface="Arial" pitchFamily="34" charset="0"/>
                <a:ea typeface="Arial" pitchFamily="34" charset="-122"/>
                <a:cs typeface="Arial" pitchFamily="34" charset="-120"/>
              </a:rPr>
              <a:t>Grille de risque inhérent</a:t>
            </a:r>
            <a:endParaRPr lang="en-US" sz="1100" dirty="0"/>
          </a:p>
        </p:txBody>
      </p:sp>
      <p:sp>
        <p:nvSpPr>
          <p:cNvPr id="18" name="Text 14"/>
          <p:cNvSpPr/>
          <p:nvPr/>
        </p:nvSpPr>
        <p:spPr>
          <a:xfrm>
            <a:off x="4818888" y="2011680"/>
            <a:ext cx="3611880" cy="292608"/>
          </a:xfrm>
          <a:prstGeom prst="rect">
            <a:avLst/>
          </a:prstGeom>
          <a:noFill/>
          <a:ln/>
        </p:spPr>
        <p:txBody>
          <a:bodyPr wrap="square" lIns="0" tIns="0" rIns="0" bIns="0" rtlCol="0" anchor="t"/>
          <a:lstStyle/>
          <a:p>
            <a:pPr indent="0" marL="0">
              <a:lnSpc>
                <a:spcPct val="95000"/>
              </a:lnSpc>
              <a:buNone/>
            </a:pPr>
            <a:r>
              <a:rPr lang="en-US" sz="840" dirty="0">
                <a:solidFill>
                  <a:srgbClr val="1B2333"/>
                </a:solidFill>
                <a:latin typeface="Calibri" pitchFamily="34" charset="0"/>
                <a:ea typeface="Calibri" pitchFamily="34" charset="-122"/>
                <a:cs typeface="Calibri" pitchFamily="34" charset="-120"/>
              </a:rPr>
              <a:t>8 dimensions NAA 315 : synthèse du RI global.</a:t>
            </a:r>
            <a:endParaRPr lang="en-US" sz="840" dirty="0"/>
          </a:p>
        </p:txBody>
      </p:sp>
      <p:sp>
        <p:nvSpPr>
          <p:cNvPr id="19" name="Shape 15"/>
          <p:cNvSpPr/>
          <p:nvPr/>
        </p:nvSpPr>
        <p:spPr>
          <a:xfrm>
            <a:off x="502920" y="2450592"/>
            <a:ext cx="3931920" cy="960120"/>
          </a:xfrm>
          <a:prstGeom prst="rect">
            <a:avLst/>
          </a:prstGeom>
          <a:solidFill>
            <a:srgbClr val="FFFFFF"/>
          </a:solidFill>
          <a:ln w="12700">
            <a:solidFill>
              <a:srgbClr val="D7DEEC"/>
            </a:solidFill>
            <a:prstDash val="solid"/>
          </a:ln>
        </p:spPr>
      </p:sp>
      <p:sp>
        <p:nvSpPr>
          <p:cNvPr id="20" name="Shape 16"/>
          <p:cNvSpPr/>
          <p:nvPr/>
        </p:nvSpPr>
        <p:spPr>
          <a:xfrm>
            <a:off x="502920" y="2450592"/>
            <a:ext cx="68580" cy="960120"/>
          </a:xfrm>
          <a:prstGeom prst="rect">
            <a:avLst/>
          </a:prstGeom>
          <a:solidFill>
            <a:srgbClr val="00A3A1"/>
          </a:solidFill>
          <a:ln/>
        </p:spPr>
      </p:sp>
      <p:sp>
        <p:nvSpPr>
          <p:cNvPr id="21" name="Shape 17"/>
          <p:cNvSpPr/>
          <p:nvPr/>
        </p:nvSpPr>
        <p:spPr>
          <a:xfrm>
            <a:off x="685800" y="2615184"/>
            <a:ext cx="402336" cy="402336"/>
          </a:xfrm>
          <a:prstGeom prst="ellipse">
            <a:avLst/>
          </a:prstGeom>
          <a:solidFill>
            <a:srgbClr val="00A3A1"/>
          </a:solidFill>
          <a:ln/>
        </p:spPr>
      </p:sp>
      <p:pic>
        <p:nvPicPr>
          <p:cNvPr id="22" name="Image 2" descr="preencoded.png">    </p:cNvPr>
          <p:cNvPicPr>
            <a:picLocks noChangeAspect="1"/>
          </p:cNvPicPr>
          <p:nvPr/>
        </p:nvPicPr>
        <p:blipFill>
          <a:blip r:embed="rId3"/>
          <a:stretch>
            <a:fillRect/>
          </a:stretch>
        </p:blipFill>
        <p:spPr>
          <a:xfrm>
            <a:off x="794431" y="2723815"/>
            <a:ext cx="185075" cy="185075"/>
          </a:xfrm>
          <a:prstGeom prst="rect">
            <a:avLst/>
          </a:prstGeom>
        </p:spPr>
      </p:pic>
      <p:sp>
        <p:nvSpPr>
          <p:cNvPr id="23" name="Text 18"/>
          <p:cNvSpPr/>
          <p:nvPr/>
        </p:nvSpPr>
        <p:spPr>
          <a:xfrm>
            <a:off x="1179576" y="2569464"/>
            <a:ext cx="3108960" cy="219456"/>
          </a:xfrm>
          <a:prstGeom prst="rect">
            <a:avLst/>
          </a:prstGeom>
          <a:noFill/>
          <a:ln/>
        </p:spPr>
        <p:txBody>
          <a:bodyPr wrap="square" lIns="0" tIns="0" rIns="0" bIns="0" rtlCol="0" anchor="ctr"/>
          <a:lstStyle/>
          <a:p>
            <a:pPr indent="0" marL="0">
              <a:buNone/>
            </a:pPr>
            <a:r>
              <a:rPr lang="en-US" sz="900" b="1" spc="100" kern="0" dirty="0">
                <a:solidFill>
                  <a:srgbClr val="00A3A1"/>
                </a:solidFill>
                <a:latin typeface="Calibri" pitchFamily="34" charset="0"/>
                <a:ea typeface="Calibri" pitchFamily="34" charset="-122"/>
                <a:cs typeface="Calibri" pitchFamily="34" charset="-120"/>
              </a:rPr>
              <a:t>Outil 19</a:t>
            </a:r>
            <a:endParaRPr lang="en-US" sz="900" dirty="0"/>
          </a:p>
        </p:txBody>
      </p:sp>
      <p:sp>
        <p:nvSpPr>
          <p:cNvPr id="24" name="Text 19"/>
          <p:cNvSpPr/>
          <p:nvPr/>
        </p:nvSpPr>
        <p:spPr>
          <a:xfrm>
            <a:off x="1179576" y="2770632"/>
            <a:ext cx="3154680" cy="310896"/>
          </a:xfrm>
          <a:prstGeom prst="rect">
            <a:avLst/>
          </a:prstGeom>
          <a:noFill/>
          <a:ln/>
        </p:spPr>
        <p:txBody>
          <a:bodyPr wrap="square" lIns="0" tIns="0" rIns="0" bIns="0" rtlCol="0" anchor="t"/>
          <a:lstStyle/>
          <a:p>
            <a:pPr indent="0" marL="0">
              <a:lnSpc>
                <a:spcPct val="90000"/>
              </a:lnSpc>
              <a:buNone/>
            </a:pPr>
            <a:r>
              <a:rPr lang="en-US" sz="1100" b="1" dirty="0">
                <a:solidFill>
                  <a:srgbClr val="00338D"/>
                </a:solidFill>
                <a:latin typeface="Arial" pitchFamily="34" charset="0"/>
                <a:ea typeface="Arial" pitchFamily="34" charset="-122"/>
                <a:cs typeface="Arial" pitchFamily="34" charset="-120"/>
              </a:rPr>
              <a:t>Cartographie du contrôle interne</a:t>
            </a:r>
            <a:endParaRPr lang="en-US" sz="1100" dirty="0"/>
          </a:p>
        </p:txBody>
      </p:sp>
      <p:sp>
        <p:nvSpPr>
          <p:cNvPr id="25" name="Text 20"/>
          <p:cNvSpPr/>
          <p:nvPr/>
        </p:nvSpPr>
        <p:spPr>
          <a:xfrm>
            <a:off x="704088" y="3090672"/>
            <a:ext cx="3611880" cy="292608"/>
          </a:xfrm>
          <a:prstGeom prst="rect">
            <a:avLst/>
          </a:prstGeom>
          <a:noFill/>
          <a:ln/>
        </p:spPr>
        <p:txBody>
          <a:bodyPr wrap="square" lIns="0" tIns="0" rIns="0" bIns="0" rtlCol="0" anchor="t"/>
          <a:lstStyle/>
          <a:p>
            <a:pPr indent="0" marL="0">
              <a:lnSpc>
                <a:spcPct val="95000"/>
              </a:lnSpc>
              <a:buNone/>
            </a:pPr>
            <a:r>
              <a:rPr lang="en-US" sz="840" dirty="0">
                <a:solidFill>
                  <a:srgbClr val="1B2333"/>
                </a:solidFill>
                <a:latin typeface="Calibri" pitchFamily="34" charset="0"/>
                <a:ea typeface="Calibri" pitchFamily="34" charset="-122"/>
                <a:cs typeface="Calibri" pitchFamily="34" charset="-120"/>
              </a:rPr>
              <a:t>5 composantes COSO, walk-through, tests, conclusion RC.</a:t>
            </a:r>
            <a:endParaRPr lang="en-US" sz="840" dirty="0"/>
          </a:p>
        </p:txBody>
      </p:sp>
      <p:sp>
        <p:nvSpPr>
          <p:cNvPr id="26" name="Shape 21"/>
          <p:cNvSpPr/>
          <p:nvPr/>
        </p:nvSpPr>
        <p:spPr>
          <a:xfrm>
            <a:off x="4617720" y="2450592"/>
            <a:ext cx="3931920" cy="960120"/>
          </a:xfrm>
          <a:prstGeom prst="rect">
            <a:avLst/>
          </a:prstGeom>
          <a:solidFill>
            <a:srgbClr val="FFFFFF"/>
          </a:solidFill>
          <a:ln w="12700">
            <a:solidFill>
              <a:srgbClr val="D7DEEC"/>
            </a:solidFill>
            <a:prstDash val="solid"/>
          </a:ln>
        </p:spPr>
      </p:sp>
      <p:sp>
        <p:nvSpPr>
          <p:cNvPr id="27" name="Shape 22"/>
          <p:cNvSpPr/>
          <p:nvPr/>
        </p:nvSpPr>
        <p:spPr>
          <a:xfrm>
            <a:off x="4617720" y="2450592"/>
            <a:ext cx="68580" cy="960120"/>
          </a:xfrm>
          <a:prstGeom prst="rect">
            <a:avLst/>
          </a:prstGeom>
          <a:solidFill>
            <a:srgbClr val="6D2077"/>
          </a:solidFill>
          <a:ln/>
        </p:spPr>
      </p:sp>
      <p:sp>
        <p:nvSpPr>
          <p:cNvPr id="28" name="Shape 23"/>
          <p:cNvSpPr/>
          <p:nvPr/>
        </p:nvSpPr>
        <p:spPr>
          <a:xfrm>
            <a:off x="4800600" y="2615184"/>
            <a:ext cx="402336" cy="402336"/>
          </a:xfrm>
          <a:prstGeom prst="ellipse">
            <a:avLst/>
          </a:prstGeom>
          <a:solidFill>
            <a:srgbClr val="6D2077"/>
          </a:solidFill>
          <a:ln/>
        </p:spPr>
      </p:sp>
      <p:pic>
        <p:nvPicPr>
          <p:cNvPr id="29" name="Image 3" descr="preencoded.png">    </p:cNvPr>
          <p:cNvPicPr>
            <a:picLocks noChangeAspect="1"/>
          </p:cNvPicPr>
          <p:nvPr/>
        </p:nvPicPr>
        <p:blipFill>
          <a:blip r:embed="rId4"/>
          <a:stretch>
            <a:fillRect/>
          </a:stretch>
        </p:blipFill>
        <p:spPr>
          <a:xfrm>
            <a:off x="4909231" y="2723815"/>
            <a:ext cx="185075" cy="185075"/>
          </a:xfrm>
          <a:prstGeom prst="rect">
            <a:avLst/>
          </a:prstGeom>
        </p:spPr>
      </p:pic>
      <p:sp>
        <p:nvSpPr>
          <p:cNvPr id="30" name="Text 24"/>
          <p:cNvSpPr/>
          <p:nvPr/>
        </p:nvSpPr>
        <p:spPr>
          <a:xfrm>
            <a:off x="5294376" y="2569464"/>
            <a:ext cx="3108960" cy="219456"/>
          </a:xfrm>
          <a:prstGeom prst="rect">
            <a:avLst/>
          </a:prstGeom>
          <a:noFill/>
          <a:ln/>
        </p:spPr>
        <p:txBody>
          <a:bodyPr wrap="square" lIns="0" tIns="0" rIns="0" bIns="0" rtlCol="0" anchor="ctr"/>
          <a:lstStyle/>
          <a:p>
            <a:pPr indent="0" marL="0">
              <a:buNone/>
            </a:pPr>
            <a:r>
              <a:rPr lang="en-US" sz="900" b="1" spc="100" kern="0" dirty="0">
                <a:solidFill>
                  <a:srgbClr val="6D2077"/>
                </a:solidFill>
                <a:latin typeface="Calibri" pitchFamily="34" charset="0"/>
                <a:ea typeface="Calibri" pitchFamily="34" charset="-122"/>
                <a:cs typeface="Calibri" pitchFamily="34" charset="-120"/>
              </a:rPr>
              <a:t>Outil 20</a:t>
            </a:r>
            <a:endParaRPr lang="en-US" sz="900" dirty="0"/>
          </a:p>
        </p:txBody>
      </p:sp>
      <p:sp>
        <p:nvSpPr>
          <p:cNvPr id="31" name="Text 25"/>
          <p:cNvSpPr/>
          <p:nvPr/>
        </p:nvSpPr>
        <p:spPr>
          <a:xfrm>
            <a:off x="5294376" y="2770632"/>
            <a:ext cx="3154680" cy="310896"/>
          </a:xfrm>
          <a:prstGeom prst="rect">
            <a:avLst/>
          </a:prstGeom>
          <a:noFill/>
          <a:ln/>
        </p:spPr>
        <p:txBody>
          <a:bodyPr wrap="square" lIns="0" tIns="0" rIns="0" bIns="0" rtlCol="0" anchor="t"/>
          <a:lstStyle/>
          <a:p>
            <a:pPr indent="0" marL="0">
              <a:lnSpc>
                <a:spcPct val="90000"/>
              </a:lnSpc>
              <a:buNone/>
            </a:pPr>
            <a:r>
              <a:rPr lang="en-US" sz="1100" b="1" dirty="0">
                <a:solidFill>
                  <a:srgbClr val="00338D"/>
                </a:solidFill>
                <a:latin typeface="Arial" pitchFamily="34" charset="0"/>
                <a:ea typeface="Arial" pitchFamily="34" charset="-122"/>
                <a:cs typeface="Arial" pitchFamily="34" charset="-120"/>
              </a:rPr>
              <a:t>Tableau de synthèse du RAS</a:t>
            </a:r>
            <a:endParaRPr lang="en-US" sz="1100" dirty="0"/>
          </a:p>
        </p:txBody>
      </p:sp>
      <p:sp>
        <p:nvSpPr>
          <p:cNvPr id="32" name="Text 26"/>
          <p:cNvSpPr/>
          <p:nvPr/>
        </p:nvSpPr>
        <p:spPr>
          <a:xfrm>
            <a:off x="4818888" y="3090672"/>
            <a:ext cx="3611880" cy="292608"/>
          </a:xfrm>
          <a:prstGeom prst="rect">
            <a:avLst/>
          </a:prstGeom>
          <a:noFill/>
          <a:ln/>
        </p:spPr>
        <p:txBody>
          <a:bodyPr wrap="square" lIns="0" tIns="0" rIns="0" bIns="0" rtlCol="0" anchor="t"/>
          <a:lstStyle/>
          <a:p>
            <a:pPr indent="0" marL="0">
              <a:lnSpc>
                <a:spcPct val="95000"/>
              </a:lnSpc>
              <a:buNone/>
            </a:pPr>
            <a:r>
              <a:rPr lang="en-US" sz="840" dirty="0">
                <a:solidFill>
                  <a:srgbClr val="1B2333"/>
                </a:solidFill>
                <a:latin typeface="Calibri" pitchFamily="34" charset="0"/>
                <a:ea typeface="Calibri" pitchFamily="34" charset="-122"/>
                <a:cs typeface="Calibri" pitchFamily="34" charset="-120"/>
              </a:rPr>
              <a:t>RI × RC → RAS ; identification des risques significatifs.</a:t>
            </a:r>
            <a:endParaRPr lang="en-US" sz="840" dirty="0"/>
          </a:p>
        </p:txBody>
      </p:sp>
      <p:sp>
        <p:nvSpPr>
          <p:cNvPr id="33" name="Shape 27"/>
          <p:cNvSpPr/>
          <p:nvPr/>
        </p:nvSpPr>
        <p:spPr>
          <a:xfrm>
            <a:off x="502920" y="3529584"/>
            <a:ext cx="3931920" cy="960120"/>
          </a:xfrm>
          <a:prstGeom prst="rect">
            <a:avLst/>
          </a:prstGeom>
          <a:solidFill>
            <a:srgbClr val="FFFFFF"/>
          </a:solidFill>
          <a:ln w="12700">
            <a:solidFill>
              <a:srgbClr val="D7DEEC"/>
            </a:solidFill>
            <a:prstDash val="solid"/>
          </a:ln>
        </p:spPr>
      </p:sp>
      <p:sp>
        <p:nvSpPr>
          <p:cNvPr id="34" name="Shape 28"/>
          <p:cNvSpPr/>
          <p:nvPr/>
        </p:nvSpPr>
        <p:spPr>
          <a:xfrm>
            <a:off x="502920" y="3529584"/>
            <a:ext cx="68580" cy="960120"/>
          </a:xfrm>
          <a:prstGeom prst="rect">
            <a:avLst/>
          </a:prstGeom>
          <a:solidFill>
            <a:srgbClr val="C8102E"/>
          </a:solidFill>
          <a:ln/>
        </p:spPr>
      </p:sp>
      <p:sp>
        <p:nvSpPr>
          <p:cNvPr id="35" name="Shape 29"/>
          <p:cNvSpPr/>
          <p:nvPr/>
        </p:nvSpPr>
        <p:spPr>
          <a:xfrm>
            <a:off x="685800" y="3694176"/>
            <a:ext cx="402336" cy="402336"/>
          </a:xfrm>
          <a:prstGeom prst="ellipse">
            <a:avLst/>
          </a:prstGeom>
          <a:solidFill>
            <a:srgbClr val="C8102E"/>
          </a:solidFill>
          <a:ln/>
        </p:spPr>
      </p:sp>
      <p:pic>
        <p:nvPicPr>
          <p:cNvPr id="36" name="Image 4" descr="preencoded.png">    </p:cNvPr>
          <p:cNvPicPr>
            <a:picLocks noChangeAspect="1"/>
          </p:cNvPicPr>
          <p:nvPr/>
        </p:nvPicPr>
        <p:blipFill>
          <a:blip r:embed="rId5"/>
          <a:stretch>
            <a:fillRect/>
          </a:stretch>
        </p:blipFill>
        <p:spPr>
          <a:xfrm>
            <a:off x="794431" y="3802807"/>
            <a:ext cx="185075" cy="185075"/>
          </a:xfrm>
          <a:prstGeom prst="rect">
            <a:avLst/>
          </a:prstGeom>
        </p:spPr>
      </p:pic>
      <p:sp>
        <p:nvSpPr>
          <p:cNvPr id="37" name="Text 30"/>
          <p:cNvSpPr/>
          <p:nvPr/>
        </p:nvSpPr>
        <p:spPr>
          <a:xfrm>
            <a:off x="1179576" y="3648456"/>
            <a:ext cx="3108960" cy="219456"/>
          </a:xfrm>
          <a:prstGeom prst="rect">
            <a:avLst/>
          </a:prstGeom>
          <a:noFill/>
          <a:ln/>
        </p:spPr>
        <p:txBody>
          <a:bodyPr wrap="square" lIns="0" tIns="0" rIns="0" bIns="0" rtlCol="0" anchor="ctr"/>
          <a:lstStyle/>
          <a:p>
            <a:pPr indent="0" marL="0">
              <a:buNone/>
            </a:pPr>
            <a:r>
              <a:rPr lang="en-US" sz="900" b="1" spc="100" kern="0" dirty="0">
                <a:solidFill>
                  <a:srgbClr val="C8102E"/>
                </a:solidFill>
                <a:latin typeface="Calibri" pitchFamily="34" charset="0"/>
                <a:ea typeface="Calibri" pitchFamily="34" charset="-122"/>
                <a:cs typeface="Calibri" pitchFamily="34" charset="-120"/>
              </a:rPr>
              <a:t>Outil 21</a:t>
            </a:r>
            <a:endParaRPr lang="en-US" sz="900" dirty="0"/>
          </a:p>
        </p:txBody>
      </p:sp>
      <p:sp>
        <p:nvSpPr>
          <p:cNvPr id="38" name="Text 31"/>
          <p:cNvSpPr/>
          <p:nvPr/>
        </p:nvSpPr>
        <p:spPr>
          <a:xfrm>
            <a:off x="1179576" y="3849624"/>
            <a:ext cx="3154680" cy="310896"/>
          </a:xfrm>
          <a:prstGeom prst="rect">
            <a:avLst/>
          </a:prstGeom>
          <a:noFill/>
          <a:ln/>
        </p:spPr>
        <p:txBody>
          <a:bodyPr wrap="square" lIns="0" tIns="0" rIns="0" bIns="0" rtlCol="0" anchor="t"/>
          <a:lstStyle/>
          <a:p>
            <a:pPr indent="0" marL="0">
              <a:lnSpc>
                <a:spcPct val="90000"/>
              </a:lnSpc>
              <a:buNone/>
            </a:pPr>
            <a:r>
              <a:rPr lang="en-US" sz="1100" b="1" dirty="0">
                <a:solidFill>
                  <a:srgbClr val="00338D"/>
                </a:solidFill>
                <a:latin typeface="Arial" pitchFamily="34" charset="0"/>
                <a:ea typeface="Arial" pitchFamily="34" charset="-122"/>
                <a:cs typeface="Arial" pitchFamily="34" charset="-120"/>
              </a:rPr>
              <a:t>Grille de risque de fraude</a:t>
            </a:r>
            <a:endParaRPr lang="en-US" sz="1100" dirty="0"/>
          </a:p>
        </p:txBody>
      </p:sp>
      <p:sp>
        <p:nvSpPr>
          <p:cNvPr id="39" name="Text 32"/>
          <p:cNvSpPr/>
          <p:nvPr/>
        </p:nvSpPr>
        <p:spPr>
          <a:xfrm>
            <a:off x="704088" y="4169664"/>
            <a:ext cx="3611880" cy="292608"/>
          </a:xfrm>
          <a:prstGeom prst="rect">
            <a:avLst/>
          </a:prstGeom>
          <a:noFill/>
          <a:ln/>
        </p:spPr>
        <p:txBody>
          <a:bodyPr wrap="square" lIns="0" tIns="0" rIns="0" bIns="0" rtlCol="0" anchor="t"/>
          <a:lstStyle/>
          <a:p>
            <a:pPr indent="0" marL="0">
              <a:lnSpc>
                <a:spcPct val="95000"/>
              </a:lnSpc>
              <a:buNone/>
            </a:pPr>
            <a:r>
              <a:rPr lang="en-US" sz="840" dirty="0">
                <a:solidFill>
                  <a:srgbClr val="1B2333"/>
                </a:solidFill>
                <a:latin typeface="Calibri" pitchFamily="34" charset="0"/>
                <a:ea typeface="Calibri" pitchFamily="34" charset="-122"/>
                <a:cs typeface="Calibri" pitchFamily="34" charset="-120"/>
              </a:rPr>
              <a:t>Schémas potentiels (NAA 240) et procédures associées.</a:t>
            </a:r>
            <a:endParaRPr lang="en-US" sz="840" dirty="0"/>
          </a:p>
        </p:txBody>
      </p:sp>
      <p:sp>
        <p:nvSpPr>
          <p:cNvPr id="40" name="Shape 33"/>
          <p:cNvSpPr/>
          <p:nvPr/>
        </p:nvSpPr>
        <p:spPr>
          <a:xfrm>
            <a:off x="4617720" y="3529584"/>
            <a:ext cx="3931920" cy="960120"/>
          </a:xfrm>
          <a:prstGeom prst="rect">
            <a:avLst/>
          </a:prstGeom>
          <a:solidFill>
            <a:srgbClr val="FFFFFF"/>
          </a:solidFill>
          <a:ln w="12700">
            <a:solidFill>
              <a:srgbClr val="D7DEEC"/>
            </a:solidFill>
            <a:prstDash val="solid"/>
          </a:ln>
        </p:spPr>
      </p:sp>
      <p:sp>
        <p:nvSpPr>
          <p:cNvPr id="41" name="Shape 34"/>
          <p:cNvSpPr/>
          <p:nvPr/>
        </p:nvSpPr>
        <p:spPr>
          <a:xfrm>
            <a:off x="4617720" y="3529584"/>
            <a:ext cx="68580" cy="960120"/>
          </a:xfrm>
          <a:prstGeom prst="rect">
            <a:avLst/>
          </a:prstGeom>
          <a:solidFill>
            <a:srgbClr val="C77700"/>
          </a:solidFill>
          <a:ln/>
        </p:spPr>
      </p:sp>
      <p:sp>
        <p:nvSpPr>
          <p:cNvPr id="42" name="Shape 35"/>
          <p:cNvSpPr/>
          <p:nvPr/>
        </p:nvSpPr>
        <p:spPr>
          <a:xfrm>
            <a:off x="4800600" y="3694176"/>
            <a:ext cx="402336" cy="402336"/>
          </a:xfrm>
          <a:prstGeom prst="ellipse">
            <a:avLst/>
          </a:prstGeom>
          <a:solidFill>
            <a:srgbClr val="C77700"/>
          </a:solidFill>
          <a:ln/>
        </p:spPr>
      </p:sp>
      <p:pic>
        <p:nvPicPr>
          <p:cNvPr id="43" name="Image 5" descr="preencoded.png">    </p:cNvPr>
          <p:cNvPicPr>
            <a:picLocks noChangeAspect="1"/>
          </p:cNvPicPr>
          <p:nvPr/>
        </p:nvPicPr>
        <p:blipFill>
          <a:blip r:embed="rId6"/>
          <a:stretch>
            <a:fillRect/>
          </a:stretch>
        </p:blipFill>
        <p:spPr>
          <a:xfrm>
            <a:off x="4909231" y="3802807"/>
            <a:ext cx="185075" cy="185075"/>
          </a:xfrm>
          <a:prstGeom prst="rect">
            <a:avLst/>
          </a:prstGeom>
        </p:spPr>
      </p:pic>
      <p:sp>
        <p:nvSpPr>
          <p:cNvPr id="44" name="Text 36"/>
          <p:cNvSpPr/>
          <p:nvPr/>
        </p:nvSpPr>
        <p:spPr>
          <a:xfrm>
            <a:off x="5294376" y="3648456"/>
            <a:ext cx="3108960" cy="219456"/>
          </a:xfrm>
          <a:prstGeom prst="rect">
            <a:avLst/>
          </a:prstGeom>
          <a:noFill/>
          <a:ln/>
        </p:spPr>
        <p:txBody>
          <a:bodyPr wrap="square" lIns="0" tIns="0" rIns="0" bIns="0" rtlCol="0" anchor="ctr"/>
          <a:lstStyle/>
          <a:p>
            <a:pPr indent="0" marL="0">
              <a:buNone/>
            </a:pPr>
            <a:r>
              <a:rPr lang="en-US" sz="900" b="1" spc="100" kern="0" dirty="0">
                <a:solidFill>
                  <a:srgbClr val="C77700"/>
                </a:solidFill>
                <a:latin typeface="Calibri" pitchFamily="34" charset="0"/>
                <a:ea typeface="Calibri" pitchFamily="34" charset="-122"/>
                <a:cs typeface="Calibri" pitchFamily="34" charset="-120"/>
              </a:rPr>
              <a:t>Outil 22</a:t>
            </a:r>
            <a:endParaRPr lang="en-US" sz="900" dirty="0"/>
          </a:p>
        </p:txBody>
      </p:sp>
      <p:sp>
        <p:nvSpPr>
          <p:cNvPr id="45" name="Text 37"/>
          <p:cNvSpPr/>
          <p:nvPr/>
        </p:nvSpPr>
        <p:spPr>
          <a:xfrm>
            <a:off x="5294376" y="3849624"/>
            <a:ext cx="3154680" cy="310896"/>
          </a:xfrm>
          <a:prstGeom prst="rect">
            <a:avLst/>
          </a:prstGeom>
          <a:noFill/>
          <a:ln/>
        </p:spPr>
        <p:txBody>
          <a:bodyPr wrap="square" lIns="0" tIns="0" rIns="0" bIns="0" rtlCol="0" anchor="t"/>
          <a:lstStyle/>
          <a:p>
            <a:pPr indent="0" marL="0">
              <a:lnSpc>
                <a:spcPct val="90000"/>
              </a:lnSpc>
              <a:buNone/>
            </a:pPr>
            <a:r>
              <a:rPr lang="en-US" sz="1100" b="1" dirty="0">
                <a:solidFill>
                  <a:srgbClr val="00338D"/>
                </a:solidFill>
                <a:latin typeface="Arial" pitchFamily="34" charset="0"/>
                <a:ea typeface="Arial" pitchFamily="34" charset="-122"/>
                <a:cs typeface="Arial" pitchFamily="34" charset="-120"/>
              </a:rPr>
              <a:t>Trame de calcul des seuils</a:t>
            </a:r>
            <a:endParaRPr lang="en-US" sz="1100" dirty="0"/>
          </a:p>
        </p:txBody>
      </p:sp>
      <p:sp>
        <p:nvSpPr>
          <p:cNvPr id="46" name="Text 38"/>
          <p:cNvSpPr/>
          <p:nvPr/>
        </p:nvSpPr>
        <p:spPr>
          <a:xfrm>
            <a:off x="4818888" y="4169664"/>
            <a:ext cx="3611880" cy="292608"/>
          </a:xfrm>
          <a:prstGeom prst="rect">
            <a:avLst/>
          </a:prstGeom>
          <a:noFill/>
          <a:ln/>
        </p:spPr>
        <p:txBody>
          <a:bodyPr wrap="square" lIns="0" tIns="0" rIns="0" bIns="0" rtlCol="0" anchor="t"/>
          <a:lstStyle/>
          <a:p>
            <a:pPr indent="0" marL="0">
              <a:lnSpc>
                <a:spcPct val="95000"/>
              </a:lnSpc>
              <a:buNone/>
            </a:pPr>
            <a:r>
              <a:rPr lang="en-US" sz="840" dirty="0">
                <a:solidFill>
                  <a:srgbClr val="1B2333"/>
                </a:solidFill>
                <a:latin typeface="Calibri" pitchFamily="34" charset="0"/>
                <a:ea typeface="Calibri" pitchFamily="34" charset="-122"/>
                <a:cs typeface="Calibri" pitchFamily="34" charset="-120"/>
              </a:rPr>
              <a:t>NAA 320 : global, planification, investigation + spécifiques.</a:t>
            </a:r>
            <a:endParaRPr lang="en-US" sz="840" dirty="0"/>
          </a:p>
        </p:txBody>
      </p:sp>
      <p:sp>
        <p:nvSpPr>
          <p:cNvPr id="47" name="Text 3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Boîte à outils 17–22</a:t>
            </a:r>
            <a:endParaRPr lang="en-US" sz="750" dirty="0"/>
          </a:p>
        </p:txBody>
      </p:sp>
      <p:sp>
        <p:nvSpPr>
          <p:cNvPr id="48" name="Text 4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88</a:t>
            </a:r>
            <a:endParaRPr lang="en-US" sz="75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Slide 8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RÉFÉRENCES</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Références réglementaires &amp; professionnelles</a:t>
            </a:r>
            <a:endParaRPr lang="en-US" sz="2700" dirty="0"/>
          </a:p>
        </p:txBody>
      </p:sp>
      <p:sp>
        <p:nvSpPr>
          <p:cNvPr id="5" name="Shape 3"/>
          <p:cNvSpPr/>
          <p:nvPr/>
        </p:nvSpPr>
        <p:spPr>
          <a:xfrm>
            <a:off x="502920" y="1371600"/>
            <a:ext cx="3931920" cy="1481328"/>
          </a:xfrm>
          <a:prstGeom prst="rect">
            <a:avLst/>
          </a:prstGeom>
          <a:solidFill>
            <a:srgbClr val="F3F6FC"/>
          </a:solidFill>
          <a:ln w="9525">
            <a:solidFill>
              <a:srgbClr val="D7DEEC"/>
            </a:solidFill>
            <a:prstDash val="solid"/>
          </a:ln>
        </p:spPr>
      </p:sp>
      <p:sp>
        <p:nvSpPr>
          <p:cNvPr id="6" name="Shape 4"/>
          <p:cNvSpPr/>
          <p:nvPr/>
        </p:nvSpPr>
        <p:spPr>
          <a:xfrm>
            <a:off x="502920" y="1371600"/>
            <a:ext cx="64008" cy="1481328"/>
          </a:xfrm>
          <a:prstGeom prst="rect">
            <a:avLst/>
          </a:prstGeom>
          <a:solidFill>
            <a:srgbClr val="1E49E2"/>
          </a:solidFill>
          <a:ln/>
        </p:spPr>
      </p:sp>
      <p:sp>
        <p:nvSpPr>
          <p:cNvPr id="7" name="Text 5"/>
          <p:cNvSpPr/>
          <p:nvPr/>
        </p:nvSpPr>
        <p:spPr>
          <a:xfrm>
            <a:off x="704088" y="1499616"/>
            <a:ext cx="3611880" cy="292608"/>
          </a:xfrm>
          <a:prstGeom prst="rect">
            <a:avLst/>
          </a:prstGeom>
          <a:noFill/>
          <a:ln/>
        </p:spPr>
        <p:txBody>
          <a:bodyPr wrap="square" lIns="0" tIns="0" rIns="0" bIns="0" rtlCol="0" anchor="ctr"/>
          <a:lstStyle/>
          <a:p>
            <a:pPr indent="0" marL="0">
              <a:buNone/>
            </a:pPr>
            <a:r>
              <a:rPr lang="en-US" sz="1150" b="1" dirty="0">
                <a:solidFill>
                  <a:srgbClr val="1E49E2"/>
                </a:solidFill>
                <a:latin typeface="Arial" pitchFamily="34" charset="0"/>
                <a:ea typeface="Arial" pitchFamily="34" charset="-122"/>
                <a:cs typeface="Arial" pitchFamily="34" charset="-120"/>
              </a:rPr>
              <a:t>Normes Algériennes d'Audit</a:t>
            </a:r>
            <a:endParaRPr lang="en-US" sz="1150" dirty="0"/>
          </a:p>
        </p:txBody>
      </p:sp>
      <p:sp>
        <p:nvSpPr>
          <p:cNvPr id="8" name="Text 6"/>
          <p:cNvSpPr/>
          <p:nvPr/>
        </p:nvSpPr>
        <p:spPr>
          <a:xfrm>
            <a:off x="704088" y="1828800"/>
            <a:ext cx="3611880" cy="960120"/>
          </a:xfrm>
          <a:prstGeom prst="rect">
            <a:avLst/>
          </a:prstGeom>
          <a:noFill/>
          <a:ln/>
        </p:spPr>
        <p:txBody>
          <a:bodyPr wrap="square" lIns="0" tIns="0" rIns="0" bIns="0" rtlCol="0" anchor="t"/>
          <a:lstStyle/>
          <a:p>
            <a:pPr indent="0" marL="0">
              <a:lnSpc>
                <a:spcPct val="108000"/>
              </a:lnSpc>
              <a:buNone/>
            </a:pPr>
            <a:r>
              <a:rPr lang="en-US" sz="900" dirty="0">
                <a:solidFill>
                  <a:srgbClr val="1B2333"/>
                </a:solidFill>
                <a:latin typeface="Calibri" pitchFamily="34" charset="0"/>
                <a:ea typeface="Calibri" pitchFamily="34" charset="-122"/>
                <a:cs typeface="Calibri" pitchFamily="34" charset="-120"/>
              </a:rPr>
              <a:t>NAA 200 · 230 · 240 · 260 · 300 · 315 · 320 · 330 · 450 · 500 · 550 · 705 · 706 · NAGQ 1.</a:t>
            </a:r>
            <a:endParaRPr lang="en-US" sz="900" dirty="0"/>
          </a:p>
        </p:txBody>
      </p:sp>
      <p:sp>
        <p:nvSpPr>
          <p:cNvPr id="9" name="Shape 7"/>
          <p:cNvSpPr/>
          <p:nvPr/>
        </p:nvSpPr>
        <p:spPr>
          <a:xfrm>
            <a:off x="4617720" y="1371600"/>
            <a:ext cx="3931920" cy="1481328"/>
          </a:xfrm>
          <a:prstGeom prst="rect">
            <a:avLst/>
          </a:prstGeom>
          <a:solidFill>
            <a:srgbClr val="F3F6FC"/>
          </a:solidFill>
          <a:ln w="9525">
            <a:solidFill>
              <a:srgbClr val="D7DEEC"/>
            </a:solidFill>
            <a:prstDash val="solid"/>
          </a:ln>
        </p:spPr>
      </p:sp>
      <p:sp>
        <p:nvSpPr>
          <p:cNvPr id="10" name="Shape 8"/>
          <p:cNvSpPr/>
          <p:nvPr/>
        </p:nvSpPr>
        <p:spPr>
          <a:xfrm>
            <a:off x="4617720" y="1371600"/>
            <a:ext cx="64008" cy="1481328"/>
          </a:xfrm>
          <a:prstGeom prst="rect">
            <a:avLst/>
          </a:prstGeom>
          <a:solidFill>
            <a:srgbClr val="00A3A1"/>
          </a:solidFill>
          <a:ln/>
        </p:spPr>
      </p:sp>
      <p:sp>
        <p:nvSpPr>
          <p:cNvPr id="11" name="Text 9"/>
          <p:cNvSpPr/>
          <p:nvPr/>
        </p:nvSpPr>
        <p:spPr>
          <a:xfrm>
            <a:off x="4818888" y="1499616"/>
            <a:ext cx="3611880" cy="292608"/>
          </a:xfrm>
          <a:prstGeom prst="rect">
            <a:avLst/>
          </a:prstGeom>
          <a:noFill/>
          <a:ln/>
        </p:spPr>
        <p:txBody>
          <a:bodyPr wrap="square" lIns="0" tIns="0" rIns="0" bIns="0" rtlCol="0" anchor="ctr"/>
          <a:lstStyle/>
          <a:p>
            <a:pPr indent="0" marL="0">
              <a:buNone/>
            </a:pPr>
            <a:r>
              <a:rPr lang="en-US" sz="1150" b="1" dirty="0">
                <a:solidFill>
                  <a:srgbClr val="00A3A1"/>
                </a:solidFill>
                <a:latin typeface="Arial" pitchFamily="34" charset="0"/>
                <a:ea typeface="Arial" pitchFamily="34" charset="-122"/>
                <a:cs typeface="Arial" pitchFamily="34" charset="-120"/>
              </a:rPr>
              <a:t>Textes algériens</a:t>
            </a:r>
            <a:endParaRPr lang="en-US" sz="1150" dirty="0"/>
          </a:p>
        </p:txBody>
      </p:sp>
      <p:sp>
        <p:nvSpPr>
          <p:cNvPr id="12" name="Text 10"/>
          <p:cNvSpPr/>
          <p:nvPr/>
        </p:nvSpPr>
        <p:spPr>
          <a:xfrm>
            <a:off x="4818888" y="1828800"/>
            <a:ext cx="3611880" cy="960120"/>
          </a:xfrm>
          <a:prstGeom prst="rect">
            <a:avLst/>
          </a:prstGeom>
          <a:noFill/>
          <a:ln/>
        </p:spPr>
        <p:txBody>
          <a:bodyPr wrap="square" lIns="0" tIns="0" rIns="0" bIns="0" rtlCol="0" anchor="t"/>
          <a:lstStyle/>
          <a:p>
            <a:pPr indent="0" marL="0">
              <a:lnSpc>
                <a:spcPct val="108000"/>
              </a:lnSpc>
              <a:buNone/>
            </a:pPr>
            <a:r>
              <a:rPr lang="en-US" sz="900" dirty="0">
                <a:solidFill>
                  <a:srgbClr val="1B2333"/>
                </a:solidFill>
                <a:latin typeface="Calibri" pitchFamily="34" charset="0"/>
                <a:ea typeface="Calibri" pitchFamily="34" charset="-122"/>
                <a:cs typeface="Calibri" pitchFamily="34" charset="-120"/>
              </a:rPr>
              <a:t>Loi 10-01 (professions) · loi 07-11 (SCF) · loi 05-01 (LBC/FT) · Code de commerce art. 715 bis 13 · arrêté 26 juillet 2008 · décret 15-247 (marchés publics).</a:t>
            </a:r>
            <a:endParaRPr lang="en-US" sz="900" dirty="0"/>
          </a:p>
        </p:txBody>
      </p:sp>
      <p:sp>
        <p:nvSpPr>
          <p:cNvPr id="13" name="Shape 11"/>
          <p:cNvSpPr/>
          <p:nvPr/>
        </p:nvSpPr>
        <p:spPr>
          <a:xfrm>
            <a:off x="502920" y="2999232"/>
            <a:ext cx="3931920" cy="1481328"/>
          </a:xfrm>
          <a:prstGeom prst="rect">
            <a:avLst/>
          </a:prstGeom>
          <a:solidFill>
            <a:srgbClr val="F3F6FC"/>
          </a:solidFill>
          <a:ln w="9525">
            <a:solidFill>
              <a:srgbClr val="D7DEEC"/>
            </a:solidFill>
            <a:prstDash val="solid"/>
          </a:ln>
        </p:spPr>
      </p:sp>
      <p:sp>
        <p:nvSpPr>
          <p:cNvPr id="14" name="Shape 12"/>
          <p:cNvSpPr/>
          <p:nvPr/>
        </p:nvSpPr>
        <p:spPr>
          <a:xfrm>
            <a:off x="502920" y="2999232"/>
            <a:ext cx="64008" cy="1481328"/>
          </a:xfrm>
          <a:prstGeom prst="rect">
            <a:avLst/>
          </a:prstGeom>
          <a:solidFill>
            <a:srgbClr val="6D2077"/>
          </a:solidFill>
          <a:ln/>
        </p:spPr>
      </p:sp>
      <p:sp>
        <p:nvSpPr>
          <p:cNvPr id="15" name="Text 13"/>
          <p:cNvSpPr/>
          <p:nvPr/>
        </p:nvSpPr>
        <p:spPr>
          <a:xfrm>
            <a:off x="704088" y="3127248"/>
            <a:ext cx="3611880" cy="292608"/>
          </a:xfrm>
          <a:prstGeom prst="rect">
            <a:avLst/>
          </a:prstGeom>
          <a:noFill/>
          <a:ln/>
        </p:spPr>
        <p:txBody>
          <a:bodyPr wrap="square" lIns="0" tIns="0" rIns="0" bIns="0" rtlCol="0" anchor="ctr"/>
          <a:lstStyle/>
          <a:p>
            <a:pPr indent="0" marL="0">
              <a:buNone/>
            </a:pPr>
            <a:r>
              <a:rPr lang="en-US" sz="1150" b="1" dirty="0">
                <a:solidFill>
                  <a:srgbClr val="6D2077"/>
                </a:solidFill>
                <a:latin typeface="Arial" pitchFamily="34" charset="0"/>
                <a:ea typeface="Arial" pitchFamily="34" charset="-122"/>
                <a:cs typeface="Arial" pitchFamily="34" charset="-120"/>
              </a:rPr>
              <a:t>Référentiels &amp; doctrine</a:t>
            </a:r>
            <a:endParaRPr lang="en-US" sz="1150" dirty="0"/>
          </a:p>
        </p:txBody>
      </p:sp>
      <p:sp>
        <p:nvSpPr>
          <p:cNvPr id="16" name="Text 14"/>
          <p:cNvSpPr/>
          <p:nvPr/>
        </p:nvSpPr>
        <p:spPr>
          <a:xfrm>
            <a:off x="704088" y="3456432"/>
            <a:ext cx="3611880" cy="960120"/>
          </a:xfrm>
          <a:prstGeom prst="rect">
            <a:avLst/>
          </a:prstGeom>
          <a:noFill/>
          <a:ln/>
        </p:spPr>
        <p:txBody>
          <a:bodyPr wrap="square" lIns="0" tIns="0" rIns="0" bIns="0" rtlCol="0" anchor="t"/>
          <a:lstStyle/>
          <a:p>
            <a:pPr indent="0" marL="0">
              <a:lnSpc>
                <a:spcPct val="108000"/>
              </a:lnSpc>
              <a:buNone/>
            </a:pPr>
            <a:r>
              <a:rPr lang="en-US" sz="900" dirty="0">
                <a:solidFill>
                  <a:srgbClr val="1B2333"/>
                </a:solidFill>
                <a:latin typeface="Calibri" pitchFamily="34" charset="0"/>
                <a:ea typeface="Calibri" pitchFamily="34" charset="-122"/>
                <a:cs typeface="Calibri" pitchFamily="34" charset="-120"/>
              </a:rPr>
              <a:t>Boccon-Gibod &amp; Vilmint, Dunod 3ᵉ éd. 2022 (outils 17–22) · ISA (IAASB) · COSO 2013 · GAFI · IESBA · Cressey 1953 · ACFE 2024.</a:t>
            </a:r>
            <a:endParaRPr lang="en-US" sz="900" dirty="0"/>
          </a:p>
        </p:txBody>
      </p:sp>
      <p:sp>
        <p:nvSpPr>
          <p:cNvPr id="17" name="Shape 15"/>
          <p:cNvSpPr/>
          <p:nvPr/>
        </p:nvSpPr>
        <p:spPr>
          <a:xfrm>
            <a:off x="4617720" y="2999232"/>
            <a:ext cx="3931920" cy="1481328"/>
          </a:xfrm>
          <a:prstGeom prst="rect">
            <a:avLst/>
          </a:prstGeom>
          <a:solidFill>
            <a:srgbClr val="F3F6FC"/>
          </a:solidFill>
          <a:ln w="9525">
            <a:solidFill>
              <a:srgbClr val="D7DEEC"/>
            </a:solidFill>
            <a:prstDash val="solid"/>
          </a:ln>
        </p:spPr>
      </p:sp>
      <p:sp>
        <p:nvSpPr>
          <p:cNvPr id="18" name="Shape 16"/>
          <p:cNvSpPr/>
          <p:nvPr/>
        </p:nvSpPr>
        <p:spPr>
          <a:xfrm>
            <a:off x="4617720" y="2999232"/>
            <a:ext cx="64008" cy="1481328"/>
          </a:xfrm>
          <a:prstGeom prst="rect">
            <a:avLst/>
          </a:prstGeom>
          <a:solidFill>
            <a:srgbClr val="C77700"/>
          </a:solidFill>
          <a:ln/>
        </p:spPr>
      </p:sp>
      <p:sp>
        <p:nvSpPr>
          <p:cNvPr id="19" name="Text 17"/>
          <p:cNvSpPr/>
          <p:nvPr/>
        </p:nvSpPr>
        <p:spPr>
          <a:xfrm>
            <a:off x="4818888" y="3127248"/>
            <a:ext cx="3611880" cy="292608"/>
          </a:xfrm>
          <a:prstGeom prst="rect">
            <a:avLst/>
          </a:prstGeom>
          <a:noFill/>
          <a:ln/>
        </p:spPr>
        <p:txBody>
          <a:bodyPr wrap="square" lIns="0" tIns="0" rIns="0" bIns="0" rtlCol="0" anchor="ctr"/>
          <a:lstStyle/>
          <a:p>
            <a:pPr indent="0" marL="0">
              <a:buNone/>
            </a:pPr>
            <a:r>
              <a:rPr lang="en-US" sz="1150" b="1" dirty="0">
                <a:solidFill>
                  <a:srgbClr val="C77700"/>
                </a:solidFill>
                <a:latin typeface="Arial" pitchFamily="34" charset="0"/>
                <a:ea typeface="Arial" pitchFamily="34" charset="-122"/>
                <a:cs typeface="Arial" pitchFamily="34" charset="-120"/>
              </a:rPr>
              <a:t>Institutions algériennes</a:t>
            </a:r>
            <a:endParaRPr lang="en-US" sz="1150" dirty="0"/>
          </a:p>
        </p:txBody>
      </p:sp>
      <p:sp>
        <p:nvSpPr>
          <p:cNvPr id="20" name="Text 18"/>
          <p:cNvSpPr/>
          <p:nvPr/>
        </p:nvSpPr>
        <p:spPr>
          <a:xfrm>
            <a:off x="4818888" y="3456432"/>
            <a:ext cx="3611880" cy="960120"/>
          </a:xfrm>
          <a:prstGeom prst="rect">
            <a:avLst/>
          </a:prstGeom>
          <a:noFill/>
          <a:ln/>
        </p:spPr>
        <p:txBody>
          <a:bodyPr wrap="square" lIns="0" tIns="0" rIns="0" bIns="0" rtlCol="0" anchor="t"/>
          <a:lstStyle/>
          <a:p>
            <a:pPr indent="0" marL="0">
              <a:lnSpc>
                <a:spcPct val="108000"/>
              </a:lnSpc>
              <a:buNone/>
            </a:pPr>
            <a:r>
              <a:rPr lang="en-US" sz="900" dirty="0">
                <a:solidFill>
                  <a:srgbClr val="1B2333"/>
                </a:solidFill>
                <a:latin typeface="Calibri" pitchFamily="34" charset="0"/>
                <a:ea typeface="Calibri" pitchFamily="34" charset="-122"/>
                <a:cs typeface="Calibri" pitchFamily="34" charset="-120"/>
              </a:rPr>
              <a:t>CTRF · CNCC · CNC · DGI (mfdgi.gov.dz) · Banque d'Algérie (changes, domiciliations).</a:t>
            </a:r>
            <a:endParaRPr lang="en-US" sz="900" dirty="0"/>
          </a:p>
        </p:txBody>
      </p:sp>
      <p:sp>
        <p:nvSpPr>
          <p:cNvPr id="21" name="Text 19"/>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Références</a:t>
            </a:r>
            <a:endParaRPr lang="en-US" sz="750" dirty="0"/>
          </a:p>
        </p:txBody>
      </p:sp>
      <p:sp>
        <p:nvSpPr>
          <p:cNvPr id="22" name="Text 20"/>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89</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411480"/>
            <a:ext cx="128016" cy="128016"/>
          </a:xfrm>
          <a:prstGeom prst="rect">
            <a:avLst/>
          </a:prstGeom>
          <a:solidFill>
            <a:srgbClr val="1E49E2"/>
          </a:solidFill>
          <a:ln/>
        </p:spPr>
      </p:sp>
      <p:sp>
        <p:nvSpPr>
          <p:cNvPr id="3" name="Text 1"/>
          <p:cNvSpPr/>
          <p:nvPr/>
        </p:nvSpPr>
        <p:spPr>
          <a:xfrm>
            <a:off x="722376" y="365760"/>
            <a:ext cx="7918704" cy="219456"/>
          </a:xfrm>
          <a:prstGeom prst="rect">
            <a:avLst/>
          </a:prstGeom>
          <a:noFill/>
          <a:ln/>
        </p:spPr>
        <p:txBody>
          <a:bodyPr wrap="square" lIns="0" tIns="0" rIns="0" bIns="0" rtlCol="0" anchor="ctr"/>
          <a:lstStyle/>
          <a:p>
            <a:pPr indent="0" marL="0">
              <a:buNone/>
            </a:pPr>
            <a:r>
              <a:rPr lang="en-US" sz="1050" b="1" spc="200" kern="0" dirty="0">
                <a:solidFill>
                  <a:srgbClr val="0091DA"/>
                </a:solidFill>
                <a:latin typeface="Calibri" pitchFamily="34" charset="0"/>
                <a:ea typeface="Calibri" pitchFamily="34" charset="-122"/>
                <a:cs typeface="Calibri" pitchFamily="34" charset="-120"/>
              </a:rPr>
              <a:t>SÉQUENCE 08H30 · QUIZZ DE REPRISE</a:t>
            </a:r>
            <a:endParaRPr lang="en-US" sz="1050" dirty="0"/>
          </a:p>
        </p:txBody>
      </p:sp>
      <p:sp>
        <p:nvSpPr>
          <p:cNvPr id="4" name="Text 2"/>
          <p:cNvSpPr/>
          <p:nvPr/>
        </p:nvSpPr>
        <p:spPr>
          <a:xfrm>
            <a:off x="502920" y="603504"/>
            <a:ext cx="8138160" cy="566928"/>
          </a:xfrm>
          <a:prstGeom prst="rect">
            <a:avLst/>
          </a:prstGeom>
          <a:noFill/>
          <a:ln/>
        </p:spPr>
        <p:txBody>
          <a:bodyPr wrap="square" lIns="0" tIns="0" rIns="0" bIns="0"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Quizz éclair — réactiver les acquis du Jour 2</a:t>
            </a:r>
            <a:endParaRPr lang="en-US" sz="2700" dirty="0"/>
          </a:p>
        </p:txBody>
      </p:sp>
      <p:sp>
        <p:nvSpPr>
          <p:cNvPr id="5" name="Shape 3"/>
          <p:cNvSpPr/>
          <p:nvPr/>
        </p:nvSpPr>
        <p:spPr>
          <a:xfrm>
            <a:off x="502920" y="1371600"/>
            <a:ext cx="8138160" cy="713232"/>
          </a:xfrm>
          <a:prstGeom prst="rect">
            <a:avLst/>
          </a:prstGeom>
          <a:solidFill>
            <a:srgbClr val="E8EFFB"/>
          </a:solidFill>
          <a:ln w="12700">
            <a:solidFill>
              <a:srgbClr val="1E49E2"/>
            </a:solidFill>
            <a:prstDash val="solid"/>
          </a:ln>
        </p:spPr>
      </p:sp>
      <p:sp>
        <p:nvSpPr>
          <p:cNvPr id="6" name="Shape 4"/>
          <p:cNvSpPr/>
          <p:nvPr/>
        </p:nvSpPr>
        <p:spPr>
          <a:xfrm>
            <a:off x="502920" y="1371600"/>
            <a:ext cx="73152" cy="713232"/>
          </a:xfrm>
          <a:prstGeom prst="rect">
            <a:avLst/>
          </a:prstGeom>
          <a:solidFill>
            <a:srgbClr val="1E49E2"/>
          </a:solidFill>
          <a:ln/>
        </p:spPr>
      </p:sp>
      <p:sp>
        <p:nvSpPr>
          <p:cNvPr id="7" name="Shape 5"/>
          <p:cNvSpPr/>
          <p:nvPr/>
        </p:nvSpPr>
        <p:spPr>
          <a:xfrm>
            <a:off x="704088" y="1536192"/>
            <a:ext cx="384048" cy="384048"/>
          </a:xfrm>
          <a:prstGeom prst="ellipse">
            <a:avLst/>
          </a:prstGeom>
          <a:solidFill>
            <a:srgbClr val="1E49E2"/>
          </a:solidFill>
          <a:ln/>
        </p:spPr>
      </p:sp>
      <p:pic>
        <p:nvPicPr>
          <p:cNvPr id="8" name="Image 0" descr="preencoded.png">    </p:cNvPr>
          <p:cNvPicPr>
            <a:picLocks noChangeAspect="1"/>
          </p:cNvPicPr>
          <p:nvPr/>
        </p:nvPicPr>
        <p:blipFill>
          <a:blip r:embed="rId1"/>
          <a:stretch>
            <a:fillRect/>
          </a:stretch>
        </p:blipFill>
        <p:spPr>
          <a:xfrm>
            <a:off x="807781" y="1639885"/>
            <a:ext cx="176662" cy="176662"/>
          </a:xfrm>
          <a:prstGeom prst="rect">
            <a:avLst/>
          </a:prstGeom>
        </p:spPr>
      </p:pic>
      <p:sp>
        <p:nvSpPr>
          <p:cNvPr id="9" name="Text 6"/>
          <p:cNvSpPr/>
          <p:nvPr/>
        </p:nvSpPr>
        <p:spPr>
          <a:xfrm>
            <a:off x="1216152" y="1517904"/>
            <a:ext cx="7223760" cy="384048"/>
          </a:xfrm>
          <a:prstGeom prst="rect">
            <a:avLst/>
          </a:prstGeom>
          <a:noFill/>
          <a:ln/>
        </p:spPr>
        <p:txBody>
          <a:bodyPr wrap="square" lIns="0" tIns="0" rIns="0" bIns="0" rtlCol="0" anchor="ctr"/>
          <a:lstStyle/>
          <a:p>
            <a:pPr indent="0" marL="0">
              <a:buNone/>
            </a:pPr>
            <a:r>
              <a:rPr lang="en-US" sz="1300" b="1" dirty="0">
                <a:solidFill>
                  <a:srgbClr val="1E49E2"/>
                </a:solidFill>
                <a:latin typeface="Arial" pitchFamily="34" charset="0"/>
                <a:ea typeface="Arial" pitchFamily="34" charset="-122"/>
                <a:cs typeface="Arial" pitchFamily="34" charset="-120"/>
              </a:rPr>
              <a:t>Objectif spécifique</a:t>
            </a:r>
            <a:endParaRPr lang="en-US" sz="1300" dirty="0"/>
          </a:p>
        </p:txBody>
      </p:sp>
      <p:sp>
        <p:nvSpPr>
          <p:cNvPr id="10" name="Text 7"/>
          <p:cNvSpPr/>
          <p:nvPr/>
        </p:nvSpPr>
        <p:spPr>
          <a:xfrm>
            <a:off x="777240" y="2011680"/>
            <a:ext cx="7635240" cy="-73152"/>
          </a:xfrm>
          <a:prstGeom prst="rect">
            <a:avLst/>
          </a:prstGeom>
          <a:noFill/>
          <a:ln/>
        </p:spPr>
        <p:txBody>
          <a:bodyPr wrap="square" lIns="0" tIns="0" rIns="0" bIns="0" rtlCol="0" anchor="t"/>
          <a:lstStyle/>
          <a:p>
            <a:pPr indent="0" marL="0">
              <a:lnSpc>
                <a:spcPct val="103000"/>
              </a:lnSpc>
              <a:buNone/>
            </a:pPr>
            <a:r>
              <a:rPr lang="en-US" sz="1000" dirty="0">
                <a:solidFill>
                  <a:srgbClr val="1B2333"/>
                </a:solidFill>
                <a:latin typeface="Calibri" pitchFamily="34" charset="0"/>
                <a:ea typeface="Calibri" pitchFamily="34" charset="-122"/>
                <a:cs typeface="Calibri" pitchFamily="34" charset="-120"/>
              </a:rPr>
              <a:t>Réactiver les notions structurantes du Jour 2 — NAA 230 (documentation), articulation feuille maîtresse / feuille de travail, supervision NAGQ 1, communication NAA 260/265 — et assurer la transition vers l'évaluation des risques, qui conditionne la conception du programme de travail.</a:t>
            </a:r>
            <a:endParaRPr lang="en-US" sz="1000" dirty="0"/>
          </a:p>
        </p:txBody>
      </p:sp>
      <p:sp>
        <p:nvSpPr>
          <p:cNvPr id="11" name="Shape 8"/>
          <p:cNvSpPr/>
          <p:nvPr/>
        </p:nvSpPr>
        <p:spPr>
          <a:xfrm>
            <a:off x="502920" y="2331720"/>
            <a:ext cx="8138160" cy="384048"/>
          </a:xfrm>
          <a:prstGeom prst="rect">
            <a:avLst/>
          </a:prstGeom>
          <a:solidFill>
            <a:srgbClr val="F3F6FC"/>
          </a:solidFill>
          <a:ln w="9525">
            <a:solidFill>
              <a:srgbClr val="D7DEEC"/>
            </a:solidFill>
            <a:prstDash val="solid"/>
          </a:ln>
        </p:spPr>
      </p:sp>
      <p:sp>
        <p:nvSpPr>
          <p:cNvPr id="12" name="Shape 9"/>
          <p:cNvSpPr/>
          <p:nvPr/>
        </p:nvSpPr>
        <p:spPr>
          <a:xfrm>
            <a:off x="612648" y="2395728"/>
            <a:ext cx="274320" cy="274320"/>
          </a:xfrm>
          <a:prstGeom prst="ellipse">
            <a:avLst/>
          </a:prstGeom>
          <a:solidFill>
            <a:srgbClr val="1E49E2"/>
          </a:solidFill>
          <a:ln/>
        </p:spPr>
      </p:sp>
      <p:sp>
        <p:nvSpPr>
          <p:cNvPr id="13" name="Text 10"/>
          <p:cNvSpPr/>
          <p:nvPr/>
        </p:nvSpPr>
        <p:spPr>
          <a:xfrm>
            <a:off x="612648" y="2395728"/>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Q1</a:t>
            </a:r>
            <a:endParaRPr lang="en-US" sz="1000" dirty="0"/>
          </a:p>
        </p:txBody>
      </p:sp>
      <p:sp>
        <p:nvSpPr>
          <p:cNvPr id="14" name="Text 11"/>
          <p:cNvSpPr/>
          <p:nvPr/>
        </p:nvSpPr>
        <p:spPr>
          <a:xfrm>
            <a:off x="1033272" y="2331720"/>
            <a:ext cx="7498080" cy="384048"/>
          </a:xfrm>
          <a:prstGeom prst="rect">
            <a:avLst/>
          </a:prstGeom>
          <a:noFill/>
          <a:ln/>
        </p:spPr>
        <p:txBody>
          <a:bodyPr wrap="square" lIns="0" tIns="0" rIns="0" bIns="0" rtlCol="0" anchor="ctr"/>
          <a:lstStyle/>
          <a:p>
            <a:pPr indent="0" marL="0">
              <a:buNone/>
            </a:pPr>
            <a:r>
              <a:rPr lang="en-US" sz="1100" dirty="0">
                <a:solidFill>
                  <a:srgbClr val="1B2333"/>
                </a:solidFill>
                <a:latin typeface="Calibri" pitchFamily="34" charset="0"/>
                <a:ea typeface="Calibri" pitchFamily="34" charset="-122"/>
                <a:cs typeface="Calibri" pitchFamily="34" charset="-120"/>
              </a:rPr>
              <a:t>Quelle norme régit la documentation d'audit, et quelle règle d'or en découle ?</a:t>
            </a:r>
            <a:endParaRPr lang="en-US" sz="1100" dirty="0"/>
          </a:p>
        </p:txBody>
      </p:sp>
      <p:sp>
        <p:nvSpPr>
          <p:cNvPr id="15" name="Shape 12"/>
          <p:cNvSpPr/>
          <p:nvPr/>
        </p:nvSpPr>
        <p:spPr>
          <a:xfrm>
            <a:off x="502920" y="2788920"/>
            <a:ext cx="8138160" cy="384048"/>
          </a:xfrm>
          <a:prstGeom prst="rect">
            <a:avLst/>
          </a:prstGeom>
          <a:solidFill>
            <a:srgbClr val="FFFFFF"/>
          </a:solidFill>
          <a:ln w="9525">
            <a:solidFill>
              <a:srgbClr val="D7DEEC"/>
            </a:solidFill>
            <a:prstDash val="solid"/>
          </a:ln>
        </p:spPr>
      </p:sp>
      <p:sp>
        <p:nvSpPr>
          <p:cNvPr id="16" name="Shape 13"/>
          <p:cNvSpPr/>
          <p:nvPr/>
        </p:nvSpPr>
        <p:spPr>
          <a:xfrm>
            <a:off x="612648" y="2852928"/>
            <a:ext cx="274320" cy="274320"/>
          </a:xfrm>
          <a:prstGeom prst="ellipse">
            <a:avLst/>
          </a:prstGeom>
          <a:solidFill>
            <a:srgbClr val="1E49E2"/>
          </a:solidFill>
          <a:ln/>
        </p:spPr>
      </p:sp>
      <p:sp>
        <p:nvSpPr>
          <p:cNvPr id="17" name="Text 14"/>
          <p:cNvSpPr/>
          <p:nvPr/>
        </p:nvSpPr>
        <p:spPr>
          <a:xfrm>
            <a:off x="612648" y="2852928"/>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Q2</a:t>
            </a:r>
            <a:endParaRPr lang="en-US" sz="1000" dirty="0"/>
          </a:p>
        </p:txBody>
      </p:sp>
      <p:sp>
        <p:nvSpPr>
          <p:cNvPr id="18" name="Text 15"/>
          <p:cNvSpPr/>
          <p:nvPr/>
        </p:nvSpPr>
        <p:spPr>
          <a:xfrm>
            <a:off x="1033272" y="2788920"/>
            <a:ext cx="7498080" cy="384048"/>
          </a:xfrm>
          <a:prstGeom prst="rect">
            <a:avLst/>
          </a:prstGeom>
          <a:noFill/>
          <a:ln/>
        </p:spPr>
        <p:txBody>
          <a:bodyPr wrap="square" lIns="0" tIns="0" rIns="0" bIns="0" rtlCol="0" anchor="ctr"/>
          <a:lstStyle/>
          <a:p>
            <a:pPr indent="0" marL="0">
              <a:buNone/>
            </a:pPr>
            <a:r>
              <a:rPr lang="en-US" sz="1100" dirty="0">
                <a:solidFill>
                  <a:srgbClr val="1B2333"/>
                </a:solidFill>
                <a:latin typeface="Calibri" pitchFamily="34" charset="0"/>
                <a:ea typeface="Calibri" pitchFamily="34" charset="-122"/>
                <a:cs typeface="Calibri" pitchFamily="34" charset="-120"/>
              </a:rPr>
              <a:t>Quels sont les quatre niveaux de revue conformes à la NAGQ 1 ?</a:t>
            </a:r>
            <a:endParaRPr lang="en-US" sz="1100" dirty="0"/>
          </a:p>
        </p:txBody>
      </p:sp>
      <p:sp>
        <p:nvSpPr>
          <p:cNvPr id="19" name="Shape 16"/>
          <p:cNvSpPr/>
          <p:nvPr/>
        </p:nvSpPr>
        <p:spPr>
          <a:xfrm>
            <a:off x="502920" y="3246120"/>
            <a:ext cx="8138160" cy="384048"/>
          </a:xfrm>
          <a:prstGeom prst="rect">
            <a:avLst/>
          </a:prstGeom>
          <a:solidFill>
            <a:srgbClr val="F3F6FC"/>
          </a:solidFill>
          <a:ln w="9525">
            <a:solidFill>
              <a:srgbClr val="D7DEEC"/>
            </a:solidFill>
            <a:prstDash val="solid"/>
          </a:ln>
        </p:spPr>
      </p:sp>
      <p:sp>
        <p:nvSpPr>
          <p:cNvPr id="20" name="Shape 17"/>
          <p:cNvSpPr/>
          <p:nvPr/>
        </p:nvSpPr>
        <p:spPr>
          <a:xfrm>
            <a:off x="612648" y="3310128"/>
            <a:ext cx="274320" cy="274320"/>
          </a:xfrm>
          <a:prstGeom prst="ellipse">
            <a:avLst/>
          </a:prstGeom>
          <a:solidFill>
            <a:srgbClr val="1E49E2"/>
          </a:solidFill>
          <a:ln/>
        </p:spPr>
      </p:sp>
      <p:sp>
        <p:nvSpPr>
          <p:cNvPr id="21" name="Text 18"/>
          <p:cNvSpPr/>
          <p:nvPr/>
        </p:nvSpPr>
        <p:spPr>
          <a:xfrm>
            <a:off x="612648" y="3310128"/>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Q3</a:t>
            </a:r>
            <a:endParaRPr lang="en-US" sz="1000" dirty="0"/>
          </a:p>
        </p:txBody>
      </p:sp>
      <p:sp>
        <p:nvSpPr>
          <p:cNvPr id="22" name="Text 19"/>
          <p:cNvSpPr/>
          <p:nvPr/>
        </p:nvSpPr>
        <p:spPr>
          <a:xfrm>
            <a:off x="1033272" y="3246120"/>
            <a:ext cx="7498080" cy="384048"/>
          </a:xfrm>
          <a:prstGeom prst="rect">
            <a:avLst/>
          </a:prstGeom>
          <a:noFill/>
          <a:ln/>
        </p:spPr>
        <p:txBody>
          <a:bodyPr wrap="square" lIns="0" tIns="0" rIns="0" bIns="0" rtlCol="0" anchor="ctr"/>
          <a:lstStyle/>
          <a:p>
            <a:pPr indent="0" marL="0">
              <a:buNone/>
            </a:pPr>
            <a:r>
              <a:rPr lang="en-US" sz="1100" dirty="0">
                <a:solidFill>
                  <a:srgbClr val="1B2333"/>
                </a:solidFill>
                <a:latin typeface="Calibri" pitchFamily="34" charset="0"/>
                <a:ea typeface="Calibri" pitchFamily="34" charset="-122"/>
                <a:cs typeface="Calibri" pitchFamily="34" charset="-120"/>
              </a:rPr>
              <a:t>Quelle norme oblige à émettre la lettre de recommandations à l'organe de gouvernance ?</a:t>
            </a:r>
            <a:endParaRPr lang="en-US" sz="1100" dirty="0"/>
          </a:p>
        </p:txBody>
      </p:sp>
      <p:sp>
        <p:nvSpPr>
          <p:cNvPr id="23" name="Shape 20"/>
          <p:cNvSpPr/>
          <p:nvPr/>
        </p:nvSpPr>
        <p:spPr>
          <a:xfrm>
            <a:off x="502920" y="3703320"/>
            <a:ext cx="8138160" cy="384048"/>
          </a:xfrm>
          <a:prstGeom prst="rect">
            <a:avLst/>
          </a:prstGeom>
          <a:solidFill>
            <a:srgbClr val="FFFFFF"/>
          </a:solidFill>
          <a:ln w="9525">
            <a:solidFill>
              <a:srgbClr val="D7DEEC"/>
            </a:solidFill>
            <a:prstDash val="solid"/>
          </a:ln>
        </p:spPr>
      </p:sp>
      <p:sp>
        <p:nvSpPr>
          <p:cNvPr id="24" name="Shape 21"/>
          <p:cNvSpPr/>
          <p:nvPr/>
        </p:nvSpPr>
        <p:spPr>
          <a:xfrm>
            <a:off x="612648" y="3767328"/>
            <a:ext cx="274320" cy="274320"/>
          </a:xfrm>
          <a:prstGeom prst="ellipse">
            <a:avLst/>
          </a:prstGeom>
          <a:solidFill>
            <a:srgbClr val="1E49E2"/>
          </a:solidFill>
          <a:ln/>
        </p:spPr>
      </p:sp>
      <p:sp>
        <p:nvSpPr>
          <p:cNvPr id="25" name="Text 22"/>
          <p:cNvSpPr/>
          <p:nvPr/>
        </p:nvSpPr>
        <p:spPr>
          <a:xfrm>
            <a:off x="612648" y="3767328"/>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Q4</a:t>
            </a:r>
            <a:endParaRPr lang="en-US" sz="1000" dirty="0"/>
          </a:p>
        </p:txBody>
      </p:sp>
      <p:sp>
        <p:nvSpPr>
          <p:cNvPr id="26" name="Text 23"/>
          <p:cNvSpPr/>
          <p:nvPr/>
        </p:nvSpPr>
        <p:spPr>
          <a:xfrm>
            <a:off x="1033272" y="3703320"/>
            <a:ext cx="7498080" cy="384048"/>
          </a:xfrm>
          <a:prstGeom prst="rect">
            <a:avLst/>
          </a:prstGeom>
          <a:noFill/>
          <a:ln/>
        </p:spPr>
        <p:txBody>
          <a:bodyPr wrap="square" lIns="0" tIns="0" rIns="0" bIns="0" rtlCol="0" anchor="ctr"/>
          <a:lstStyle/>
          <a:p>
            <a:pPr indent="0" marL="0">
              <a:buNone/>
            </a:pPr>
            <a:r>
              <a:rPr lang="en-US" sz="1100" dirty="0">
                <a:solidFill>
                  <a:srgbClr val="1B2333"/>
                </a:solidFill>
                <a:latin typeface="Calibri" pitchFamily="34" charset="0"/>
                <a:ea typeface="Calibri" pitchFamily="34" charset="-122"/>
                <a:cs typeface="Calibri" pitchFamily="34" charset="-120"/>
              </a:rPr>
              <a:t>Quel est le délai recommandé de finalisation du dossier d'audit après la date du rapport ?</a:t>
            </a:r>
            <a:endParaRPr lang="en-US" sz="1100" dirty="0"/>
          </a:p>
        </p:txBody>
      </p:sp>
      <p:sp>
        <p:nvSpPr>
          <p:cNvPr id="27" name="Shape 24"/>
          <p:cNvSpPr/>
          <p:nvPr/>
        </p:nvSpPr>
        <p:spPr>
          <a:xfrm>
            <a:off x="502920" y="4160520"/>
            <a:ext cx="8138160" cy="384048"/>
          </a:xfrm>
          <a:prstGeom prst="rect">
            <a:avLst/>
          </a:prstGeom>
          <a:solidFill>
            <a:srgbClr val="F3F6FC"/>
          </a:solidFill>
          <a:ln w="9525">
            <a:solidFill>
              <a:srgbClr val="D7DEEC"/>
            </a:solidFill>
            <a:prstDash val="solid"/>
          </a:ln>
        </p:spPr>
      </p:sp>
      <p:sp>
        <p:nvSpPr>
          <p:cNvPr id="28" name="Shape 25"/>
          <p:cNvSpPr/>
          <p:nvPr/>
        </p:nvSpPr>
        <p:spPr>
          <a:xfrm>
            <a:off x="612648" y="4224528"/>
            <a:ext cx="274320" cy="274320"/>
          </a:xfrm>
          <a:prstGeom prst="ellipse">
            <a:avLst/>
          </a:prstGeom>
          <a:solidFill>
            <a:srgbClr val="1E49E2"/>
          </a:solidFill>
          <a:ln/>
        </p:spPr>
      </p:sp>
      <p:sp>
        <p:nvSpPr>
          <p:cNvPr id="29" name="Text 26"/>
          <p:cNvSpPr/>
          <p:nvPr/>
        </p:nvSpPr>
        <p:spPr>
          <a:xfrm>
            <a:off x="612648" y="4224528"/>
            <a:ext cx="274320" cy="274320"/>
          </a:xfrm>
          <a:prstGeom prst="rect">
            <a:avLst/>
          </a:prstGeom>
          <a:noFill/>
          <a:ln/>
        </p:spPr>
        <p:txBody>
          <a:bodyPr wrap="square" lIns="0" tIns="0" rIns="0" bIns="0" rtlCol="0" anchor="ctr"/>
          <a:lstStyle/>
          <a:p>
            <a:pPr algn="ctr" indent="0" marL="0">
              <a:buNone/>
            </a:pPr>
            <a:r>
              <a:rPr lang="en-US" sz="1000" b="1" dirty="0">
                <a:solidFill>
                  <a:srgbClr val="FFFFFF"/>
                </a:solidFill>
                <a:latin typeface="Arial" pitchFamily="34" charset="0"/>
                <a:ea typeface="Arial" pitchFamily="34" charset="-122"/>
                <a:cs typeface="Arial" pitchFamily="34" charset="-120"/>
              </a:rPr>
              <a:t>Q5</a:t>
            </a:r>
            <a:endParaRPr lang="en-US" sz="1000" dirty="0"/>
          </a:p>
        </p:txBody>
      </p:sp>
      <p:sp>
        <p:nvSpPr>
          <p:cNvPr id="30" name="Text 27"/>
          <p:cNvSpPr/>
          <p:nvPr/>
        </p:nvSpPr>
        <p:spPr>
          <a:xfrm>
            <a:off x="1033272" y="4160520"/>
            <a:ext cx="7498080" cy="384048"/>
          </a:xfrm>
          <a:prstGeom prst="rect">
            <a:avLst/>
          </a:prstGeom>
          <a:noFill/>
          <a:ln/>
        </p:spPr>
        <p:txBody>
          <a:bodyPr wrap="square" lIns="0" tIns="0" rIns="0" bIns="0" rtlCol="0" anchor="ctr"/>
          <a:lstStyle/>
          <a:p>
            <a:pPr indent="0" marL="0">
              <a:buNone/>
            </a:pPr>
            <a:r>
              <a:rPr lang="en-US" sz="1100" dirty="0">
                <a:solidFill>
                  <a:srgbClr val="1B2333"/>
                </a:solidFill>
                <a:latin typeface="Calibri" pitchFamily="34" charset="0"/>
                <a:ea typeface="Calibri" pitchFamily="34" charset="-122"/>
                <a:cs typeface="Calibri" pitchFamily="34" charset="-120"/>
              </a:rPr>
              <a:t>Quel arrêté fixe la nomenclature des comptes du SCF ?</a:t>
            </a:r>
            <a:endParaRPr lang="en-US" sz="1100" dirty="0"/>
          </a:p>
        </p:txBody>
      </p:sp>
      <p:sp>
        <p:nvSpPr>
          <p:cNvPr id="31" name="Text 28"/>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Quizz de reprise</a:t>
            </a:r>
            <a:endParaRPr lang="en-US" sz="750" dirty="0"/>
          </a:p>
        </p:txBody>
      </p:sp>
      <p:sp>
        <p:nvSpPr>
          <p:cNvPr id="32" name="Text 29"/>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9</a:t>
            </a:r>
            <a:endParaRPr lang="en-US" sz="75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Slide 90">
    <p:bg>
      <p:bgPr>
        <a:solidFill>
          <a:srgbClr val="081A3D"/>
        </a:solidFill>
      </p:bgPr>
    </p:bg>
    <p:spTree>
      <p:nvGrpSpPr>
        <p:cNvPr id="1" name=""/>
        <p:cNvGrpSpPr/>
        <p:nvPr/>
      </p:nvGrpSpPr>
      <p:grpSpPr>
        <a:xfrm>
          <a:off x="0" y="0"/>
          <a:ext cx="0" cy="0"/>
          <a:chOff x="0" y="0"/>
          <a:chExt cx="0" cy="0"/>
        </a:xfrm>
      </p:grpSpPr>
      <p:sp>
        <p:nvSpPr>
          <p:cNvPr id="2" name="Shape 0"/>
          <p:cNvSpPr/>
          <p:nvPr/>
        </p:nvSpPr>
        <p:spPr>
          <a:xfrm>
            <a:off x="0" y="0"/>
            <a:ext cx="9144000" cy="91440"/>
          </a:xfrm>
          <a:prstGeom prst="rect">
            <a:avLst/>
          </a:prstGeom>
          <a:solidFill>
            <a:srgbClr val="1E49E2"/>
          </a:solidFill>
          <a:ln/>
        </p:spPr>
      </p:sp>
      <p:sp>
        <p:nvSpPr>
          <p:cNvPr id="3" name="Shape 1"/>
          <p:cNvSpPr/>
          <p:nvPr/>
        </p:nvSpPr>
        <p:spPr>
          <a:xfrm>
            <a:off x="0" y="5052060"/>
            <a:ext cx="9144000" cy="91440"/>
          </a:xfrm>
          <a:prstGeom prst="rect">
            <a:avLst/>
          </a:prstGeom>
          <a:solidFill>
            <a:srgbClr val="00A3A1"/>
          </a:solidFill>
          <a:ln/>
        </p:spPr>
      </p:sp>
      <p:sp>
        <p:nvSpPr>
          <p:cNvPr id="4" name="Shape 2"/>
          <p:cNvSpPr/>
          <p:nvPr/>
        </p:nvSpPr>
        <p:spPr>
          <a:xfrm>
            <a:off x="502920" y="548640"/>
            <a:ext cx="201168" cy="201168"/>
          </a:xfrm>
          <a:prstGeom prst="rect">
            <a:avLst/>
          </a:prstGeom>
          <a:solidFill>
            <a:srgbClr val="1E49E2"/>
          </a:solidFill>
          <a:ln/>
        </p:spPr>
      </p:sp>
      <p:sp>
        <p:nvSpPr>
          <p:cNvPr id="5" name="Shape 3"/>
          <p:cNvSpPr/>
          <p:nvPr/>
        </p:nvSpPr>
        <p:spPr>
          <a:xfrm>
            <a:off x="758952" y="548640"/>
            <a:ext cx="201168" cy="201168"/>
          </a:xfrm>
          <a:prstGeom prst="rect">
            <a:avLst/>
          </a:prstGeom>
          <a:solidFill>
            <a:srgbClr val="0091DA"/>
          </a:solidFill>
          <a:ln/>
        </p:spPr>
      </p:sp>
      <p:sp>
        <p:nvSpPr>
          <p:cNvPr id="6" name="Shape 4"/>
          <p:cNvSpPr/>
          <p:nvPr/>
        </p:nvSpPr>
        <p:spPr>
          <a:xfrm>
            <a:off x="1014984" y="548640"/>
            <a:ext cx="201168" cy="201168"/>
          </a:xfrm>
          <a:prstGeom prst="rect">
            <a:avLst/>
          </a:prstGeom>
          <a:solidFill>
            <a:srgbClr val="00A3A1"/>
          </a:solidFill>
          <a:ln/>
        </p:spPr>
      </p:sp>
      <p:sp>
        <p:nvSpPr>
          <p:cNvPr id="7" name="Text 5"/>
          <p:cNvSpPr/>
          <p:nvPr/>
        </p:nvSpPr>
        <p:spPr>
          <a:xfrm>
            <a:off x="502920" y="1097280"/>
            <a:ext cx="8229600" cy="365760"/>
          </a:xfrm>
          <a:prstGeom prst="rect">
            <a:avLst/>
          </a:prstGeom>
          <a:noFill/>
          <a:ln/>
        </p:spPr>
        <p:txBody>
          <a:bodyPr wrap="square" lIns="0" tIns="0" rIns="0" bIns="0" rtlCol="0" anchor="ctr"/>
          <a:lstStyle/>
          <a:p>
            <a:pPr indent="0" marL="0">
              <a:buNone/>
            </a:pPr>
            <a:r>
              <a:rPr lang="en-US" sz="1400" b="1" spc="300" kern="0" dirty="0">
                <a:solidFill>
                  <a:srgbClr val="7FC9F0"/>
                </a:solidFill>
                <a:latin typeface="Calibri" pitchFamily="34" charset="0"/>
                <a:ea typeface="Calibri" pitchFamily="34" charset="-122"/>
                <a:cs typeface="Calibri" pitchFamily="34" charset="-120"/>
              </a:rPr>
              <a:t>FIN DU JOUR 3</a:t>
            </a:r>
            <a:endParaRPr lang="en-US" sz="1400" dirty="0"/>
          </a:p>
        </p:txBody>
      </p:sp>
      <p:sp>
        <p:nvSpPr>
          <p:cNvPr id="8" name="Text 6"/>
          <p:cNvSpPr/>
          <p:nvPr/>
        </p:nvSpPr>
        <p:spPr>
          <a:xfrm>
            <a:off x="502920" y="1481328"/>
            <a:ext cx="8046720" cy="1097280"/>
          </a:xfrm>
          <a:prstGeom prst="rect">
            <a:avLst/>
          </a:prstGeom>
          <a:noFill/>
          <a:ln/>
        </p:spPr>
        <p:txBody>
          <a:bodyPr wrap="square" lIns="0" tIns="0" rIns="0" bIns="0" rtlCol="0" anchor="t"/>
          <a:lstStyle/>
          <a:p>
            <a:pPr indent="0" marL="0">
              <a:lnSpc>
                <a:spcPct val="98000"/>
              </a:lnSpc>
              <a:buNone/>
            </a:pPr>
            <a:r>
              <a:rPr lang="en-US" sz="3200" b="1" dirty="0">
                <a:solidFill>
                  <a:srgbClr val="FFFFFF"/>
                </a:solidFill>
                <a:latin typeface="Arial" pitchFamily="34" charset="0"/>
                <a:ea typeface="Arial" pitchFamily="34" charset="-122"/>
                <a:cs typeface="Arial" pitchFamily="34" charset="-120"/>
              </a:rPr>
              <a:t>Approche par les risques</a:t>
            </a:r>
            <a:endParaRPr lang="en-US" sz="3200" dirty="0"/>
          </a:p>
          <a:p>
            <a:pPr indent="0" marL="0">
              <a:lnSpc>
                <a:spcPct val="98000"/>
              </a:lnSpc>
              <a:buNone/>
            </a:pPr>
            <a:r>
              <a:rPr lang="en-US" sz="3200" b="1" dirty="0">
                <a:solidFill>
                  <a:srgbClr val="FFFFFF"/>
                </a:solidFill>
                <a:latin typeface="Arial" pitchFamily="34" charset="0"/>
                <a:ea typeface="Arial" pitchFamily="34" charset="-122"/>
                <a:cs typeface="Arial" pitchFamily="34" charset="-120"/>
              </a:rPr>
              <a:t>et phase préliminaire</a:t>
            </a:r>
            <a:endParaRPr lang="en-US" sz="3200" dirty="0"/>
          </a:p>
        </p:txBody>
      </p:sp>
      <p:sp>
        <p:nvSpPr>
          <p:cNvPr id="9" name="Text 7"/>
          <p:cNvSpPr/>
          <p:nvPr/>
        </p:nvSpPr>
        <p:spPr>
          <a:xfrm>
            <a:off x="502920" y="2697480"/>
            <a:ext cx="7863840" cy="822960"/>
          </a:xfrm>
          <a:prstGeom prst="rect">
            <a:avLst/>
          </a:prstGeom>
          <a:noFill/>
          <a:ln/>
        </p:spPr>
        <p:txBody>
          <a:bodyPr wrap="square" lIns="0" tIns="0" rIns="0" bIns="0" rtlCol="0" anchor="t"/>
          <a:lstStyle/>
          <a:p>
            <a:pPr indent="0" marL="0">
              <a:lnSpc>
                <a:spcPct val="112000"/>
              </a:lnSpc>
              <a:buNone/>
            </a:pPr>
            <a:r>
              <a:rPr lang="en-US" sz="1200" dirty="0">
                <a:solidFill>
                  <a:srgbClr val="C9D6EF"/>
                </a:solidFill>
                <a:latin typeface="Calibri" pitchFamily="34" charset="0"/>
                <a:ea typeface="Calibri" pitchFamily="34" charset="-122"/>
                <a:cs typeface="Calibri" pitchFamily="34" charset="-120"/>
              </a:rPr>
              <a:t>Vous savez désormais construire la matrice comptes × assertions, évaluer le risque inhérent et le risque lié au contrôle, en déduire le RAS, couvrir le risque de fraude (NAA 240) et fixer les seuils de signification (NAA 320).</a:t>
            </a:r>
            <a:endParaRPr lang="en-US" sz="1200" dirty="0"/>
          </a:p>
        </p:txBody>
      </p:sp>
      <p:sp>
        <p:nvSpPr>
          <p:cNvPr id="10" name="Shape 8"/>
          <p:cNvSpPr/>
          <p:nvPr/>
        </p:nvSpPr>
        <p:spPr>
          <a:xfrm>
            <a:off x="502920" y="3611880"/>
            <a:ext cx="8138160" cy="960120"/>
          </a:xfrm>
          <a:prstGeom prst="rect">
            <a:avLst/>
          </a:prstGeom>
          <a:solidFill>
            <a:srgbClr val="0C2A63"/>
          </a:solidFill>
          <a:ln/>
        </p:spPr>
      </p:sp>
      <p:sp>
        <p:nvSpPr>
          <p:cNvPr id="11" name="Shape 9"/>
          <p:cNvSpPr/>
          <p:nvPr/>
        </p:nvSpPr>
        <p:spPr>
          <a:xfrm>
            <a:off x="502920" y="3611880"/>
            <a:ext cx="73152" cy="960120"/>
          </a:xfrm>
          <a:prstGeom prst="rect">
            <a:avLst/>
          </a:prstGeom>
          <a:solidFill>
            <a:srgbClr val="00A3A1"/>
          </a:solidFill>
          <a:ln/>
        </p:spPr>
      </p:sp>
      <p:sp>
        <p:nvSpPr>
          <p:cNvPr id="12" name="Shape 10"/>
          <p:cNvSpPr/>
          <p:nvPr/>
        </p:nvSpPr>
        <p:spPr>
          <a:xfrm>
            <a:off x="740664" y="3858768"/>
            <a:ext cx="457200" cy="457200"/>
          </a:xfrm>
          <a:prstGeom prst="ellipse">
            <a:avLst/>
          </a:prstGeom>
          <a:solidFill>
            <a:srgbClr val="00A3A1"/>
          </a:solidFill>
          <a:ln/>
        </p:spPr>
      </p:sp>
      <p:pic>
        <p:nvPicPr>
          <p:cNvPr id="13" name="Image 0" descr="preencoded.png">    </p:cNvPr>
          <p:cNvPicPr>
            <a:picLocks noChangeAspect="1"/>
          </p:cNvPicPr>
          <p:nvPr/>
        </p:nvPicPr>
        <p:blipFill>
          <a:blip r:embed="rId1"/>
          <a:stretch>
            <a:fillRect/>
          </a:stretch>
        </p:blipFill>
        <p:spPr>
          <a:xfrm>
            <a:off x="864108" y="3982212"/>
            <a:ext cx="210312" cy="210312"/>
          </a:xfrm>
          <a:prstGeom prst="rect">
            <a:avLst/>
          </a:prstGeom>
        </p:spPr>
      </p:pic>
      <p:sp>
        <p:nvSpPr>
          <p:cNvPr id="14" name="Text 11"/>
          <p:cNvSpPr/>
          <p:nvPr/>
        </p:nvSpPr>
        <p:spPr>
          <a:xfrm>
            <a:off x="1371600" y="3749040"/>
            <a:ext cx="7132320" cy="310896"/>
          </a:xfrm>
          <a:prstGeom prst="rect">
            <a:avLst/>
          </a:prstGeom>
          <a:noFill/>
          <a:ln/>
        </p:spPr>
        <p:txBody>
          <a:bodyPr wrap="square" lIns="0" tIns="0" rIns="0" bIns="0" rtlCol="0" anchor="ctr"/>
          <a:lstStyle/>
          <a:p>
            <a:pPr indent="0" marL="0">
              <a:buNone/>
            </a:pPr>
            <a:r>
              <a:rPr lang="en-US" sz="1350" b="1" dirty="0">
                <a:solidFill>
                  <a:srgbClr val="FFFFFF"/>
                </a:solidFill>
                <a:latin typeface="Arial" pitchFamily="34" charset="0"/>
                <a:ea typeface="Arial" pitchFamily="34" charset="-122"/>
                <a:cs typeface="Arial" pitchFamily="34" charset="-120"/>
              </a:rPr>
              <a:t>Cap sur le Jour 4 — les techniques d'audit</a:t>
            </a:r>
            <a:endParaRPr lang="en-US" sz="1350" dirty="0"/>
          </a:p>
        </p:txBody>
      </p:sp>
      <p:sp>
        <p:nvSpPr>
          <p:cNvPr id="15" name="Text 12"/>
          <p:cNvSpPr/>
          <p:nvPr/>
        </p:nvSpPr>
        <p:spPr>
          <a:xfrm>
            <a:off x="1371600" y="4078224"/>
            <a:ext cx="7086600" cy="457200"/>
          </a:xfrm>
          <a:prstGeom prst="rect">
            <a:avLst/>
          </a:prstGeom>
          <a:noFill/>
          <a:ln/>
        </p:spPr>
        <p:txBody>
          <a:bodyPr wrap="square" lIns="0" tIns="0" rIns="0" bIns="0" rtlCol="0" anchor="t"/>
          <a:lstStyle/>
          <a:p>
            <a:pPr indent="0" marL="0">
              <a:lnSpc>
                <a:spcPct val="105000"/>
              </a:lnSpc>
              <a:buNone/>
            </a:pPr>
            <a:r>
              <a:rPr lang="en-US" sz="1000" dirty="0">
                <a:solidFill>
                  <a:srgbClr val="C9D6EF"/>
                </a:solidFill>
                <a:latin typeface="Calibri" pitchFamily="34" charset="0"/>
                <a:ea typeface="Calibri" pitchFamily="34" charset="-122"/>
                <a:cs typeface="Calibri" pitchFamily="34" charset="-120"/>
              </a:rPr>
              <a:t>NAA 500 (éléments probants) · NAA 505 (confirmations externes) · NAA 520 (procédures analytiques) · NAA 530 (sondages) — Dossier 4, outils 23 à 28.</a:t>
            </a:r>
            <a:endParaRPr lang="en-US" sz="1000" dirty="0"/>
          </a:p>
        </p:txBody>
      </p:sp>
      <p:sp>
        <p:nvSpPr>
          <p:cNvPr id="16" name="Text 13"/>
          <p:cNvSpPr/>
          <p:nvPr/>
        </p:nvSpPr>
        <p:spPr>
          <a:xfrm>
            <a:off x="502920" y="4846320"/>
            <a:ext cx="5029200" cy="219456"/>
          </a:xfrm>
          <a:prstGeom prst="rect">
            <a:avLst/>
          </a:prstGeom>
          <a:noFill/>
          <a:ln/>
        </p:spPr>
        <p:txBody>
          <a:bodyPr wrap="square" lIns="0" tIns="0" rIns="0" bIns="0" rtlCol="0" anchor="ctr"/>
          <a:lstStyle/>
          <a:p>
            <a:pPr algn="l" indent="0" marL="0">
              <a:buNone/>
            </a:pPr>
            <a:r>
              <a:rPr lang="en-US" sz="750" dirty="0">
                <a:solidFill>
                  <a:srgbClr val="5C6678"/>
                </a:solidFill>
                <a:latin typeface="Calibri" pitchFamily="34" charset="0"/>
                <a:ea typeface="Calibri" pitchFamily="34" charset="-122"/>
                <a:cs typeface="Calibri" pitchFamily="34" charset="-120"/>
              </a:rPr>
              <a:t>Clôture — transition vers le Jour 4</a:t>
            </a:r>
            <a:endParaRPr lang="en-US" sz="750" dirty="0"/>
          </a:p>
        </p:txBody>
      </p:sp>
      <p:sp>
        <p:nvSpPr>
          <p:cNvPr id="17" name="Text 14"/>
          <p:cNvSpPr/>
          <p:nvPr/>
        </p:nvSpPr>
        <p:spPr>
          <a:xfrm>
            <a:off x="3657600" y="4846320"/>
            <a:ext cx="4983480" cy="219456"/>
          </a:xfrm>
          <a:prstGeom prst="rect">
            <a:avLst/>
          </a:prstGeom>
          <a:noFill/>
          <a:ln/>
        </p:spPr>
        <p:txBody>
          <a:bodyPr wrap="square" lIns="0" tIns="0" rIns="0" bIns="0" rtlCol="0" anchor="ctr"/>
          <a:lstStyle/>
          <a:p>
            <a:pPr algn="r" indent="0" marL="0">
              <a:buNone/>
            </a:pPr>
            <a:r>
              <a:rPr lang="en-US" sz="750" dirty="0">
                <a:solidFill>
                  <a:srgbClr val="5C6678"/>
                </a:solidFill>
                <a:latin typeface="Calibri" pitchFamily="34" charset="0"/>
                <a:ea typeface="Calibri" pitchFamily="34" charset="-122"/>
                <a:cs typeface="Calibri" pitchFamily="34" charset="-120"/>
              </a:rPr>
              <a:t>Jour 3 · Approche par les risques (NAA 315·320·330·240·450)   |   </a:t>
            </a:r>
            <a:pPr algn="r" indent="0" marL="0">
              <a:buNone/>
            </a:pPr>
            <a:r>
              <a:rPr lang="en-US" sz="750" b="1" dirty="0">
                <a:solidFill>
                  <a:srgbClr val="00338D"/>
                </a:solidFill>
                <a:latin typeface="Calibri" pitchFamily="34" charset="0"/>
                <a:ea typeface="Calibri" pitchFamily="34" charset="-122"/>
                <a:cs typeface="Calibri" pitchFamily="34" charset="-120"/>
              </a:rPr>
              <a:t>90</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90</Slides>
  <Notes>90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 3 — Approche par les risques et phase préliminaire</dc:title>
  <dc:subject>PptxGenJS Presentation</dc:subject>
  <dc:creator>CNCC — Formation continue CAC</dc:creator>
  <cp:lastModifiedBy>CNCC — Formation continue CAC</cp:lastModifiedBy>
  <cp:revision>1</cp:revision>
  <dcterms:created xsi:type="dcterms:W3CDTF">2026-05-28T15:39:47Z</dcterms:created>
  <dcterms:modified xsi:type="dcterms:W3CDTF">2026-05-28T15:39:47Z</dcterms:modified>
</cp:coreProperties>
</file>